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5" r:id="rId2"/>
    <p:sldId id="321" r:id="rId3"/>
    <p:sldId id="327" r:id="rId4"/>
    <p:sldId id="328" r:id="rId5"/>
  </p:sldIdLst>
  <p:sldSz cx="9144000" cy="6858000" type="screen4x3"/>
  <p:notesSz cx="6834188" cy="9979025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66"/>
    <a:srgbClr val="090E75"/>
    <a:srgbClr val="000099"/>
    <a:srgbClr val="003399"/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87" autoAdjust="0"/>
    <p:restoredTop sz="94624" autoAdjust="0"/>
  </p:normalViewPr>
  <p:slideViewPr>
    <p:cSldViewPr>
      <p:cViewPr>
        <p:scale>
          <a:sx n="70" d="100"/>
          <a:sy n="70" d="100"/>
        </p:scale>
        <p:origin x="-129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80" y="-108"/>
      </p:cViewPr>
      <p:guideLst>
        <p:guide orient="horz" pos="3143"/>
        <p:guide pos="215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8BF29-3F01-4010-AEB1-0DA8528DCB57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8EFC2C-56C9-493A-93A4-DFBBFDDE279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6D662-F4ED-4942-960F-157915F36549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3419" y="4740037"/>
            <a:ext cx="5467350" cy="4490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9085F-4EE1-4A99-A6B1-86CBE4C48A1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th-TH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86182" y="6356350"/>
            <a:ext cx="4900618" cy="365125"/>
          </a:xfrm>
        </p:spPr>
        <p:txBody>
          <a:bodyPr/>
          <a:lstStyle>
            <a:lvl1pPr>
              <a:defRPr lang="th-TH" sz="1800" b="1" smtClean="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ECE7-4C58-4087-AD6A-9540D76C6873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974D9-6439-4C33-855D-DDEF33B4AC0D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th-T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th-TH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BECE7-4C58-4087-AD6A-9540D76C6873}" type="datetimeFigureOut">
              <a:rPr lang="th-TH" smtClean="0"/>
              <a:pPr/>
              <a:t>16/08/55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672174" y="6350023"/>
            <a:ext cx="30432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786446" y="5353166"/>
            <a:ext cx="335758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0" i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istral" pitchFamily="66" charset="0"/>
                <a:cs typeface="Khmer UI" pitchFamily="34" charset="0"/>
              </a:rPr>
              <a:t>EdPEx</a:t>
            </a:r>
            <a:endParaRPr lang="th-TH" sz="11500" b="0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istral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6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4800" b="1" kern="1200" baseline="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4400" b="1" kern="12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4000" b="1" kern="12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3600" b="1" kern="12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3600" b="1" kern="12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1</a:t>
            </a:r>
            <a:endParaRPr lang="th-TH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1571612"/>
            <a:ext cx="4430925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1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b="0" dirty="0" smtClean="0"/>
              <a:t>ให้วิเคราะห์การเขียนรายงานข้อ 2.1ก(1) กระบวนการวางแผนกลยุทธ์ของคณะตัวอย่าง</a:t>
            </a:r>
            <a:endParaRPr lang="en-US" b="0" dirty="0" smtClean="0"/>
          </a:p>
          <a:p>
            <a:r>
              <a:rPr lang="th-TH" b="0" dirty="0" smtClean="0"/>
              <a:t>ให้ท่านปรับการเขียนให้ดีขึ้น</a:t>
            </a:r>
          </a:p>
          <a:p>
            <a:r>
              <a:rPr lang="th-TH" b="0" dirty="0" smtClean="0"/>
              <a:t>ระยะเวลา </a:t>
            </a:r>
            <a:r>
              <a:rPr lang="en-US" b="0" dirty="0" smtClean="0"/>
              <a:t>30 </a:t>
            </a:r>
            <a:r>
              <a:rPr lang="th-TH" b="0" dirty="0" smtClean="0"/>
              <a:t>นาที</a:t>
            </a:r>
          </a:p>
          <a:p>
            <a:pPr>
              <a:buNone/>
            </a:pPr>
            <a:endParaRPr lang="th-TH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2.1ก(1) กระบวนการวางแผนกลยุทธ์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h-TH" dirty="0" smtClean="0"/>
              <a:t>คณะกรรมการยุทธศาสตร์ของคณะฯเป็นผู้ร่างแผนกลยุทธ์ของคณะ โดยคณบดีเป็นประธาน กลยุทธ์และกระบวนการวางแผนของคณะสอดคล้องกับพันธกิจและค่านิยมของมหาวิทยาลัย กระบวนการวางแผนกลยุทธ์มีการพัฒนามาอย่างต่อเนื่องโดยการมีส่วนร่วมของคณาจารย์และเจ้าหน้าที่ ตั้งแต่ปีงบประมาณ 2552 โดยเริ่มจากการกำหนดพันธกิจ วิสัยทัศน์ และค่านิยม  และมีการทบทวนทุกปี กระบวนการวางแผนกลยุทธ์ ประกอบด้วยขั้นตอนสำคัญ 7 ขั้นตอนได้แก่ (1) การทบทวน </a:t>
            </a:r>
            <a:r>
              <a:rPr lang="en-US" dirty="0" smtClean="0"/>
              <a:t>MVV (2) Situation Analysis (3) </a:t>
            </a:r>
            <a:r>
              <a:rPr lang="th-TH" dirty="0" smtClean="0"/>
              <a:t>การกำหนดวัตถุประสงค์เชิงกลยุทธ์ (4) การกำหนดเป้าหมายประจำปีและวิธีการวัด (5) การวางแผนการเงิน (6) การกำหนดแผนปฏิบัติการและการถ่ายทอดสู่การปฏิบัติ (7) การติดตามประเมินผล ความท้าทายทางกลยุทธ์ ข้อได้เปรียบทางกลยุทธ์และสมรรถนะหลักจะได้รับการทบทวนและกำหนดในระหว่างการวางแผนกลยุทธ์ประจำปีของคณะโดยคณะกรรมการยุทธศาสตร์ คณะวางแผนระยะยาวทุกห้าปีและพัฒนาเป็นแผนระยะสั้นรายปี ระยะเวลาการวางแผนถูกกำหนดโดยคณะกรรมการยุทธศาสตร์ในการปรับปรุงกระบวนการวางแผนกลยุทธ์อย่างสม่ำเสมอ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 smtClean="0"/>
              <a:t>2.1 ก (1) กระบวนการวางแผนกล</a:t>
            </a:r>
            <a:r>
              <a:rPr lang="th-TH" dirty="0" smtClean="0"/>
              <a:t>ยุทธ์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h-TH" dirty="0" smtClean="0"/>
              <a:t>         องค์กร</a:t>
            </a:r>
            <a:r>
              <a:rPr lang="th-TH" dirty="0" smtClean="0"/>
              <a:t>มีวิธีการอย่างไรในการวางแผนเชิงกลยุทธ์ </a:t>
            </a:r>
            <a:r>
              <a:rPr lang="th-TH" dirty="0" smtClean="0"/>
              <a:t>ขั้นตอน</a:t>
            </a:r>
            <a:r>
              <a:rPr lang="th-TH" dirty="0" smtClean="0"/>
              <a:t>ที่สำคัญของกระบวนการจัดทำกลยุทธ์มีอะไรบ้าง และผู้เกี่ยวข้องที่สำคัญมีใคร</a:t>
            </a:r>
            <a:r>
              <a:rPr lang="th-TH" dirty="0" smtClean="0"/>
              <a:t>บ้าง กระบวนการ</a:t>
            </a:r>
            <a:r>
              <a:rPr lang="th-TH" dirty="0" smtClean="0"/>
              <a:t>ดังกล่าวสามารถระบุจุดบอดที่อาจเกิดขึ้นได้</a:t>
            </a:r>
            <a:r>
              <a:rPr lang="th-TH" dirty="0" smtClean="0"/>
              <a:t>อย่างไร องค์กร</a:t>
            </a:r>
            <a:r>
              <a:rPr lang="th-TH" dirty="0" smtClean="0"/>
              <a:t>มีวิธีการอย่างไรในการกำหนดสมรรถนะหลักขององค์กร (</a:t>
            </a:r>
            <a:r>
              <a:rPr lang="en-US" dirty="0" smtClean="0"/>
              <a:t>core competencies) </a:t>
            </a:r>
            <a:r>
              <a:rPr lang="th-TH" dirty="0" smtClean="0"/>
              <a:t>ความท้าทาย</a:t>
            </a:r>
            <a:r>
              <a:rPr lang="th-TH" dirty="0" smtClean="0"/>
              <a:t>และความ</a:t>
            </a:r>
            <a:r>
              <a:rPr lang="th-TH" dirty="0" smtClean="0"/>
              <a:t>ได้เปรียบเชิงกลยุทธ์ขององค์กร (ตามที่อธิบายไว้ในโครงร่างองค์กร) </a:t>
            </a:r>
            <a:r>
              <a:rPr lang="th-TH" dirty="0" smtClean="0"/>
              <a:t>กรอบ</a:t>
            </a:r>
            <a:r>
              <a:rPr lang="th-TH" dirty="0" smtClean="0"/>
              <a:t>เวลาของการวางแผนระยะสั้นและระยะยาวคือ</a:t>
            </a:r>
            <a:r>
              <a:rPr lang="th-TH" dirty="0" smtClean="0"/>
              <a:t>อะไร องค์กร</a:t>
            </a:r>
            <a:r>
              <a:rPr lang="th-TH" dirty="0" smtClean="0"/>
              <a:t>มีวิธีการอย่างไรในการกำหนดกรอบเวลา และทำให้กระบวนการวางแผนเชิงกลยุทธ์มีความสอดคล้องกับกรอบเวลาดังกล่าว</a:t>
            </a:r>
          </a:p>
          <a:p>
            <a:pPr algn="just"/>
            <a:endParaRPr lang="th-TH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1">
      <a:majorFont>
        <a:latin typeface="TH SarabunPSK"/>
        <a:ea typeface=""/>
        <a:cs typeface="TH SarabunPSK"/>
      </a:majorFont>
      <a:minorFont>
        <a:latin typeface="TH SarabunPSK"/>
        <a:ea typeface=""/>
        <a:cs typeface="TH SarabunPSK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</TotalTime>
  <Words>351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Workshop 1</vt:lpstr>
      <vt:lpstr>Workshop 1</vt:lpstr>
      <vt:lpstr>2.1ก(1) กระบวนการวางแผนกลยุทธ์</vt:lpstr>
      <vt:lpstr>2.1 ก (1) กระบวนการวางแผนกลยุทธ์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ภาพรวมของกระบวนการตรวจประเมิน</dc:title>
  <dc:creator>ACER_MU</dc:creator>
  <cp:lastModifiedBy>ACER_MU</cp:lastModifiedBy>
  <cp:revision>27</cp:revision>
  <dcterms:created xsi:type="dcterms:W3CDTF">2012-06-16T08:17:07Z</dcterms:created>
  <dcterms:modified xsi:type="dcterms:W3CDTF">2012-08-16T03:23:00Z</dcterms:modified>
</cp:coreProperties>
</file>