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95" r:id="rId2"/>
    <p:sldId id="321" r:id="rId3"/>
    <p:sldId id="328" r:id="rId4"/>
    <p:sldId id="329" r:id="rId5"/>
    <p:sldId id="330" r:id="rId6"/>
    <p:sldId id="331" r:id="rId7"/>
    <p:sldId id="332" r:id="rId8"/>
    <p:sldId id="333" r:id="rId9"/>
    <p:sldId id="334" r:id="rId10"/>
    <p:sldId id="335" r:id="rId11"/>
    <p:sldId id="336" r:id="rId12"/>
    <p:sldId id="337" r:id="rId13"/>
  </p:sldIdLst>
  <p:sldSz cx="9144000" cy="6858000" type="screen4x3"/>
  <p:notesSz cx="6797675" cy="99266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3333FF"/>
    <a:srgbClr val="090E75"/>
    <a:srgbClr val="000099"/>
    <a:srgbClr val="003399"/>
    <a:srgbClr val="0000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87" autoAdjust="0"/>
    <p:restoredTop sz="94624" autoAdjust="0"/>
  </p:normalViewPr>
  <p:slideViewPr>
    <p:cSldViewPr>
      <p:cViewPr>
        <p:scale>
          <a:sx n="75" d="100"/>
          <a:sy n="75" d="100"/>
        </p:scale>
        <p:origin x="-372" y="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80" y="-10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0955" tIns="45478" rIns="90955" bIns="45478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0955" tIns="45478" rIns="90955" bIns="45478" rtlCol="0"/>
          <a:lstStyle>
            <a:lvl1pPr algn="r">
              <a:defRPr sz="1200"/>
            </a:lvl1pPr>
          </a:lstStyle>
          <a:p>
            <a:fld id="{59B8BF29-3F01-4010-AEB1-0DA8528DCB57}" type="datetimeFigureOut">
              <a:rPr lang="th-TH" smtClean="0"/>
              <a:pPr/>
              <a:t>27/09/55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0955" tIns="45478" rIns="90955" bIns="45478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0955" tIns="45478" rIns="90955" bIns="45478" rtlCol="0" anchor="b"/>
          <a:lstStyle>
            <a:lvl1pPr algn="r">
              <a:defRPr sz="1200"/>
            </a:lvl1pPr>
          </a:lstStyle>
          <a:p>
            <a:fld id="{188EFC2C-56C9-493A-93A4-DFBBFDDE279E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0955" tIns="45478" rIns="90955" bIns="45478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0955" tIns="45478" rIns="90955" bIns="45478" rtlCol="0"/>
          <a:lstStyle>
            <a:lvl1pPr algn="r">
              <a:defRPr sz="1200"/>
            </a:lvl1pPr>
          </a:lstStyle>
          <a:p>
            <a:fld id="{3E26D662-F4ED-4942-960F-157915F36549}" type="datetimeFigureOut">
              <a:rPr lang="th-TH" smtClean="0"/>
              <a:pPr/>
              <a:t>27/09/55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55" tIns="45478" rIns="90955" bIns="45478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0955" tIns="45478" rIns="90955" bIns="4547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0955" tIns="45478" rIns="90955" bIns="45478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0955" tIns="45478" rIns="90955" bIns="45478" rtlCol="0" anchor="b"/>
          <a:lstStyle>
            <a:lvl1pPr algn="r">
              <a:defRPr sz="1200"/>
            </a:lvl1pPr>
          </a:lstStyle>
          <a:p>
            <a:fld id="{23A9085F-4EE1-4A99-A6B1-86CBE4C48A1E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ECE7-4C58-4087-AD6A-9540D76C6873}" type="datetimeFigureOut">
              <a:rPr lang="th-TH" smtClean="0"/>
              <a:pPr/>
              <a:t>27/09/55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74D9-6439-4C33-855D-DDEF33B4AC0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ECE7-4C58-4087-AD6A-9540D76C6873}" type="datetimeFigureOut">
              <a:rPr lang="th-TH" smtClean="0"/>
              <a:pPr/>
              <a:t>27/09/55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74D9-6439-4C33-855D-DDEF33B4AC0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ECE7-4C58-4087-AD6A-9540D76C6873}" type="datetimeFigureOut">
              <a:rPr lang="th-TH" smtClean="0"/>
              <a:pPr/>
              <a:t>27/09/55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74D9-6439-4C33-855D-DDEF33B4AC0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th-TH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ECE7-4C58-4087-AD6A-9540D76C6873}" type="datetimeFigureOut">
              <a:rPr lang="th-TH" smtClean="0"/>
              <a:pPr/>
              <a:t>27/09/55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86182" y="6356350"/>
            <a:ext cx="4900618" cy="365125"/>
          </a:xfrm>
        </p:spPr>
        <p:txBody>
          <a:bodyPr/>
          <a:lstStyle>
            <a:lvl1pPr>
              <a:defRPr lang="th-TH" sz="1800" b="1" smtClean="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ECE7-4C58-4087-AD6A-9540D76C6873}" type="datetimeFigureOut">
              <a:rPr lang="th-TH" smtClean="0"/>
              <a:pPr/>
              <a:t>27/09/55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74D9-6439-4C33-855D-DDEF33B4AC0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ECE7-4C58-4087-AD6A-9540D76C6873}" type="datetimeFigureOut">
              <a:rPr lang="th-TH" smtClean="0"/>
              <a:pPr/>
              <a:t>27/09/55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74D9-6439-4C33-855D-DDEF33B4AC0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ECE7-4C58-4087-AD6A-9540D76C6873}" type="datetimeFigureOut">
              <a:rPr lang="th-TH" smtClean="0"/>
              <a:pPr/>
              <a:t>27/09/55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74D9-6439-4C33-855D-DDEF33B4AC0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ECE7-4C58-4087-AD6A-9540D76C6873}" type="datetimeFigureOut">
              <a:rPr lang="th-TH" smtClean="0"/>
              <a:pPr/>
              <a:t>27/09/55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74D9-6439-4C33-855D-DDEF33B4AC0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ECE7-4C58-4087-AD6A-9540D76C6873}" type="datetimeFigureOut">
              <a:rPr lang="th-TH" smtClean="0"/>
              <a:pPr/>
              <a:t>27/09/55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74D9-6439-4C33-855D-DDEF33B4AC0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ECE7-4C58-4087-AD6A-9540D76C6873}" type="datetimeFigureOut">
              <a:rPr lang="th-TH" smtClean="0"/>
              <a:pPr/>
              <a:t>27/09/55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74D9-6439-4C33-855D-DDEF33B4AC0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ECE7-4C58-4087-AD6A-9540D76C6873}" type="datetimeFigureOut">
              <a:rPr lang="th-TH" smtClean="0"/>
              <a:pPr/>
              <a:t>27/09/55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74D9-6439-4C33-855D-DDEF33B4AC0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th-T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th-TH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BECE7-4C58-4087-AD6A-9540D76C6873}" type="datetimeFigureOut">
              <a:rPr lang="th-TH" smtClean="0"/>
              <a:pPr/>
              <a:t>27/09/55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672174" y="6350023"/>
            <a:ext cx="30432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429388" y="5768664"/>
            <a:ext cx="27146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0" i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itchFamily="66" charset="0"/>
                <a:cs typeface="Khmer UI" pitchFamily="34" charset="0"/>
              </a:rPr>
              <a:t>EdPEx</a:t>
            </a:r>
            <a:endParaRPr lang="th-TH" sz="8800" b="0" i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stral" pitchFamily="6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6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4800" b="1" kern="1200" baseline="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4400" b="1" kern="1200">
          <a:solidFill>
            <a:srgbClr val="00006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4000" b="1" kern="1200">
          <a:solidFill>
            <a:srgbClr val="00006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3600" b="1" kern="1200">
          <a:solidFill>
            <a:srgbClr val="00006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3600" b="1" kern="1200">
          <a:solidFill>
            <a:srgbClr val="0000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2</a:t>
            </a:r>
            <a:endParaRPr lang="th-TH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4430925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2860"/>
            <a:ext cx="9144000" cy="857248"/>
          </a:xfrm>
        </p:spPr>
        <p:txBody>
          <a:bodyPr>
            <a:normAutofit fontScale="90000"/>
          </a:bodyPr>
          <a:lstStyle/>
          <a:p>
            <a:pPr lvl="0"/>
            <a:r>
              <a:rPr lang="th-TH" dirty="0" smtClean="0"/>
              <a:t>7.3 ผลลัพธ์ด้านการมุ่งเน้นบุคลากร</a:t>
            </a:r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14282" y="1189053"/>
            <a:ext cx="2686040" cy="1454129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3200"/>
              </a:lnSpc>
              <a:buNone/>
            </a:pPr>
            <a:r>
              <a:rPr lang="th-TH" sz="3200" dirty="0" smtClean="0"/>
              <a:t>ผลการดำเนินการด้านการมุ่งเน้นบุคลากรเป็นอย่างไร</a:t>
            </a:r>
          </a:p>
          <a:p>
            <a:pPr marL="450850" indent="-450850">
              <a:lnSpc>
                <a:spcPts val="3200"/>
              </a:lnSpc>
              <a:buNone/>
            </a:pPr>
            <a:endParaRPr lang="th-TH" sz="3200" dirty="0" smtClean="0"/>
          </a:p>
          <a:p>
            <a:pPr marL="450850" indent="-450850">
              <a:lnSpc>
                <a:spcPts val="3200"/>
              </a:lnSpc>
              <a:buNone/>
            </a:pPr>
            <a:endParaRPr lang="th-TH" sz="3200" dirty="0" smtClean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242886" y="2786058"/>
            <a:ext cx="2686040" cy="3397895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95250" lvl="0">
              <a:spcBef>
                <a:spcPct val="20000"/>
              </a:spcBef>
            </a:pPr>
            <a:r>
              <a:rPr lang="th-TH" sz="2400" b="1" dirty="0" smtClean="0">
                <a:solidFill>
                  <a:srgbClr val="000066"/>
                </a:solidFill>
              </a:rPr>
              <a:t>ให้สรุปผลลัพธ์ด้านการมุ่งเน้นบุคลากรที่สำคัญ ด้านสภาพแวดล้อมที่ดี และการทำให้บุคลากรมีความผูกพัน โดยแสดงผลลัพธ์จำแนกตามความหลากหลาย กลุ่ม และประเภทของบุคลากร รวมทั้งให้แสดงข้อมูลเชิงเปรียบเทียบที่เหมาะสม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3028968" y="1189053"/>
            <a:ext cx="2900354" cy="4525963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273050" lvl="0" indent="-273050">
              <a:spcBef>
                <a:spcPct val="20000"/>
              </a:spcBef>
            </a:pPr>
            <a:r>
              <a:rPr lang="th-TH" sz="2400" b="1" dirty="0" smtClean="0">
                <a:solidFill>
                  <a:srgbClr val="000066"/>
                </a:solidFill>
              </a:rPr>
              <a:t>ก. ผลลัพธ์ด้านบุคลากร</a:t>
            </a:r>
          </a:p>
          <a:p>
            <a:pPr marL="688975" lvl="0" indent="-514350">
              <a:spcBef>
                <a:spcPct val="20000"/>
              </a:spcBef>
              <a:buAutoNum type="arabicParenBoth"/>
            </a:pPr>
            <a:r>
              <a:rPr lang="th-TH" sz="2400" b="1" dirty="0" smtClean="0">
                <a:solidFill>
                  <a:srgbClr val="000066"/>
                </a:solidFill>
              </a:rPr>
              <a:t>ขีดความสามารถและ อัตรากำลังบุคลากร</a:t>
            </a:r>
          </a:p>
          <a:p>
            <a:pPr marL="688975" lvl="0" indent="-514350">
              <a:spcBef>
                <a:spcPct val="20000"/>
              </a:spcBef>
              <a:buAutoNum type="arabicParenBoth"/>
            </a:pPr>
            <a:r>
              <a:rPr lang="th-TH" sz="2400" b="1" dirty="0" smtClean="0">
                <a:solidFill>
                  <a:srgbClr val="000066"/>
                </a:solidFill>
              </a:rPr>
              <a:t>บรรยากาศการทำงาน</a:t>
            </a:r>
          </a:p>
          <a:p>
            <a:pPr marL="688975" lvl="0" indent="-514350">
              <a:spcBef>
                <a:spcPct val="20000"/>
              </a:spcBef>
              <a:buAutoNum type="arabicParenBoth"/>
            </a:pPr>
            <a:r>
              <a:rPr lang="th-TH" sz="2400" b="1" dirty="0" smtClean="0">
                <a:solidFill>
                  <a:srgbClr val="000066"/>
                </a:solidFill>
              </a:rPr>
              <a:t>การทำให้บุคลากรมีความผูกพัน </a:t>
            </a:r>
          </a:p>
          <a:p>
            <a:pPr marL="688975" lvl="0" indent="-514350">
              <a:spcBef>
                <a:spcPct val="20000"/>
              </a:spcBef>
              <a:buAutoNum type="arabicParenBoth"/>
            </a:pPr>
            <a:r>
              <a:rPr lang="th-TH" sz="2400" b="1" dirty="0" smtClean="0">
                <a:solidFill>
                  <a:srgbClr val="000066"/>
                </a:solidFill>
              </a:rPr>
              <a:t>การพัฒนาบุคลากร</a:t>
            </a: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6029364" y="1189053"/>
            <a:ext cx="2900354" cy="4525963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273050" lvl="0" indent="-273050">
              <a:spcBef>
                <a:spcPct val="20000"/>
              </a:spcBef>
            </a:pPr>
            <a:endParaRPr lang="th-TH" b="1" dirty="0" smtClean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2860"/>
            <a:ext cx="9144000" cy="857248"/>
          </a:xfrm>
        </p:spPr>
        <p:txBody>
          <a:bodyPr>
            <a:noAutofit/>
          </a:bodyPr>
          <a:lstStyle/>
          <a:p>
            <a:pPr lvl="0"/>
            <a:r>
              <a:rPr lang="th-TH" sz="4400" dirty="0" smtClean="0"/>
              <a:t>7.4 ผลลัพธ์ด้านการนำองค์กรและการกำกับดูแลองค์กร</a:t>
            </a:r>
            <a:endParaRPr lang="th-TH" sz="4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14282" y="1189053"/>
            <a:ext cx="2686040" cy="954063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2400"/>
              </a:lnSpc>
              <a:buNone/>
            </a:pPr>
            <a:r>
              <a:rPr lang="th-TH" sz="2800" dirty="0" smtClean="0"/>
              <a:t>ผลลัพธ์ด้านการนำองค์กรและการกำกับดูแลองค์กรเป็นอย่างไร</a:t>
            </a: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214282" y="2214554"/>
            <a:ext cx="2686040" cy="4500594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95250" lvl="0">
              <a:lnSpc>
                <a:spcPts val="2500"/>
              </a:lnSpc>
              <a:spcBef>
                <a:spcPct val="20000"/>
              </a:spcBef>
            </a:pPr>
            <a:r>
              <a:rPr lang="th-TH" sz="2400" b="1" dirty="0" smtClean="0">
                <a:solidFill>
                  <a:srgbClr val="000066"/>
                </a:solidFill>
              </a:rPr>
              <a:t>ให้สรุปผลลัพธ์ที่สำคัญด้านการนำองค์กรโดยผู้นำระดับสูงและการกำกับดูแลองค์กร รวมทั้งความรับผิดชอบด้านการเงิน การปฏิบัติตามกฎหมาย การประพฤติปฏิบัติอย่างมีจริยธรรม ความรับผิดชอบต่อสังคมในวงกว้าง และการสนับสนุนชุมชนที่สำคัญ โดยแสดงผลลัพธ์ตามหน่วยงานขององค์กร รวมทั้งให้แสดงข้อมูลเชิงเปรียบเทียบที่เหมาะสม</a:t>
            </a:r>
          </a:p>
          <a:p>
            <a:pPr marL="95250" lvl="0">
              <a:lnSpc>
                <a:spcPts val="2500"/>
              </a:lnSpc>
              <a:spcBef>
                <a:spcPct val="20000"/>
              </a:spcBef>
            </a:pPr>
            <a:endParaRPr lang="th-TH" sz="2400" b="1" dirty="0" smtClean="0">
              <a:solidFill>
                <a:srgbClr val="000066"/>
              </a:solidFill>
            </a:endParaRPr>
          </a:p>
          <a:p>
            <a:pPr marL="95250" lvl="0">
              <a:lnSpc>
                <a:spcPts val="2500"/>
              </a:lnSpc>
              <a:spcBef>
                <a:spcPct val="20000"/>
              </a:spcBef>
            </a:pPr>
            <a:endParaRPr kumimoji="0" lang="th-TH" sz="2400" b="1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3000364" y="1189053"/>
            <a:ext cx="2900354" cy="4525963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273050" lvl="0" indent="-273050">
              <a:spcBef>
                <a:spcPct val="20000"/>
              </a:spcBef>
            </a:pPr>
            <a:r>
              <a:rPr lang="th-TH" sz="2400" b="1" dirty="0" smtClean="0">
                <a:solidFill>
                  <a:srgbClr val="000066"/>
                </a:solidFill>
              </a:rPr>
              <a:t>ก. ผลลัพธ์ด้านการนำองค์กร การกำกับดูแลองค์กร และความรับผิดชอบต่อสังคมในวงกว้าง</a:t>
            </a:r>
          </a:p>
          <a:p>
            <a:pPr marL="514350" lvl="0" indent="-252413">
              <a:spcBef>
                <a:spcPct val="20000"/>
              </a:spcBef>
              <a:buAutoNum type="arabicParenBoth"/>
            </a:pPr>
            <a:r>
              <a:rPr lang="th-TH" sz="2400" b="1" dirty="0" smtClean="0">
                <a:solidFill>
                  <a:srgbClr val="000066"/>
                </a:solidFill>
              </a:rPr>
              <a:t> การนำองค์กร </a:t>
            </a:r>
          </a:p>
          <a:p>
            <a:pPr marL="514350" lvl="0" indent="-252413">
              <a:spcBef>
                <a:spcPct val="20000"/>
              </a:spcBef>
              <a:buAutoNum type="arabicParenBoth"/>
            </a:pPr>
            <a:r>
              <a:rPr lang="th-TH" sz="2400" b="1" dirty="0" smtClean="0">
                <a:solidFill>
                  <a:srgbClr val="000066"/>
                </a:solidFill>
              </a:rPr>
              <a:t> การกำกับดูแลองค์กร </a:t>
            </a:r>
          </a:p>
          <a:p>
            <a:pPr marL="623888" lvl="0" indent="-361950">
              <a:spcBef>
                <a:spcPct val="20000"/>
              </a:spcBef>
              <a:buAutoNum type="arabicParenBoth"/>
            </a:pPr>
            <a:r>
              <a:rPr lang="th-TH" sz="2400" b="1" dirty="0" smtClean="0">
                <a:solidFill>
                  <a:srgbClr val="000066"/>
                </a:solidFill>
              </a:rPr>
              <a:t>กฎหมายและกฎระเบียบข้อบังคับ </a:t>
            </a:r>
          </a:p>
          <a:p>
            <a:pPr marL="514350" lvl="0" indent="-252413">
              <a:spcBef>
                <a:spcPct val="20000"/>
              </a:spcBef>
              <a:buAutoNum type="arabicParenBoth"/>
            </a:pPr>
            <a:r>
              <a:rPr lang="th-TH" sz="2400" b="1" dirty="0" smtClean="0">
                <a:solidFill>
                  <a:srgbClr val="000066"/>
                </a:solidFill>
              </a:rPr>
              <a:t> จริยธรรม</a:t>
            </a:r>
          </a:p>
          <a:p>
            <a:pPr marL="514350" lvl="0" indent="-252413">
              <a:spcBef>
                <a:spcPct val="20000"/>
              </a:spcBef>
              <a:buAutoNum type="arabicParenBoth"/>
            </a:pPr>
            <a:r>
              <a:rPr lang="th-TH" sz="2400" b="1" dirty="0" smtClean="0">
                <a:solidFill>
                  <a:srgbClr val="000066"/>
                </a:solidFill>
              </a:rPr>
              <a:t> สังคม</a:t>
            </a: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6029364" y="1189053"/>
            <a:ext cx="2900354" cy="4525963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273050" lvl="0" indent="-273050">
              <a:spcBef>
                <a:spcPct val="20000"/>
              </a:spcBef>
            </a:pPr>
            <a:endParaRPr lang="th-TH" sz="2400" b="1" dirty="0" smtClean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2860"/>
            <a:ext cx="9144000" cy="857248"/>
          </a:xfrm>
        </p:spPr>
        <p:txBody>
          <a:bodyPr>
            <a:normAutofit fontScale="90000"/>
          </a:bodyPr>
          <a:lstStyle/>
          <a:p>
            <a:pPr lvl="0"/>
            <a:r>
              <a:rPr lang="th-TH" dirty="0" smtClean="0"/>
              <a:t>7.5 ผลลัพธ์ด้านการเงินและตลาด</a:t>
            </a:r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14282" y="1189053"/>
            <a:ext cx="2686040" cy="1311253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3200"/>
              </a:lnSpc>
              <a:buNone/>
            </a:pPr>
            <a:r>
              <a:rPr lang="th-TH" sz="2800" dirty="0" smtClean="0"/>
              <a:t>ผลการดำเนินการด้านการเงินและตลาดเป็นอย่างไร</a:t>
            </a: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214282" y="2674311"/>
            <a:ext cx="2686040" cy="3183581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95250" lvl="0">
              <a:spcBef>
                <a:spcPct val="20000"/>
              </a:spcBef>
            </a:pPr>
            <a:r>
              <a:rPr lang="th-TH" b="1" dirty="0" smtClean="0">
                <a:solidFill>
                  <a:srgbClr val="000066"/>
                </a:solidFill>
              </a:rPr>
              <a:t>ให้สรุปผลลัพธ์การดำเนินการที่สำคัญด้านการเงินและตลาดโดยแสดงผลลัพธ์จำแนกตามส่วนตลาดหรือกลุ่มลูกค้ารวมทั้งให้แสดงข้อมูลเชิงเปรียบเทียบที่เหมาะสม</a:t>
            </a:r>
          </a:p>
          <a:p>
            <a:pPr marL="95250" lvl="0">
              <a:spcBef>
                <a:spcPct val="20000"/>
              </a:spcBef>
            </a:pPr>
            <a:endParaRPr kumimoji="0" lang="th-TH" b="1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3000364" y="1174113"/>
            <a:ext cx="2900354" cy="468377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273050" lvl="0" indent="-273050">
              <a:spcBef>
                <a:spcPct val="20000"/>
              </a:spcBef>
            </a:pPr>
            <a:r>
              <a:rPr lang="th-TH" sz="2400" b="1" dirty="0" smtClean="0">
                <a:solidFill>
                  <a:srgbClr val="000066"/>
                </a:solidFill>
              </a:rPr>
              <a:t>ก. ผลลัพธ์ด้านการเงินและตลาด</a:t>
            </a:r>
          </a:p>
          <a:p>
            <a:pPr marL="623888" lvl="0" indent="-361950">
              <a:spcBef>
                <a:spcPct val="20000"/>
              </a:spcBef>
              <a:buAutoNum type="arabicParenBoth"/>
            </a:pPr>
            <a:r>
              <a:rPr lang="th-TH" sz="2400" b="1" dirty="0" smtClean="0">
                <a:solidFill>
                  <a:srgbClr val="000066"/>
                </a:solidFill>
              </a:rPr>
              <a:t>ผลการดำเนินการด้านการเงิน </a:t>
            </a:r>
          </a:p>
          <a:p>
            <a:pPr marL="623888" lvl="0" indent="-361950">
              <a:spcBef>
                <a:spcPct val="20000"/>
              </a:spcBef>
              <a:buAutoNum type="arabicParenBoth"/>
            </a:pPr>
            <a:r>
              <a:rPr lang="th-TH" sz="2400" b="1" dirty="0" smtClean="0">
                <a:solidFill>
                  <a:srgbClr val="000066"/>
                </a:solidFill>
              </a:rPr>
              <a:t>ผลการดำเนินการด้านตลาด</a:t>
            </a: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6029364" y="1174113"/>
            <a:ext cx="2900354" cy="468377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273050" lvl="0" indent="-273050">
              <a:spcBef>
                <a:spcPct val="20000"/>
              </a:spcBef>
            </a:pPr>
            <a:endParaRPr lang="th-TH" sz="2400" b="1" dirty="0" smtClean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2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b="0" dirty="0" smtClean="0"/>
              <a:t>ให้วิเคราะห์ </a:t>
            </a:r>
            <a:r>
              <a:rPr lang="en-US" b="0" dirty="0" smtClean="0"/>
              <a:t>“</a:t>
            </a:r>
            <a:r>
              <a:rPr lang="th-TH" b="0" dirty="0" smtClean="0"/>
              <a:t>ผลลัพธ์</a:t>
            </a:r>
            <a:r>
              <a:rPr lang="en-US" b="0" dirty="0" smtClean="0"/>
              <a:t>” </a:t>
            </a:r>
            <a:r>
              <a:rPr lang="th-TH" b="0" dirty="0" smtClean="0"/>
              <a:t>ของการเขียนรายงาน </a:t>
            </a:r>
            <a:r>
              <a:rPr lang="en-US" b="0" dirty="0" smtClean="0"/>
              <a:t>MUQD 2554 </a:t>
            </a:r>
            <a:r>
              <a:rPr lang="th-TH" b="0" dirty="0" smtClean="0"/>
              <a:t>มาจัดกลุ่มตามเกณฑ์ผลลัพธ์ของ </a:t>
            </a:r>
            <a:r>
              <a:rPr lang="en-US" b="0" dirty="0" err="1" smtClean="0"/>
              <a:t>EdPEx</a:t>
            </a:r>
            <a:r>
              <a:rPr lang="th-TH" b="0" dirty="0" smtClean="0"/>
              <a:t> </a:t>
            </a:r>
          </a:p>
          <a:p>
            <a:r>
              <a:rPr lang="th-TH" b="0" dirty="0" smtClean="0"/>
              <a:t>สามารถเพิ่ม </a:t>
            </a:r>
            <a:r>
              <a:rPr lang="en-US" b="0" dirty="0" smtClean="0"/>
              <a:t>“</a:t>
            </a:r>
            <a:r>
              <a:rPr lang="th-TH" b="0" dirty="0" smtClean="0"/>
              <a:t>ผลลัพธ์อื่นๆ</a:t>
            </a:r>
            <a:r>
              <a:rPr lang="en-US" b="0" dirty="0" smtClean="0"/>
              <a:t>” </a:t>
            </a:r>
            <a:r>
              <a:rPr lang="th-TH" b="0" dirty="0" smtClean="0"/>
              <a:t>ให้ครอบคลุมเกณฑ์ </a:t>
            </a:r>
            <a:r>
              <a:rPr lang="en-US" b="0" dirty="0" err="1" smtClean="0"/>
              <a:t>EdPEx</a:t>
            </a:r>
            <a:endParaRPr lang="en-US" b="0" dirty="0" smtClean="0"/>
          </a:p>
          <a:p>
            <a:r>
              <a:rPr lang="th-TH" b="0" dirty="0" smtClean="0"/>
              <a:t>ระยะเวลา </a:t>
            </a:r>
            <a:r>
              <a:rPr lang="en-US" b="0" dirty="0" smtClean="0"/>
              <a:t>30 </a:t>
            </a:r>
            <a:r>
              <a:rPr lang="th-TH" b="0" dirty="0" smtClean="0"/>
              <a:t>นาที</a:t>
            </a:r>
          </a:p>
          <a:p>
            <a:pPr>
              <a:buNone/>
            </a:pPr>
            <a:endParaRPr lang="th-TH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txBody>
          <a:bodyPr>
            <a:noAutofit/>
          </a:bodyPr>
          <a:lstStyle/>
          <a:p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>มาตรฐานคุณภาพที่ 1 : มาตรฐานคุณภาพด้านการบริหาร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th-TH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1.</a:t>
            </a:r>
            <a:r>
              <a:rPr lang="th-TH" sz="2000" dirty="0" smtClean="0"/>
              <a:t>1</a:t>
            </a:r>
            <a:r>
              <a:rPr lang="en-US" sz="2000" dirty="0" smtClean="0"/>
              <a:t>:</a:t>
            </a:r>
            <a:r>
              <a:rPr lang="th-TH" sz="2000" dirty="0" smtClean="0"/>
              <a:t> ผลการประเมินความสำเร็จของการบริหารส่วนงาน</a:t>
            </a:r>
            <a:endParaRPr lang="en-US" sz="2000" dirty="0" smtClean="0"/>
          </a:p>
          <a:p>
            <a:pPr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1.</a:t>
            </a:r>
            <a:r>
              <a:rPr lang="th-TH" sz="2000" dirty="0" smtClean="0"/>
              <a:t>2</a:t>
            </a:r>
            <a:r>
              <a:rPr lang="en-US" sz="2000" dirty="0" smtClean="0"/>
              <a:t>:</a:t>
            </a:r>
            <a:r>
              <a:rPr lang="th-TH" sz="2000" dirty="0" smtClean="0"/>
              <a:t> ร้อยละของ </a:t>
            </a:r>
            <a:r>
              <a:rPr lang="en-US" sz="2000" dirty="0" smtClean="0"/>
              <a:t>Corporate KPI </a:t>
            </a:r>
            <a:r>
              <a:rPr lang="th-TH" sz="2000" dirty="0" smtClean="0"/>
              <a:t>ที่บรรลุตามเป้าหมายหรือมีผลลัพธ์ที่ดีขึ้นกว่าปีที่ผ่านมา</a:t>
            </a:r>
            <a:endParaRPr lang="en-US" sz="2000" dirty="0" smtClean="0"/>
          </a:p>
          <a:p>
            <a:pPr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1.</a:t>
            </a:r>
            <a:r>
              <a:rPr lang="th-TH" sz="2000" dirty="0" smtClean="0"/>
              <a:t>3</a:t>
            </a:r>
            <a:r>
              <a:rPr lang="en-US" sz="2000" dirty="0" smtClean="0"/>
              <a:t>:</a:t>
            </a:r>
            <a:r>
              <a:rPr lang="th-TH" sz="2000" dirty="0" smtClean="0"/>
              <a:t> ผลการประเมินความผูกพัน ความพึงพอใจ และไม่พึงพอใจของบุคลากร</a:t>
            </a:r>
            <a:endParaRPr lang="en-US" sz="2000" dirty="0" smtClean="0"/>
          </a:p>
          <a:p>
            <a:pPr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1.</a:t>
            </a:r>
            <a:r>
              <a:rPr lang="th-TH" sz="2000" dirty="0" smtClean="0"/>
              <a:t>4</a:t>
            </a:r>
            <a:r>
              <a:rPr lang="en-US" sz="2000" dirty="0" smtClean="0"/>
              <a:t>:</a:t>
            </a:r>
            <a:r>
              <a:rPr lang="th-TH" sz="2000" dirty="0" smtClean="0"/>
              <a:t> การพัฒนาคณาจารย์</a:t>
            </a:r>
            <a:endParaRPr lang="en-US" sz="2000" dirty="0" smtClean="0"/>
          </a:p>
          <a:p>
            <a:pPr marL="1612900" indent="-1612900"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1.</a:t>
            </a:r>
            <a:r>
              <a:rPr lang="th-TH" sz="2000" dirty="0" smtClean="0"/>
              <a:t>5</a:t>
            </a:r>
            <a:r>
              <a:rPr lang="en-US" sz="2000" dirty="0" smtClean="0"/>
              <a:t>:</a:t>
            </a:r>
            <a:r>
              <a:rPr lang="th-TH" sz="2000" dirty="0" smtClean="0"/>
              <a:t> ร้อยละของคณาจารย์ที่ได้รับการพัฒนาความรู้และทักษะทั้งด้านวิชาการและวิชาชีพทั้งในประเทศและต่างประเทศ</a:t>
            </a:r>
            <a:endParaRPr lang="en-US" sz="2000" dirty="0" smtClean="0"/>
          </a:p>
          <a:p>
            <a:pPr marL="1612900" indent="-1612900"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1.</a:t>
            </a:r>
            <a:r>
              <a:rPr lang="th-TH" sz="2000" dirty="0" smtClean="0"/>
              <a:t>6</a:t>
            </a:r>
            <a:r>
              <a:rPr lang="en-US" sz="2000" dirty="0" smtClean="0"/>
              <a:t>:</a:t>
            </a:r>
            <a:r>
              <a:rPr lang="th-TH" sz="2000" dirty="0" smtClean="0"/>
              <a:t> ร้อยละของบุคลากรสายสนับสนุนที่ได้รับการพัฒนาความรู้ และทักษะในวิชาชีพ ทั้งในประเทศและต่างประเทศ</a:t>
            </a:r>
            <a:endParaRPr lang="en-US" sz="2000" dirty="0" smtClean="0"/>
          </a:p>
          <a:p>
            <a:pPr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1.</a:t>
            </a:r>
            <a:r>
              <a:rPr lang="th-TH" sz="2000" dirty="0" smtClean="0"/>
              <a:t>7</a:t>
            </a:r>
            <a:r>
              <a:rPr lang="en-US" sz="2000" dirty="0" smtClean="0"/>
              <a:t>:</a:t>
            </a:r>
            <a:r>
              <a:rPr lang="th-TH" sz="2000" dirty="0" smtClean="0"/>
              <a:t> ระดับความพึงพอใจของผู้ใช้บริการเทคโนโลยีสารสนเทศในด้านต่างๆ ที่ส่วนงานจัดให้</a:t>
            </a:r>
            <a:endParaRPr lang="en-US" sz="2000" dirty="0" smtClean="0"/>
          </a:p>
          <a:p>
            <a:pPr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1.</a:t>
            </a:r>
            <a:r>
              <a:rPr lang="th-TH" sz="2000" dirty="0" smtClean="0"/>
              <a:t>8</a:t>
            </a:r>
            <a:r>
              <a:rPr lang="en-US" sz="2000" dirty="0" smtClean="0"/>
              <a:t>:</a:t>
            </a:r>
            <a:r>
              <a:rPr lang="th-TH" sz="2000" dirty="0" smtClean="0"/>
              <a:t> ระดับความสำเร็จด้านการจัดสรรงบประมาณตามพันธกิจ และสอดคล้องกับกลยุทธ์ที่เน้น</a:t>
            </a:r>
            <a:endParaRPr lang="en-US" sz="2000" dirty="0" smtClean="0"/>
          </a:p>
          <a:p>
            <a:pPr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1.</a:t>
            </a:r>
            <a:r>
              <a:rPr lang="th-TH" sz="2000" dirty="0" smtClean="0"/>
              <a:t>9</a:t>
            </a:r>
            <a:r>
              <a:rPr lang="en-US" sz="2000" dirty="0" smtClean="0"/>
              <a:t>:</a:t>
            </a:r>
            <a:r>
              <a:rPr lang="th-TH" sz="2000" dirty="0" smtClean="0"/>
              <a:t> ระดับความสำเร็จของการกำกับติดตามการใช้จ่ายงบประมาณให้เป็นไปตามแผน</a:t>
            </a:r>
            <a:endParaRPr lang="en-US" sz="2000" dirty="0" smtClean="0"/>
          </a:p>
          <a:p>
            <a:endParaRPr lang="th-TH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242" y="71414"/>
            <a:ext cx="8229600" cy="1143000"/>
          </a:xfrm>
        </p:spPr>
        <p:txBody>
          <a:bodyPr>
            <a:noAutofit/>
          </a:bodyPr>
          <a:lstStyle/>
          <a:p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>มาตรฐานคุณภาพที่ 2 : มาตรฐานคุณภาพด้านการศึกษา</a:t>
            </a:r>
            <a:br>
              <a:rPr lang="th-TH" sz="4000" dirty="0" smtClean="0"/>
            </a:br>
            <a:endParaRPr lang="th-TH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638" y="1285860"/>
            <a:ext cx="8472518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2.</a:t>
            </a:r>
            <a:r>
              <a:rPr lang="th-TH" sz="2000" dirty="0" smtClean="0"/>
              <a:t>1 : อัตราการสำเร็จการศึกษาของนักศึกษาระดับปริญญาตรีตามรอบเวลาที่กำหนด </a:t>
            </a:r>
          </a:p>
          <a:p>
            <a:pPr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2.</a:t>
            </a:r>
            <a:r>
              <a:rPr lang="th-TH" sz="2000" dirty="0" smtClean="0"/>
              <a:t>2 : อัตราการสำเร็จการศึกษาของบัณฑิตปริญญาโทในเวลาที่กำหนด (ภายใน 3 ปี)</a:t>
            </a:r>
          </a:p>
          <a:p>
            <a:pPr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2.</a:t>
            </a:r>
            <a:r>
              <a:rPr lang="th-TH" sz="2000" dirty="0" smtClean="0"/>
              <a:t>3 : อัตราการสำเร็จการศึกษาของบัณฑิตปริญญาเอกในเวลาที่กำหนด (ภายใน 5 ปี)</a:t>
            </a:r>
          </a:p>
          <a:p>
            <a:pPr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2.</a:t>
            </a:r>
            <a:r>
              <a:rPr lang="th-TH" sz="2000" dirty="0" smtClean="0"/>
              <a:t>4 : อัตราการสอบผ่านใบอนุญาตประกอบวิชาชีพในการสอบครั้งแรก (สำหรับหลักสูตรอื่นๆ ที่ไม่ใช่หลักสูตรแพทยศาสตรฯ)</a:t>
            </a:r>
          </a:p>
          <a:p>
            <a:pPr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2.</a:t>
            </a:r>
            <a:r>
              <a:rPr lang="th-TH" sz="2000" dirty="0" smtClean="0"/>
              <a:t>5 : อัตราการได้รับใบอนุญาตประกอบวิชาชีพเมื่อจบการศึกษา (เฉพาะหลักสูตรแพทยศาสตรบัณฑิต)</a:t>
            </a:r>
          </a:p>
          <a:p>
            <a:pPr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2.</a:t>
            </a:r>
            <a:r>
              <a:rPr lang="th-TH" sz="2000" dirty="0" smtClean="0"/>
              <a:t>6 : ร้อยละของบัณฑิตปริญญาตรีที่ได้งานทำหรือประกอบอาชีพอิสระภายใน 1 ปี (สมศ. 1)</a:t>
            </a:r>
          </a:p>
          <a:p>
            <a:pPr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2.</a:t>
            </a:r>
            <a:r>
              <a:rPr lang="th-TH" sz="2000" dirty="0" smtClean="0"/>
              <a:t>7 : ผลงานของผู้สำเร็จการศึกษาระดับปริญญาโทที่ได้รับการตีพิมพ์หรือเผยแพร่ (สมศ. 3)</a:t>
            </a:r>
          </a:p>
          <a:p>
            <a:pPr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2.</a:t>
            </a:r>
            <a:r>
              <a:rPr lang="th-TH" sz="2000" dirty="0" smtClean="0"/>
              <a:t>8 : ผลงานของผู้สำเร็จการศึกษาระดับปริญญาเอกที่ได้รับการตีพิมพ์หรือเผยแพร่ (สมศ. 4)</a:t>
            </a:r>
          </a:p>
          <a:p>
            <a:pPr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2.</a:t>
            </a:r>
            <a:r>
              <a:rPr lang="th-TH" sz="2000" dirty="0" smtClean="0"/>
              <a:t>9 : ผลการพัฒนาบัณฑิตตามอัตลักษณ์ (สมศ. 16.2)</a:t>
            </a:r>
          </a:p>
          <a:p>
            <a:pPr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2.</a:t>
            </a:r>
            <a:r>
              <a:rPr lang="th-TH" sz="2000" dirty="0" smtClean="0"/>
              <a:t>10 : ผลงานพัฒนาและวิจัยการศึกษาทุกรูปแบบ</a:t>
            </a:r>
          </a:p>
          <a:p>
            <a:pPr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2.</a:t>
            </a:r>
            <a:r>
              <a:rPr lang="th-TH" sz="2000" dirty="0" smtClean="0"/>
              <a:t>11 : ระดับความพึงพอใจของนักศึกษาต่อคุณภาพการสอนของอาจารย์และสิ่งสนับสนุนการเรียนรู้</a:t>
            </a:r>
          </a:p>
          <a:p>
            <a:pPr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2.</a:t>
            </a:r>
            <a:r>
              <a:rPr lang="th-TH" sz="2000" dirty="0" smtClean="0"/>
              <a:t>12 : ความผูกพันของศิษย์เก่า</a:t>
            </a:r>
          </a:p>
          <a:p>
            <a:pPr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2.</a:t>
            </a:r>
            <a:r>
              <a:rPr lang="th-TH" sz="2000" dirty="0" smtClean="0"/>
              <a:t>13 : ความพึงพอใจของผู้ใช้บัณฑิตระดับปริญญาตรีต่อคุณภาพบัณฑิต (สมศ. 2 : คุณภาพของบัณฑิตปริญญาตรี)</a:t>
            </a:r>
          </a:p>
          <a:p>
            <a:pPr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2</a:t>
            </a:r>
            <a:r>
              <a:rPr lang="th-TH" sz="2000" dirty="0" smtClean="0"/>
              <a:t>.14 : ความพึงพอใจของผู้ใช้บัณฑิตระดับปริญญาโทต่อคุณภาพบัณฑิต (สมศ. 2 : คุณภาพของบัณฑิตปริญญาโท)</a:t>
            </a:r>
          </a:p>
          <a:p>
            <a:pPr>
              <a:buNone/>
            </a:pPr>
            <a:r>
              <a:rPr lang="th-TH" sz="2000" dirty="0" smtClean="0"/>
              <a:t>ผลลัพธ์รายการที่ </a:t>
            </a:r>
            <a:r>
              <a:rPr lang="en-US" sz="2000" dirty="0" smtClean="0"/>
              <a:t>2.</a:t>
            </a:r>
            <a:r>
              <a:rPr lang="th-TH" sz="2000" dirty="0" smtClean="0"/>
              <a:t>15 : ความพึงพอใจของผู้ใช้บัณฑิตระดับปริญญาเอกต่อคุณภาพบัณฑิต (สมศ. 2 : คุณภาพของบัณฑิตปริญญาเอก)</a:t>
            </a:r>
          </a:p>
          <a:p>
            <a:endParaRPr lang="th-TH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242" y="71414"/>
            <a:ext cx="8229600" cy="1143000"/>
          </a:xfrm>
        </p:spPr>
        <p:txBody>
          <a:bodyPr>
            <a:noAutofit/>
          </a:bodyPr>
          <a:lstStyle/>
          <a:p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>มาตรฐานคุณภาพที่ </a:t>
            </a:r>
            <a:r>
              <a:rPr lang="en-US" sz="4000" dirty="0" smtClean="0"/>
              <a:t>3</a:t>
            </a:r>
            <a:r>
              <a:rPr lang="th-TH" sz="4000" dirty="0" smtClean="0"/>
              <a:t> : มาตรฐานคุณภาพด้านการวิจัย</a:t>
            </a:r>
            <a:br>
              <a:rPr lang="th-TH" sz="4000" dirty="0" smtClean="0"/>
            </a:br>
            <a:endParaRPr lang="th-TH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638" y="1285860"/>
            <a:ext cx="8472518" cy="4525963"/>
          </a:xfrm>
        </p:spPr>
        <p:txBody>
          <a:bodyPr>
            <a:normAutofit/>
          </a:bodyPr>
          <a:lstStyle/>
          <a:p>
            <a:pPr marL="1979613" indent="-1979613">
              <a:buNone/>
            </a:pPr>
            <a:r>
              <a:rPr lang="th-TH" sz="2400" dirty="0" smtClean="0"/>
              <a:t>ผลลัพธ์รายการที่ </a:t>
            </a:r>
            <a:r>
              <a:rPr lang="en-US" sz="2400" dirty="0" smtClean="0"/>
              <a:t>3.</a:t>
            </a:r>
            <a:r>
              <a:rPr lang="th-TH" sz="2400" dirty="0" smtClean="0"/>
              <a:t>1</a:t>
            </a:r>
            <a:r>
              <a:rPr lang="en-US" sz="2400" dirty="0" smtClean="0"/>
              <a:t> :</a:t>
            </a:r>
            <a:r>
              <a:rPr lang="th-TH" sz="2400" dirty="0" smtClean="0"/>
              <a:t> สัดส่วนของผลงานวิจัยที่ได้รับการตีพิมพ์ในวารสารวิชาการระดับนานาชาติต่อจำนวนบุคลากรสายวิชาการ</a:t>
            </a:r>
            <a:endParaRPr lang="en-US" sz="2400" dirty="0" smtClean="0"/>
          </a:p>
          <a:p>
            <a:pPr marL="1979613" indent="-1979613">
              <a:buNone/>
            </a:pPr>
            <a:r>
              <a:rPr lang="th-TH" sz="2400" dirty="0" smtClean="0"/>
              <a:t>ผลลัพธ์รายการที่ </a:t>
            </a:r>
            <a:r>
              <a:rPr lang="en-US" sz="2400" dirty="0" smtClean="0"/>
              <a:t>3.</a:t>
            </a:r>
            <a:r>
              <a:rPr lang="th-TH" sz="2400" dirty="0" smtClean="0"/>
              <a:t>2 </a:t>
            </a:r>
            <a:r>
              <a:rPr lang="en-US" sz="2400" dirty="0" smtClean="0"/>
              <a:t>:</a:t>
            </a:r>
            <a:r>
              <a:rPr lang="th-TH" sz="2400" dirty="0" smtClean="0"/>
              <a:t> สัดส่วนของผลงานวิจัยที่ได้รับการตีพิมพ์ในวารสารวิชาการระดับชาติต่อจำนวนบุคลากรสายวิชาการ</a:t>
            </a:r>
            <a:endParaRPr lang="en-US" sz="2400" dirty="0" smtClean="0"/>
          </a:p>
          <a:p>
            <a:pPr>
              <a:buNone/>
            </a:pPr>
            <a:r>
              <a:rPr lang="th-TH" sz="2400" dirty="0" smtClean="0"/>
              <a:t>ผลลัพธ์รายการที่ </a:t>
            </a:r>
            <a:r>
              <a:rPr lang="en-US" sz="2400" dirty="0" smtClean="0"/>
              <a:t>3.</a:t>
            </a:r>
            <a:r>
              <a:rPr lang="th-TH" sz="2400" dirty="0" smtClean="0"/>
              <a:t>3 </a:t>
            </a:r>
            <a:r>
              <a:rPr lang="en-US" sz="2400" dirty="0" smtClean="0"/>
              <a:t>:</a:t>
            </a:r>
            <a:r>
              <a:rPr lang="th-TH" sz="2400" dirty="0" smtClean="0"/>
              <a:t> งานวิจัยหรืองานสร้างสรรค์ที่ได้รับการตีพิมพ์หรือเผยแพร่ </a:t>
            </a:r>
            <a:r>
              <a:rPr lang="en-US" sz="2400" dirty="0" smtClean="0"/>
              <a:t>(</a:t>
            </a:r>
            <a:r>
              <a:rPr lang="th-TH" sz="2400" dirty="0" smtClean="0"/>
              <a:t>สมศ. 5</a:t>
            </a:r>
            <a:r>
              <a:rPr lang="en-US" sz="2400" dirty="0" smtClean="0"/>
              <a:t>)</a:t>
            </a:r>
          </a:p>
          <a:p>
            <a:pPr>
              <a:buNone/>
            </a:pPr>
            <a:r>
              <a:rPr lang="th-TH" sz="2400" dirty="0" smtClean="0"/>
              <a:t>ผลลัพธ์รายการที่ </a:t>
            </a:r>
            <a:r>
              <a:rPr lang="en-US" sz="2400" dirty="0" smtClean="0"/>
              <a:t>3.</a:t>
            </a:r>
            <a:r>
              <a:rPr lang="th-TH" sz="2400" dirty="0" smtClean="0"/>
              <a:t>4 </a:t>
            </a:r>
            <a:r>
              <a:rPr lang="en-US" sz="2400" dirty="0" smtClean="0"/>
              <a:t>:</a:t>
            </a:r>
            <a:r>
              <a:rPr lang="th-TH" sz="2400" dirty="0" smtClean="0"/>
              <a:t> งานวิจัยหรืองานสร้างสรรค์ที่นำไปใช้ประโยชน์ </a:t>
            </a:r>
            <a:r>
              <a:rPr lang="en-US" sz="2400" dirty="0" smtClean="0"/>
              <a:t>(</a:t>
            </a:r>
            <a:r>
              <a:rPr lang="th-TH" sz="2400" dirty="0" smtClean="0"/>
              <a:t>สมศ. 6)</a:t>
            </a:r>
            <a:endParaRPr lang="en-US" sz="2400" dirty="0" smtClean="0"/>
          </a:p>
          <a:p>
            <a:pPr marL="1979613" indent="-1979613">
              <a:buNone/>
            </a:pPr>
            <a:r>
              <a:rPr lang="th-TH" sz="2400" dirty="0" smtClean="0"/>
              <a:t>ผลลัพธ์รายการที่ </a:t>
            </a:r>
            <a:r>
              <a:rPr lang="en-US" sz="2400" dirty="0" smtClean="0"/>
              <a:t>3.</a:t>
            </a:r>
            <a:r>
              <a:rPr lang="th-TH" sz="2400" dirty="0" smtClean="0"/>
              <a:t>5 </a:t>
            </a:r>
            <a:r>
              <a:rPr lang="en-US" sz="2400" dirty="0" smtClean="0"/>
              <a:t>:</a:t>
            </a:r>
            <a:r>
              <a:rPr lang="th-TH" sz="2400" dirty="0" smtClean="0"/>
              <a:t> จำนวนครั้งที่บทความได้รับการอ้างอิง (</a:t>
            </a:r>
            <a:r>
              <a:rPr lang="en-US" sz="2400" dirty="0" smtClean="0"/>
              <a:t>Citation) </a:t>
            </a:r>
            <a:r>
              <a:rPr lang="th-TH" sz="2400" dirty="0" smtClean="0"/>
              <a:t>ใน</a:t>
            </a:r>
            <a:r>
              <a:rPr lang="en-US" sz="2400" dirty="0" smtClean="0"/>
              <a:t> Peer-reviewed Journals/ Refereed Journals </a:t>
            </a:r>
            <a:r>
              <a:rPr lang="th-TH" sz="2400" dirty="0" smtClean="0"/>
              <a:t>หรือในฐานข้อมูลระดับชาติหรือระดับนานาชาติต่อจำนวนบทความทั้งหมด</a:t>
            </a:r>
            <a:endParaRPr lang="en-US" sz="2400" dirty="0" smtClean="0"/>
          </a:p>
          <a:p>
            <a:pPr marL="1979613" indent="-1979613">
              <a:buNone/>
            </a:pPr>
            <a:r>
              <a:rPr lang="th-TH" sz="2400" dirty="0" smtClean="0"/>
              <a:t>ผลลัพธ์รายการที่ </a:t>
            </a:r>
            <a:r>
              <a:rPr lang="en-US" sz="2400" dirty="0" smtClean="0"/>
              <a:t>3.</a:t>
            </a:r>
            <a:r>
              <a:rPr lang="th-TH" sz="2400" dirty="0" smtClean="0"/>
              <a:t>6 </a:t>
            </a:r>
            <a:r>
              <a:rPr lang="en-US" sz="2400" dirty="0" smtClean="0"/>
              <a:t>:</a:t>
            </a:r>
            <a:r>
              <a:rPr lang="th-TH" sz="2400" dirty="0" smtClean="0"/>
              <a:t> จำนวนบทความวิจัยที่ได้รับการอ้างอิงต่อจำนวนบทความวิจัยที่ตีพิมพ์ระดับชาติหรือระดับนานาชาติ</a:t>
            </a:r>
            <a:endParaRPr lang="en-US" sz="2400" dirty="0" smtClean="0"/>
          </a:p>
          <a:p>
            <a:endParaRPr lang="th-TH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242" y="71414"/>
            <a:ext cx="8229600" cy="1143000"/>
          </a:xfrm>
        </p:spPr>
        <p:txBody>
          <a:bodyPr>
            <a:noAutofit/>
          </a:bodyPr>
          <a:lstStyle/>
          <a:p>
            <a:r>
              <a:rPr lang="th-TH" sz="3600" dirty="0" smtClean="0"/>
              <a:t/>
            </a:r>
            <a:br>
              <a:rPr lang="th-TH" sz="3600" dirty="0" smtClean="0"/>
            </a:br>
            <a:r>
              <a:rPr lang="th-TH" sz="3600" dirty="0" smtClean="0"/>
              <a:t>มาตรฐานคุณภาพที่ </a:t>
            </a:r>
            <a:r>
              <a:rPr lang="en-US" sz="3600" dirty="0" smtClean="0"/>
              <a:t>4</a:t>
            </a:r>
            <a:r>
              <a:rPr lang="th-TH" sz="3600" dirty="0" smtClean="0"/>
              <a:t> : มาตรฐานคุณภาพด้านบริการวิชาการ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th-TH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638" y="1285860"/>
            <a:ext cx="847251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2800" dirty="0" smtClean="0"/>
              <a:t>ผลลัพธ์รายการที่ </a:t>
            </a:r>
            <a:r>
              <a:rPr lang="en-US" sz="2800" dirty="0" smtClean="0"/>
              <a:t>4.</a:t>
            </a:r>
            <a:r>
              <a:rPr lang="th-TH" sz="2800" dirty="0" smtClean="0"/>
              <a:t>1 </a:t>
            </a:r>
            <a:r>
              <a:rPr lang="en-US" sz="2800" dirty="0" smtClean="0"/>
              <a:t>:</a:t>
            </a:r>
            <a:r>
              <a:rPr lang="th-TH" sz="2800" dirty="0" smtClean="0"/>
              <a:t> ความพึงพอใจของผู้ใช้บริการหลักของส่วนงาน</a:t>
            </a:r>
            <a:endParaRPr lang="en-US" sz="2800" dirty="0" smtClean="0"/>
          </a:p>
          <a:p>
            <a:pPr marL="2238375" indent="-2238375">
              <a:buNone/>
            </a:pPr>
            <a:r>
              <a:rPr lang="th-TH" sz="2800" dirty="0" smtClean="0"/>
              <a:t>ผลลัพธ์รายการที่ </a:t>
            </a:r>
            <a:r>
              <a:rPr lang="en-US" sz="2800" dirty="0" smtClean="0"/>
              <a:t>4.</a:t>
            </a:r>
            <a:r>
              <a:rPr lang="th-TH" sz="2800" dirty="0" smtClean="0"/>
              <a:t>2 </a:t>
            </a:r>
            <a:r>
              <a:rPr lang="en-US" sz="2800" dirty="0" smtClean="0"/>
              <a:t>:</a:t>
            </a:r>
            <a:r>
              <a:rPr lang="th-TH" sz="2800" dirty="0" smtClean="0"/>
              <a:t> สัดส่วนของจำนวนเงินที่เป็นรายรับที่เกิดจากการบริการวิชาการต่อจำนวนบุคลากรสายวิชาการประจำ</a:t>
            </a:r>
            <a:endParaRPr lang="en-US" sz="2800" dirty="0" smtClean="0"/>
          </a:p>
          <a:p>
            <a:pPr>
              <a:buNone/>
            </a:pPr>
            <a:r>
              <a:rPr lang="th-TH" sz="2800" dirty="0" smtClean="0"/>
              <a:t>ผลลัพธ์รายการที่ </a:t>
            </a:r>
            <a:r>
              <a:rPr lang="en-US" sz="2800" dirty="0" smtClean="0"/>
              <a:t>4.</a:t>
            </a:r>
            <a:r>
              <a:rPr lang="th-TH" sz="2800" dirty="0" smtClean="0"/>
              <a:t>3 </a:t>
            </a:r>
            <a:r>
              <a:rPr lang="en-US" sz="2800" dirty="0" smtClean="0"/>
              <a:t>:</a:t>
            </a:r>
            <a:r>
              <a:rPr lang="th-TH" sz="2800" dirty="0" smtClean="0"/>
              <a:t> ผลงานวิชาการที่ได้รับการรับรองคุณภาพ (สมศ. 7)</a:t>
            </a:r>
            <a:endParaRPr lang="en-US" sz="2800" dirty="0" smtClean="0"/>
          </a:p>
          <a:p>
            <a:pPr marL="2238375" indent="-2238375">
              <a:buNone/>
              <a:tabLst>
                <a:tab pos="2238375" algn="l"/>
              </a:tabLst>
            </a:pPr>
            <a:r>
              <a:rPr lang="th-TH" sz="2800" dirty="0" smtClean="0"/>
              <a:t>ผลลัพธ์รายการที่ </a:t>
            </a:r>
            <a:r>
              <a:rPr lang="en-US" sz="2800" dirty="0" smtClean="0"/>
              <a:t>4.</a:t>
            </a:r>
            <a:r>
              <a:rPr lang="th-TH" sz="2800" dirty="0" smtClean="0"/>
              <a:t>4 </a:t>
            </a:r>
            <a:r>
              <a:rPr lang="en-US" sz="2800" dirty="0" smtClean="0"/>
              <a:t>:</a:t>
            </a:r>
            <a:r>
              <a:rPr lang="th-TH" sz="2800" dirty="0" smtClean="0"/>
              <a:t> ผลการนำความรู้และประสบการณ์จากการให้บริการวิชาการมาใช้ในการพัฒนาการเรียนการสอนและการวิจัย (สมศ. 8)</a:t>
            </a:r>
            <a:endParaRPr lang="en-US" sz="2800" dirty="0" smtClean="0"/>
          </a:p>
          <a:p>
            <a:pPr marL="2238375" indent="-2238375">
              <a:buNone/>
            </a:pPr>
            <a:r>
              <a:rPr lang="th-TH" sz="2800" dirty="0" smtClean="0"/>
              <a:t>ผลลัพธ์รายการที่ </a:t>
            </a:r>
            <a:r>
              <a:rPr lang="en-US" sz="2800" dirty="0" smtClean="0"/>
              <a:t>4.</a:t>
            </a:r>
            <a:r>
              <a:rPr lang="th-TH" sz="2800" dirty="0" smtClean="0"/>
              <a:t>5 </a:t>
            </a:r>
            <a:r>
              <a:rPr lang="en-US" sz="2800" dirty="0" smtClean="0"/>
              <a:t>:</a:t>
            </a:r>
            <a:r>
              <a:rPr lang="th-TH" sz="2800" dirty="0" smtClean="0"/>
              <a:t> ผลการเรียนรู้และเสริมสร้างความเข้มแข็งของชุมชนหรือองค์กรภายนอก (สมศ. 9)</a:t>
            </a:r>
            <a:endParaRPr lang="en-US" sz="2800" dirty="0" smtClean="0"/>
          </a:p>
          <a:p>
            <a:endParaRPr lang="th-TH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242" y="71414"/>
            <a:ext cx="8229600" cy="1143000"/>
          </a:xfrm>
        </p:spPr>
        <p:txBody>
          <a:bodyPr>
            <a:noAutofit/>
          </a:bodyPr>
          <a:lstStyle/>
          <a:p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>มาตรฐานคุณภาพที่ 5 : มาตรฐานคุณภาพด้านการทำนุบำรุงศิลปวัฒนธรรมและสิ่งแวดล้อม</a:t>
            </a:r>
            <a:br>
              <a:rPr lang="th-TH" sz="4000" dirty="0" smtClean="0"/>
            </a:br>
            <a:endParaRPr lang="th-TH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638" y="1285860"/>
            <a:ext cx="86153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2800" dirty="0" smtClean="0"/>
              <a:t>ผลลัพธ์รายการที่ </a:t>
            </a:r>
            <a:r>
              <a:rPr lang="en-US" sz="2800" dirty="0" smtClean="0"/>
              <a:t>5.</a:t>
            </a:r>
            <a:r>
              <a:rPr lang="th-TH" sz="2800" dirty="0" smtClean="0"/>
              <a:t>1: ผลการส่งเสริมและสนับสนุนด้านศิลปะและวัฒนธรรม (สมศ. 10)</a:t>
            </a:r>
          </a:p>
          <a:p>
            <a:pPr marL="2238375" indent="-2238375">
              <a:buNone/>
            </a:pPr>
            <a:r>
              <a:rPr lang="th-TH" sz="2800" dirty="0" smtClean="0"/>
              <a:t>ผลลัพธ์รายการที่ </a:t>
            </a:r>
            <a:r>
              <a:rPr lang="en-US" sz="2800" dirty="0" smtClean="0"/>
              <a:t>5.</a:t>
            </a:r>
            <a:r>
              <a:rPr lang="th-TH" sz="2800" dirty="0" smtClean="0"/>
              <a:t>2: ผลการพัฒนาสุนทรียภาพในมิติทางศิลปะและวัฒนธรรม (สมศ. 11)</a:t>
            </a:r>
          </a:p>
          <a:p>
            <a:pPr>
              <a:buNone/>
            </a:pPr>
            <a:r>
              <a:rPr lang="th-TH" sz="2800" dirty="0" smtClean="0"/>
              <a:t>ผลลัพธ์รายการที่ </a:t>
            </a:r>
            <a:r>
              <a:rPr lang="en-US" sz="2800" dirty="0" smtClean="0"/>
              <a:t>5.</a:t>
            </a:r>
            <a:r>
              <a:rPr lang="th-TH" sz="2800" dirty="0" smtClean="0"/>
              <a:t>3: ผลการส่งเสริมและสนับสนุนด้านสิ่งแวดล้อม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2860"/>
            <a:ext cx="9144000" cy="928686"/>
          </a:xfrm>
        </p:spPr>
        <p:txBody>
          <a:bodyPr>
            <a:normAutofit fontScale="90000"/>
          </a:bodyPr>
          <a:lstStyle/>
          <a:p>
            <a:pPr marL="450850" indent="-450850"/>
            <a:r>
              <a:rPr lang="th-TH" dirty="0" smtClean="0"/>
              <a:t>7.1 ผลลัพธ์ด้านผลิตภัณฑ์และกระบวนการ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14282" y="1189053"/>
            <a:ext cx="2686040" cy="1382691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2800"/>
              </a:lnSpc>
              <a:buNone/>
            </a:pPr>
            <a:r>
              <a:rPr lang="th-TH" sz="2800" dirty="0" smtClean="0"/>
              <a:t>ผลการดำเนินการด้านผลิตภัณฑ์และประสิทธิผลของกระบวนการเป็นอย่างไร</a:t>
            </a:r>
            <a:endParaRPr lang="th-TH" sz="2800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242886" y="2729560"/>
            <a:ext cx="2686040" cy="3699836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95250" lvl="0">
              <a:lnSpc>
                <a:spcPts val="2000"/>
              </a:lnSpc>
              <a:spcBef>
                <a:spcPct val="20000"/>
              </a:spcBef>
            </a:pPr>
            <a:r>
              <a:rPr lang="th-TH" sz="2400" b="1" dirty="0" smtClean="0">
                <a:solidFill>
                  <a:srgbClr val="000066"/>
                </a:solidFill>
              </a:rPr>
              <a:t>ให้สรุปผลการดำเนินการที่สำคัญด้านผลิตภัณฑ์ ประสิทธิผลและประสิทธิภาพของกระบวนการ รวมถึงกระบวนการต่างๆ ที่ตอบสนองโดยตรงต่อลูกค้า กลยุทธ์ และการปฏิบัติการ</a:t>
            </a:r>
          </a:p>
          <a:p>
            <a:pPr marL="95250" lvl="0">
              <a:lnSpc>
                <a:spcPts val="2000"/>
              </a:lnSpc>
              <a:spcBef>
                <a:spcPct val="20000"/>
              </a:spcBef>
            </a:pPr>
            <a:r>
              <a:rPr lang="th-TH" sz="2400" b="1" dirty="0" smtClean="0">
                <a:solidFill>
                  <a:srgbClr val="000066"/>
                </a:solidFill>
              </a:rPr>
              <a:t>โดยแสดงผลลัพธ์ จำแนกตามผลิตภัณฑ์ ตามกลุ่มลูกค้าและส่วนตลาด และตามประเภทและสถานที่ของกระบวนการ รวมทั้งให้แสดงข้อมูลเชิงเปรียบเทียบที่เหมาะสม</a:t>
            </a:r>
            <a:endParaRPr kumimoji="0" lang="th-TH" sz="2400" b="1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3028968" y="1174113"/>
            <a:ext cx="2900354" cy="4525963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273050" lvl="0" indent="-273050">
              <a:lnSpc>
                <a:spcPts val="2000"/>
              </a:lnSpc>
              <a:spcBef>
                <a:spcPct val="20000"/>
              </a:spcBef>
            </a:pPr>
            <a:r>
              <a:rPr lang="th-TH" sz="2400" b="1" dirty="0" smtClean="0">
                <a:solidFill>
                  <a:srgbClr val="000066"/>
                </a:solidFill>
              </a:rPr>
              <a:t>ก.  ผลลัพธ์ด้านผลิตภัณฑ์และกระบวนการที่มุ่งเน้นลูกค้า</a:t>
            </a:r>
          </a:p>
          <a:p>
            <a:pPr marL="273050" lvl="0" indent="-273050">
              <a:lnSpc>
                <a:spcPts val="2000"/>
              </a:lnSpc>
              <a:spcBef>
                <a:spcPct val="20000"/>
              </a:spcBef>
            </a:pPr>
            <a:r>
              <a:rPr lang="th-TH" sz="2400" b="1" dirty="0" smtClean="0">
                <a:solidFill>
                  <a:srgbClr val="000066"/>
                </a:solidFill>
              </a:rPr>
              <a:t>ข.  ผลลัพธ์ด้านประสิทธิผลของกระบวนการปฏิบัติการ</a:t>
            </a:r>
          </a:p>
          <a:p>
            <a:pPr marL="719138" lvl="0" indent="-457200">
              <a:lnSpc>
                <a:spcPts val="2000"/>
              </a:lnSpc>
              <a:spcBef>
                <a:spcPct val="20000"/>
              </a:spcBef>
              <a:buAutoNum type="arabicParenBoth"/>
            </a:pPr>
            <a:r>
              <a:rPr lang="th-TH" sz="2400" b="1" dirty="0" smtClean="0">
                <a:solidFill>
                  <a:srgbClr val="000066"/>
                </a:solidFill>
              </a:rPr>
              <a:t>ประสิทธิผลของการปฏิบัติการ </a:t>
            </a:r>
          </a:p>
          <a:p>
            <a:pPr marL="719138" lvl="0" indent="-457200">
              <a:lnSpc>
                <a:spcPts val="2000"/>
              </a:lnSpc>
              <a:spcBef>
                <a:spcPct val="20000"/>
              </a:spcBef>
              <a:buAutoNum type="arabicParenBoth"/>
            </a:pPr>
            <a:r>
              <a:rPr lang="th-TH" sz="2400" b="1" dirty="0" smtClean="0">
                <a:solidFill>
                  <a:srgbClr val="000066"/>
                </a:solidFill>
              </a:rPr>
              <a:t>การเตรียมพร้อมต่อภาวะฉุกเฉิน</a:t>
            </a:r>
          </a:p>
          <a:p>
            <a:pPr marL="274320" indent="-274320">
              <a:lnSpc>
                <a:spcPts val="2000"/>
              </a:lnSpc>
              <a:spcBef>
                <a:spcPts val="576"/>
              </a:spcBef>
            </a:pPr>
            <a:r>
              <a:rPr lang="th-TH" sz="2400" b="1" dirty="0" smtClean="0">
                <a:solidFill>
                  <a:srgbClr val="000066"/>
                </a:solidFill>
              </a:rPr>
              <a:t>ค.  ผลลัพธ์ด้านการนำกลยุทธ์ไปปฏิบัติ</a:t>
            </a:r>
            <a:endParaRPr lang="th-TH" sz="2400" dirty="0" smtClean="0">
              <a:solidFill>
                <a:srgbClr val="000066"/>
              </a:solidFill>
            </a:endParaRPr>
          </a:p>
          <a:p>
            <a:pPr marL="719138" lvl="0" indent="-457200">
              <a:lnSpc>
                <a:spcPts val="2000"/>
              </a:lnSpc>
              <a:spcBef>
                <a:spcPct val="20000"/>
              </a:spcBef>
              <a:buAutoNum type="arabicParenBoth"/>
            </a:pPr>
            <a:endParaRPr lang="th-TH" sz="2400" b="1" dirty="0" smtClean="0">
              <a:solidFill>
                <a:srgbClr val="000066"/>
              </a:solidFill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6000760" y="1189053"/>
            <a:ext cx="2900354" cy="4525963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719138" lvl="0" indent="-457200">
              <a:lnSpc>
                <a:spcPts val="2000"/>
              </a:lnSpc>
              <a:spcBef>
                <a:spcPct val="20000"/>
              </a:spcBef>
            </a:pPr>
            <a:endParaRPr lang="th-TH" sz="2400" b="1" dirty="0" smtClean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2860"/>
            <a:ext cx="9144000" cy="857248"/>
          </a:xfrm>
        </p:spPr>
        <p:txBody>
          <a:bodyPr>
            <a:normAutofit fontScale="90000"/>
          </a:bodyPr>
          <a:lstStyle/>
          <a:p>
            <a:pPr lvl="0"/>
            <a:r>
              <a:rPr lang="th-TH" dirty="0" smtClean="0"/>
              <a:t>7.2 ผลลัพธ์ด้านการมุ่งเน้นลูกค้า</a:t>
            </a:r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14282" y="1189053"/>
            <a:ext cx="2686040" cy="1025501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3200"/>
              </a:lnSpc>
              <a:buNone/>
            </a:pPr>
            <a:r>
              <a:rPr lang="th-TH" sz="2800" dirty="0" smtClean="0"/>
              <a:t>ผลการดำเนินการด้านการมุ่งเน้นลูกค้าเป็นอย่างไร</a:t>
            </a: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214282" y="2357430"/>
            <a:ext cx="2686040" cy="3326457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95250" lvl="0">
              <a:spcBef>
                <a:spcPct val="20000"/>
              </a:spcBef>
            </a:pPr>
            <a:r>
              <a:rPr lang="th-TH" sz="2400" b="1" dirty="0" smtClean="0">
                <a:solidFill>
                  <a:srgbClr val="000066"/>
                </a:solidFill>
              </a:rPr>
              <a:t>ให้สรุปผลลัพธ์ที่สำคัญของการมุ่งเน้นลูกค้า รวมถึงความพึงพอใจ ความไม่พึงพอใจ และความผูกพัน โดยแสดงผลลัพธ์จำแนกตามผลิตภัณฑ์ กลุ่มลูกค้า และส่วนตลาด รวมทั้งให้แสดงข้อมูลเชิงเปรียบเทียบที่เหมาะสม</a:t>
            </a:r>
          </a:p>
          <a:p>
            <a:pPr marL="95250" lvl="0">
              <a:spcBef>
                <a:spcPct val="20000"/>
              </a:spcBef>
            </a:pPr>
            <a:endParaRPr kumimoji="0" lang="th-TH" sz="2400" b="1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3028968" y="1174113"/>
            <a:ext cx="2900354" cy="4525963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273050" lvl="0" indent="-273050">
              <a:spcBef>
                <a:spcPct val="20000"/>
              </a:spcBef>
            </a:pPr>
            <a:r>
              <a:rPr lang="th-TH" sz="2400" b="1" dirty="0" smtClean="0">
                <a:solidFill>
                  <a:srgbClr val="000066"/>
                </a:solidFill>
              </a:rPr>
              <a:t>ก. ผลลัพธ์ด้านการมุ่งเน้นลูกค้า</a:t>
            </a:r>
          </a:p>
          <a:p>
            <a:pPr marL="273050" lvl="0" indent="-273050">
              <a:spcBef>
                <a:spcPct val="20000"/>
              </a:spcBef>
            </a:pPr>
            <a:r>
              <a:rPr lang="th-TH" sz="2400" b="1" dirty="0" smtClean="0">
                <a:solidFill>
                  <a:srgbClr val="000066"/>
                </a:solidFill>
              </a:rPr>
              <a:t>(1) ความพึงพอใจของลูกค้า</a:t>
            </a:r>
          </a:p>
          <a:p>
            <a:pPr marL="273050" lvl="0" indent="-273050">
              <a:spcBef>
                <a:spcPct val="20000"/>
              </a:spcBef>
            </a:pPr>
            <a:r>
              <a:rPr lang="th-TH" sz="2400" b="1" dirty="0" smtClean="0">
                <a:solidFill>
                  <a:srgbClr val="000066"/>
                </a:solidFill>
              </a:rPr>
              <a:t>(2) ความผูกพันของลูกค้า</a:t>
            </a:r>
          </a:p>
          <a:p>
            <a:pPr marL="719138" lvl="0" indent="-457200">
              <a:spcBef>
                <a:spcPct val="20000"/>
              </a:spcBef>
              <a:buAutoNum type="arabicParenBoth"/>
            </a:pPr>
            <a:endParaRPr lang="th-TH" sz="2400" b="1" dirty="0" smtClean="0">
              <a:solidFill>
                <a:srgbClr val="000066"/>
              </a:solidFill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6000760" y="1189053"/>
            <a:ext cx="2900354" cy="4525963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719138" lvl="0" indent="-457200">
              <a:spcBef>
                <a:spcPct val="20000"/>
              </a:spcBef>
            </a:pPr>
            <a:endParaRPr lang="th-TH" b="1" dirty="0" smtClean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ustom 1">
      <a:majorFont>
        <a:latin typeface="TH SarabunPSK"/>
        <a:ea typeface=""/>
        <a:cs typeface="TH SarabunPSK"/>
      </a:majorFont>
      <a:minorFont>
        <a:latin typeface="TH SarabunPSK"/>
        <a:ea typeface=""/>
        <a:cs typeface="TH SarabunPSK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1371</TotalTime>
  <Words>1305</Words>
  <Application>Microsoft Office PowerPoint</Application>
  <PresentationFormat>On-screen Show (4:3)</PresentationFormat>
  <Paragraphs>86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Workshop 2</vt:lpstr>
      <vt:lpstr>Workshop 2</vt:lpstr>
      <vt:lpstr> มาตรฐานคุณภาพที่ 1 : มาตรฐานคุณภาพด้านการบริหาร </vt:lpstr>
      <vt:lpstr> มาตรฐานคุณภาพที่ 2 : มาตรฐานคุณภาพด้านการศึกษา </vt:lpstr>
      <vt:lpstr> มาตรฐานคุณภาพที่ 3 : มาตรฐานคุณภาพด้านการวิจัย </vt:lpstr>
      <vt:lpstr> มาตรฐานคุณภาพที่ 4 : มาตรฐานคุณภาพด้านบริการวิชาการ </vt:lpstr>
      <vt:lpstr> มาตรฐานคุณภาพที่ 5 : มาตรฐานคุณภาพด้านการทำนุบำรุงศิลปวัฒนธรรมและสิ่งแวดล้อม </vt:lpstr>
      <vt:lpstr>7.1 ผลลัพธ์ด้านผลิตภัณฑ์และกระบวนการ</vt:lpstr>
      <vt:lpstr>7.2 ผลลัพธ์ด้านการมุ่งเน้นลูกค้า</vt:lpstr>
      <vt:lpstr>7.3 ผลลัพธ์ด้านการมุ่งเน้นบุคลากร</vt:lpstr>
      <vt:lpstr>7.4 ผลลัพธ์ด้านการนำองค์กรและการกำกับดูแลองค์กร</vt:lpstr>
      <vt:lpstr>7.5 ผลลัพธ์ด้านการเงินและตลาด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ภาพรวมของกระบวนการตรวจประเมิน</dc:title>
  <dc:creator>ACER_MU</dc:creator>
  <cp:lastModifiedBy>USER</cp:lastModifiedBy>
  <cp:revision>36</cp:revision>
  <dcterms:created xsi:type="dcterms:W3CDTF">2012-06-16T08:17:07Z</dcterms:created>
  <dcterms:modified xsi:type="dcterms:W3CDTF">2012-09-27T10:01:07Z</dcterms:modified>
</cp:coreProperties>
</file>