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40" r:id="rId3"/>
    <p:sldId id="299" r:id="rId4"/>
    <p:sldId id="284" r:id="rId5"/>
    <p:sldId id="352" r:id="rId6"/>
    <p:sldId id="351" r:id="rId7"/>
    <p:sldId id="323" r:id="rId8"/>
    <p:sldId id="324" r:id="rId9"/>
    <p:sldId id="320" r:id="rId10"/>
    <p:sldId id="325" r:id="rId11"/>
    <p:sldId id="32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38" r:id="rId22"/>
    <p:sldId id="319" r:id="rId23"/>
    <p:sldId id="257" r:id="rId24"/>
    <p:sldId id="258" r:id="rId25"/>
    <p:sldId id="306" r:id="rId26"/>
    <p:sldId id="307" r:id="rId27"/>
    <p:sldId id="308" r:id="rId28"/>
    <p:sldId id="309" r:id="rId29"/>
    <p:sldId id="330" r:id="rId30"/>
    <p:sldId id="321" r:id="rId31"/>
    <p:sldId id="259" r:id="rId32"/>
    <p:sldId id="260" r:id="rId33"/>
    <p:sldId id="261" r:id="rId34"/>
    <p:sldId id="262" r:id="rId35"/>
    <p:sldId id="265" r:id="rId36"/>
    <p:sldId id="310" r:id="rId37"/>
    <p:sldId id="344" r:id="rId38"/>
    <p:sldId id="311" r:id="rId39"/>
    <p:sldId id="345" r:id="rId40"/>
    <p:sldId id="312" r:id="rId41"/>
    <p:sldId id="346" r:id="rId42"/>
    <p:sldId id="313" r:id="rId43"/>
    <p:sldId id="347" r:id="rId44"/>
    <p:sldId id="314" r:id="rId45"/>
    <p:sldId id="348" r:id="rId46"/>
    <p:sldId id="315" r:id="rId47"/>
    <p:sldId id="349" r:id="rId48"/>
    <p:sldId id="316" r:id="rId49"/>
    <p:sldId id="350" r:id="rId50"/>
    <p:sldId id="317" r:id="rId51"/>
    <p:sldId id="292" r:id="rId52"/>
    <p:sldId id="328" r:id="rId53"/>
    <p:sldId id="293" r:id="rId54"/>
    <p:sldId id="294" r:id="rId55"/>
    <p:sldId id="264" r:id="rId56"/>
    <p:sldId id="285" r:id="rId57"/>
    <p:sldId id="300" r:id="rId58"/>
    <p:sldId id="295" r:id="rId59"/>
    <p:sldId id="301" r:id="rId60"/>
    <p:sldId id="357" r:id="rId61"/>
    <p:sldId id="296" r:id="rId62"/>
    <p:sldId id="304" r:id="rId63"/>
    <p:sldId id="305" r:id="rId64"/>
    <p:sldId id="302" r:id="rId65"/>
    <p:sldId id="303" r:id="rId66"/>
    <p:sldId id="329" r:id="rId67"/>
    <p:sldId id="286" r:id="rId68"/>
    <p:sldId id="287" r:id="rId69"/>
    <p:sldId id="288" r:id="rId70"/>
    <p:sldId id="335" r:id="rId71"/>
    <p:sldId id="267" r:id="rId72"/>
    <p:sldId id="268" r:id="rId73"/>
    <p:sldId id="269" r:id="rId74"/>
    <p:sldId id="266" r:id="rId75"/>
    <p:sldId id="336" r:id="rId76"/>
    <p:sldId id="331" r:id="rId77"/>
    <p:sldId id="332" r:id="rId78"/>
    <p:sldId id="333" r:id="rId79"/>
    <p:sldId id="289" r:id="rId80"/>
    <p:sldId id="290" r:id="rId81"/>
    <p:sldId id="291" r:id="rId82"/>
    <p:sldId id="353" r:id="rId83"/>
    <p:sldId id="354" r:id="rId84"/>
    <p:sldId id="355" r:id="rId85"/>
    <p:sldId id="356" r:id="rId86"/>
    <p:sldId id="334" r:id="rId87"/>
    <p:sldId id="274" r:id="rId88"/>
    <p:sldId id="275" r:id="rId89"/>
    <p:sldId id="278" r:id="rId90"/>
    <p:sldId id="276" r:id="rId91"/>
    <p:sldId id="277" r:id="rId92"/>
    <p:sldId id="279" r:id="rId93"/>
    <p:sldId id="280" r:id="rId94"/>
    <p:sldId id="281" r:id="rId95"/>
    <p:sldId id="282" r:id="rId96"/>
    <p:sldId id="283" r:id="rId97"/>
    <p:sldId id="33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9" autoAdjust="0"/>
  </p:normalViewPr>
  <p:slideViewPr>
    <p:cSldViewPr>
      <p:cViewPr varScale="1">
        <p:scale>
          <a:sx n="57" d="100"/>
          <a:sy n="57" d="100"/>
        </p:scale>
        <p:origin x="-89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4AD8D-11E7-40F3-82BB-F3129785EE65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946152-5A4F-4FDA-A15E-9C75B6A49D3B}">
      <dgm:prSet phldrT="[Text]" custT="1"/>
      <dgm:spPr/>
      <dgm:t>
        <a:bodyPr/>
        <a:lstStyle/>
        <a:p>
          <a:pPr>
            <a:lnSpc>
              <a:spcPts val="2600"/>
            </a:lnSpc>
            <a:spcAft>
              <a:spcPts val="0"/>
            </a:spcAft>
          </a:pPr>
          <a:r>
            <a:rPr lang="th-TH" sz="2800" b="1" dirty="0" smtClean="0">
              <a:ln/>
              <a:effectLst/>
              <a:cs typeface="FreesiaUPC" pitchFamily="34" charset="-34"/>
            </a:rPr>
            <a:t>การจัดการ</a:t>
          </a:r>
          <a:endParaRPr lang="en-US" sz="2800" b="1" dirty="0" smtClean="0">
            <a:ln/>
            <a:effectLst/>
            <a:cs typeface="FreesiaUPC" pitchFamily="34" charset="-34"/>
          </a:endParaRPr>
        </a:p>
        <a:p>
          <a:pPr>
            <a:lnSpc>
              <a:spcPts val="2600"/>
            </a:lnSpc>
            <a:spcAft>
              <a:spcPts val="0"/>
            </a:spcAft>
          </a:pPr>
          <a:r>
            <a:rPr lang="th-TH" sz="2800" b="1" dirty="0" smtClean="0">
              <a:ln/>
              <a:effectLst/>
              <a:cs typeface="FreesiaUPC" pitchFamily="34" charset="-34"/>
            </a:rPr>
            <a:t>ที่เป็นเลิศ</a:t>
          </a:r>
          <a:endParaRPr lang="en-US" sz="2800" b="1" dirty="0">
            <a:ln/>
            <a:effectLst/>
          </a:endParaRPr>
        </a:p>
      </dgm:t>
    </dgm:pt>
    <dgm:pt modelId="{DDD1037E-5D0F-42D1-A56D-73158490A83A}" type="parTrans" cxnId="{94AA9B36-A766-4846-8710-99FE9DDCD752}">
      <dgm:prSet/>
      <dgm:spPr/>
      <dgm:t>
        <a:bodyPr/>
        <a:lstStyle/>
        <a:p>
          <a:endParaRPr lang="en-US" sz="3200"/>
        </a:p>
      </dgm:t>
    </dgm:pt>
    <dgm:pt modelId="{4CDD2935-5A42-41A2-AC47-7A122B9DC402}" type="sibTrans" cxnId="{94AA9B36-A766-4846-8710-99FE9DDCD752}">
      <dgm:prSet/>
      <dgm:spPr/>
      <dgm:t>
        <a:bodyPr/>
        <a:lstStyle/>
        <a:p>
          <a:endParaRPr lang="en-US" sz="3200"/>
        </a:p>
      </dgm:t>
    </dgm:pt>
    <dgm:pt modelId="{DF50984A-8F2E-4224-AA1F-6B515FE150A2}">
      <dgm:prSet phldrT="[Text]" custT="1"/>
      <dgm:spPr/>
      <dgm:t>
        <a:bodyPr lIns="252000" tIns="144000"/>
        <a:lstStyle/>
        <a:p>
          <a:pPr algn="ctr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dirty="0" smtClean="0">
              <a:effectLst/>
              <a:latin typeface="FreesiaUPC" pitchFamily="34" charset="-34"/>
              <a:cs typeface="FreesiaUPC" pitchFamily="34" charset="-34"/>
            </a:rPr>
            <a:t> บริบทขององค์กร</a:t>
          </a:r>
          <a:endParaRPr lang="en-US" sz="2400" b="1" dirty="0" smtClean="0"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th-TH" sz="2800" b="1" dirty="0" smtClean="0">
              <a:effectLst/>
              <a:latin typeface="FreesiaUPC" pitchFamily="34" charset="-34"/>
              <a:cs typeface="FreesiaUPC" pitchFamily="34" charset="-34"/>
            </a:rPr>
            <a:t>  </a:t>
          </a:r>
          <a:r>
            <a:rPr lang="en-US" sz="2800" b="1" dirty="0" smtClean="0">
              <a:effectLst/>
              <a:latin typeface="FreesiaUPC" pitchFamily="34" charset="-34"/>
              <a:cs typeface="FreesiaUPC" pitchFamily="34" charset="-34"/>
            </a:rPr>
            <a:t>Who are we?</a:t>
          </a:r>
          <a:endParaRPr lang="en-US" sz="2400" dirty="0">
            <a:effectLst/>
          </a:endParaRPr>
        </a:p>
      </dgm:t>
    </dgm:pt>
    <dgm:pt modelId="{E1A0020A-1FAD-49AD-81FB-272CE0B24A95}" type="parTrans" cxnId="{CF3BA316-7529-4429-A743-E19348717B88}">
      <dgm:prSet/>
      <dgm:spPr/>
      <dgm:t>
        <a:bodyPr/>
        <a:lstStyle/>
        <a:p>
          <a:endParaRPr lang="en-US" sz="3200"/>
        </a:p>
      </dgm:t>
    </dgm:pt>
    <dgm:pt modelId="{2FF3D73A-9703-418B-B058-EFCDCD02E914}" type="sibTrans" cxnId="{CF3BA316-7529-4429-A743-E19348717B88}">
      <dgm:prSet/>
      <dgm:spPr/>
      <dgm:t>
        <a:bodyPr/>
        <a:lstStyle/>
        <a:p>
          <a:endParaRPr lang="en-US" sz="3200"/>
        </a:p>
      </dgm:t>
    </dgm:pt>
    <dgm:pt modelId="{68F8DB0A-5932-4EDD-AA2E-E51A7A350F02}">
      <dgm:prSet phldrT="[Text]" custT="1"/>
      <dgm:spPr/>
      <dgm:t>
        <a:bodyPr/>
        <a:lstStyle/>
        <a:p>
          <a:pPr algn="ctr">
            <a:lnSpc>
              <a:spcPts val="2000"/>
            </a:lnSpc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ค่านิยมและแนวคิด</a:t>
          </a:r>
        </a:p>
        <a:p>
          <a:pPr algn="ctr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</a:t>
          </a:r>
          <a:r>
            <a:rPr lang="en-US" sz="28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do we believe</a:t>
          </a:r>
          <a:endParaRPr lang="th-TH" sz="2800" b="1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 • การนำองค์กรอย่างมีวิสัยทัศน์</a:t>
          </a:r>
          <a:endParaRPr lang="en-US" sz="2000" b="1" dirty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</dgm:t>
    </dgm:pt>
    <dgm:pt modelId="{2DBCB4A6-24C8-4128-A99F-BBEC34935D1C}" type="parTrans" cxnId="{379869E0-6125-4A1B-A626-98B1A6BB7E0B}">
      <dgm:prSet/>
      <dgm:spPr/>
      <dgm:t>
        <a:bodyPr/>
        <a:lstStyle/>
        <a:p>
          <a:endParaRPr lang="en-US" sz="3200"/>
        </a:p>
      </dgm:t>
    </dgm:pt>
    <dgm:pt modelId="{08F56E27-3292-4EA0-A486-FA9BE028AFE4}" type="sibTrans" cxnId="{379869E0-6125-4A1B-A626-98B1A6BB7E0B}">
      <dgm:prSet/>
      <dgm:spPr/>
      <dgm:t>
        <a:bodyPr/>
        <a:lstStyle/>
        <a:p>
          <a:endParaRPr lang="en-US" sz="3200"/>
        </a:p>
      </dgm:t>
    </dgm:pt>
    <dgm:pt modelId="{24F021AF-5196-4638-82A9-FBFB4EC40F5A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ts val="600"/>
            </a:spcBef>
            <a:spcAft>
              <a:spcPts val="0"/>
            </a:spcAft>
          </a:pPr>
          <a:r>
            <a:rPr lang="th-TH" sz="2200" b="1" dirty="0" smtClean="0">
              <a:latin typeface="FreesiaUPC" pitchFamily="34" charset="-34"/>
              <a:cs typeface="FreesiaUPC" pitchFamily="34" charset="-34"/>
            </a:rPr>
            <a:t>ลักษณะองค์กร</a:t>
          </a:r>
        </a:p>
      </dgm:t>
    </dgm:pt>
    <dgm:pt modelId="{5EAB7BB3-47D7-44DD-9658-016E252A0342}" type="parTrans" cxnId="{B60A53E1-D96C-4216-9B7B-85FDB9D98C04}">
      <dgm:prSet/>
      <dgm:spPr/>
      <dgm:t>
        <a:bodyPr/>
        <a:lstStyle/>
        <a:p>
          <a:endParaRPr lang="en-US" sz="3200"/>
        </a:p>
      </dgm:t>
    </dgm:pt>
    <dgm:pt modelId="{AE3CB122-5673-45DA-8E3A-7D5911CDB651}" type="sibTrans" cxnId="{B60A53E1-D96C-4216-9B7B-85FDB9D98C04}">
      <dgm:prSet/>
      <dgm:spPr/>
      <dgm:t>
        <a:bodyPr/>
        <a:lstStyle/>
        <a:p>
          <a:endParaRPr lang="en-US" sz="3200"/>
        </a:p>
      </dgm:t>
    </dgm:pt>
    <dgm:pt modelId="{371B0F06-08C8-45C1-BD60-661AA5523E0C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th-TH" sz="2000" b="0" dirty="0" smtClean="0">
              <a:latin typeface="FreesiaUPC" pitchFamily="34" charset="-34"/>
              <a:cs typeface="FreesiaUPC" pitchFamily="34" charset="-34"/>
            </a:rPr>
            <a:t>ความสัมพันธ์ระดับองค์กร</a:t>
          </a:r>
        </a:p>
      </dgm:t>
    </dgm:pt>
    <dgm:pt modelId="{1ADC4967-395E-4E12-9B83-2869FDD0ECB2}" type="parTrans" cxnId="{CC86F9A7-3B52-40E7-B82D-F813B5EE976C}">
      <dgm:prSet/>
      <dgm:spPr/>
      <dgm:t>
        <a:bodyPr/>
        <a:lstStyle/>
        <a:p>
          <a:endParaRPr lang="en-US" sz="3200"/>
        </a:p>
      </dgm:t>
    </dgm:pt>
    <dgm:pt modelId="{602FA0E7-5D84-4EE2-A641-BC489F5ACD7B}" type="sibTrans" cxnId="{CC86F9A7-3B52-40E7-B82D-F813B5EE976C}">
      <dgm:prSet/>
      <dgm:spPr/>
      <dgm:t>
        <a:bodyPr/>
        <a:lstStyle/>
        <a:p>
          <a:endParaRPr lang="en-US" sz="3200"/>
        </a:p>
      </dgm:t>
    </dgm:pt>
    <dgm:pt modelId="{E7F69610-DE0E-4A28-841E-2DD696B24C61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ts val="600"/>
            </a:spcBef>
            <a:spcAft>
              <a:spcPts val="0"/>
            </a:spcAft>
          </a:pP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ความท้าทายขององค์กร</a:t>
          </a:r>
        </a:p>
      </dgm:t>
    </dgm:pt>
    <dgm:pt modelId="{266AEADF-AF94-424C-9A42-73F8FCDE4B72}" type="parTrans" cxnId="{FAC8EA6C-BF07-46CB-BCAB-7277EF67184B}">
      <dgm:prSet/>
      <dgm:spPr/>
      <dgm:t>
        <a:bodyPr/>
        <a:lstStyle/>
        <a:p>
          <a:endParaRPr lang="en-US" sz="3200"/>
        </a:p>
      </dgm:t>
    </dgm:pt>
    <dgm:pt modelId="{A6D482DC-CEBB-4E2C-8EEF-BB5AE51DBCBA}" type="sibTrans" cxnId="{FAC8EA6C-BF07-46CB-BCAB-7277EF67184B}">
      <dgm:prSet/>
      <dgm:spPr/>
      <dgm:t>
        <a:bodyPr/>
        <a:lstStyle/>
        <a:p>
          <a:endParaRPr lang="en-US" sz="3200"/>
        </a:p>
      </dgm:t>
    </dgm:pt>
    <dgm:pt modelId="{0B099C5E-9EED-4646-8D86-212F9BF9E9DF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dirty="0" smtClean="0">
              <a:latin typeface="FreesiaUPC" pitchFamily="34" charset="-34"/>
              <a:cs typeface="FreesiaUPC" pitchFamily="34" charset="-34"/>
            </a:rPr>
            <a:t>สภาพแวดล้อมด้านการแข่งขัน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8A3D4098-7FBF-4775-801C-BCDB805BF08B}" type="parTrans" cxnId="{B005000E-005A-48B4-BDDC-058634D4C509}">
      <dgm:prSet/>
      <dgm:spPr/>
      <dgm:t>
        <a:bodyPr/>
        <a:lstStyle/>
        <a:p>
          <a:endParaRPr lang="en-US" sz="3200"/>
        </a:p>
      </dgm:t>
    </dgm:pt>
    <dgm:pt modelId="{B6DCEB2C-B19E-4A47-92C6-A6BE10121F4A}" type="sibTrans" cxnId="{B005000E-005A-48B4-BDDC-058634D4C509}">
      <dgm:prSet/>
      <dgm:spPr/>
      <dgm:t>
        <a:bodyPr/>
        <a:lstStyle/>
        <a:p>
          <a:endParaRPr lang="en-US" sz="3200"/>
        </a:p>
      </dgm:t>
    </dgm:pt>
    <dgm:pt modelId="{B239C542-2ECA-4F48-9ADB-DFABBBDE3732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dirty="0" smtClean="0">
              <a:latin typeface="FreesiaUPC" pitchFamily="34" charset="-34"/>
              <a:cs typeface="FreesiaUPC" pitchFamily="34" charset="-34"/>
            </a:rPr>
            <a:t>บริบทเชิงยุทธศาสตร์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C436AAFA-8E59-4A34-8557-BD1E50F1F357}" type="parTrans" cxnId="{790413BA-EFED-4F0F-8FB6-701EDDAE37DB}">
      <dgm:prSet/>
      <dgm:spPr/>
      <dgm:t>
        <a:bodyPr/>
        <a:lstStyle/>
        <a:p>
          <a:endParaRPr lang="en-US" sz="3200"/>
        </a:p>
      </dgm:t>
    </dgm:pt>
    <dgm:pt modelId="{966B4810-20A0-4CC7-8960-93834463348F}" type="sibTrans" cxnId="{790413BA-EFED-4F0F-8FB6-701EDDAE37DB}">
      <dgm:prSet/>
      <dgm:spPr/>
      <dgm:t>
        <a:bodyPr/>
        <a:lstStyle/>
        <a:p>
          <a:endParaRPr lang="en-US" sz="3200"/>
        </a:p>
      </dgm:t>
    </dgm:pt>
    <dgm:pt modelId="{3C34D5BA-C335-4C1C-BC17-4EFC8B647E46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dirty="0" smtClean="0">
              <a:latin typeface="FreesiaUPC" pitchFamily="34" charset="-34"/>
              <a:cs typeface="FreesiaUPC" pitchFamily="34" charset="-34"/>
            </a:rPr>
            <a:t>การปรับปรุงผลการดำเนินการ</a:t>
          </a:r>
          <a:endParaRPr lang="en-US" sz="2000" b="0" dirty="0"/>
        </a:p>
      </dgm:t>
    </dgm:pt>
    <dgm:pt modelId="{D651D4CB-0B76-4C41-9E45-1FD6C0F40CDF}" type="parTrans" cxnId="{77B3A7B6-F48E-4DBF-8DA1-8704A79F5828}">
      <dgm:prSet/>
      <dgm:spPr/>
      <dgm:t>
        <a:bodyPr/>
        <a:lstStyle/>
        <a:p>
          <a:endParaRPr lang="en-US" sz="3200"/>
        </a:p>
      </dgm:t>
    </dgm:pt>
    <dgm:pt modelId="{5D97C2B8-CA1F-476A-BE67-15E66BF69822}" type="sibTrans" cxnId="{77B3A7B6-F48E-4DBF-8DA1-8704A79F5828}">
      <dgm:prSet/>
      <dgm:spPr/>
      <dgm:t>
        <a:bodyPr/>
        <a:lstStyle/>
        <a:p>
          <a:endParaRPr lang="en-US" sz="3200"/>
        </a:p>
      </dgm:t>
    </dgm:pt>
    <dgm:pt modelId="{494EE5A4-78B7-4474-A821-6BAE79C973FB}">
      <dgm:prSet custT="1"/>
      <dgm:spPr/>
      <dgm:t>
        <a:bodyPr lIns="396000" tIns="144000" bIns="360000"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           </a:t>
          </a:r>
          <a:r>
            <a:rPr lang="th-TH" sz="2400" b="1" dirty="0" smtClean="0">
              <a:effectLst/>
              <a:latin typeface="FreesiaUPC" pitchFamily="34" charset="-34"/>
              <a:cs typeface="FreesiaUPC" pitchFamily="34" charset="-34"/>
            </a:rPr>
            <a:t>การตรวจประเมิน</a:t>
          </a:r>
          <a:endParaRPr lang="en-US" sz="2400" b="1" dirty="0" smtClean="0">
            <a:effectLst/>
            <a:latin typeface="FreesiaUPC" pitchFamily="34" charset="-34"/>
            <a:cs typeface="FreesiaUPC" pitchFamily="34" charset="-34"/>
          </a:endParaRPr>
        </a:p>
        <a:p>
          <a:pPr algn="l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dirty="0" smtClean="0">
              <a:effectLst/>
              <a:latin typeface="FreesiaUPC" pitchFamily="34" charset="-34"/>
              <a:cs typeface="FreesiaUPC" pitchFamily="34" charset="-34"/>
            </a:rPr>
            <a:t>How good we are?</a:t>
          </a:r>
          <a:endParaRPr lang="th-TH" sz="2000" b="1" dirty="0">
            <a:effectLst/>
            <a:cs typeface="FreesiaUPC" pitchFamily="34" charset="-34"/>
          </a:endParaRPr>
        </a:p>
      </dgm:t>
    </dgm:pt>
    <dgm:pt modelId="{6DE58DB7-5AFB-442A-BB50-1D9490971C61}" type="parTrans" cxnId="{C758DC4E-D77C-49D5-B180-8C51C04A00F2}">
      <dgm:prSet/>
      <dgm:spPr/>
      <dgm:t>
        <a:bodyPr/>
        <a:lstStyle/>
        <a:p>
          <a:endParaRPr lang="en-US"/>
        </a:p>
      </dgm:t>
    </dgm:pt>
    <dgm:pt modelId="{6EBFA91E-090E-4D24-97C3-72D4D578B3AA}" type="sibTrans" cxnId="{C758DC4E-D77C-49D5-B180-8C51C04A00F2}">
      <dgm:prSet/>
      <dgm:spPr/>
      <dgm:t>
        <a:bodyPr/>
        <a:lstStyle/>
        <a:p>
          <a:endParaRPr lang="en-US"/>
        </a:p>
      </dgm:t>
    </dgm:pt>
    <dgm:pt modelId="{FFB4A879-D11D-4794-9E1B-8B28E409B4E5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dirty="0" smtClean="0">
              <a:latin typeface="FreesiaUPC" pitchFamily="34" charset="-34"/>
              <a:cs typeface="FreesiaUPC" pitchFamily="34" charset="-34"/>
            </a:rPr>
            <a:t>สภาพแวดล้อมขององค์กร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3D532025-A2EF-4A4A-8C8E-B5D5C0181B8A}" type="sibTrans" cxnId="{DD63ABAE-F85D-41A4-B647-35D20D70C676}">
      <dgm:prSet/>
      <dgm:spPr/>
      <dgm:t>
        <a:bodyPr/>
        <a:lstStyle/>
        <a:p>
          <a:endParaRPr lang="en-US" sz="3200"/>
        </a:p>
      </dgm:t>
    </dgm:pt>
    <dgm:pt modelId="{F6A8E250-6F8E-438D-B1C7-5835DA719255}" type="parTrans" cxnId="{DD63ABAE-F85D-41A4-B647-35D20D70C676}">
      <dgm:prSet/>
      <dgm:spPr/>
      <dgm:t>
        <a:bodyPr/>
        <a:lstStyle/>
        <a:p>
          <a:endParaRPr lang="en-US" sz="3200"/>
        </a:p>
      </dgm:t>
    </dgm:pt>
    <dgm:pt modelId="{1EFE2583-32CE-4076-B4E2-048E903A7776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                • การมุ่งเน้นที่ผลลัพธ์และสร้างมูลค่า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AD2C8E46-3015-4D60-A271-9E76DA6EA299}" type="sibTrans" cxnId="{C54A4054-2758-44A9-B5E2-B92745972901}">
      <dgm:prSet/>
      <dgm:spPr/>
      <dgm:t>
        <a:bodyPr/>
        <a:lstStyle/>
        <a:p>
          <a:endParaRPr lang="en-US"/>
        </a:p>
      </dgm:t>
    </dgm:pt>
    <dgm:pt modelId="{179F9489-A16C-469B-98A8-B4E586975B6E}" type="parTrans" cxnId="{C54A4054-2758-44A9-B5E2-B92745972901}">
      <dgm:prSet/>
      <dgm:spPr/>
      <dgm:t>
        <a:bodyPr/>
        <a:lstStyle/>
        <a:p>
          <a:endParaRPr lang="en-US"/>
        </a:p>
      </dgm:t>
    </dgm:pt>
    <dgm:pt modelId="{CBE12CC6-E114-4B2F-AEA9-FADB964BDFE4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การจัดการโดยใช้ข้อมูลจริง       • การมีมุมมองเชิงระบบ      </a:t>
          </a:r>
          <a:r>
            <a:rPr lang="th-TH" sz="2400" dirty="0" smtClean="0">
              <a:solidFill>
                <a:schemeClr val="tx1"/>
              </a:solidFill>
              <a:latin typeface="Cordia New"/>
              <a:cs typeface="Cordia New"/>
            </a:rPr>
            <a:t>•</a:t>
          </a:r>
          <a:r>
            <a:rPr lang="th-TH" sz="1800" dirty="0" smtClean="0">
              <a:solidFill>
                <a:schemeClr val="tx1"/>
              </a:solidFill>
              <a:latin typeface="Cordia New"/>
              <a:cs typeface="Cordia New"/>
            </a:rPr>
            <a:t>  </a:t>
          </a: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การแสดงความรับผิดชอบต่อสังคม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6361B3A6-4B13-4529-BF23-73D961D78EC3}" type="sibTrans" cxnId="{79222E98-0F54-4867-A0B8-E0C969D4A487}">
      <dgm:prSet/>
      <dgm:spPr/>
      <dgm:t>
        <a:bodyPr/>
        <a:lstStyle/>
        <a:p>
          <a:endParaRPr lang="en-US"/>
        </a:p>
      </dgm:t>
    </dgm:pt>
    <dgm:pt modelId="{4F368F52-4D6F-4297-806C-BFF27F7614B2}" type="parTrans" cxnId="{79222E98-0F54-4867-A0B8-E0C969D4A487}">
      <dgm:prSet/>
      <dgm:spPr/>
      <dgm:t>
        <a:bodyPr/>
        <a:lstStyle/>
        <a:p>
          <a:endParaRPr lang="en-US"/>
        </a:p>
      </dgm:t>
    </dgm:pt>
    <dgm:pt modelId="{8D10A9AA-ADC7-4F21-A486-81FABBCE2D2E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การจัดการเพื่อนวัตกรรม   • ความคล่องตัว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80AE8D6D-03A0-4444-B19B-0245203F06B0}" type="sibTrans" cxnId="{3A15FA24-DAFA-41E2-B55C-8B0E238FA39A}">
      <dgm:prSet/>
      <dgm:spPr/>
      <dgm:t>
        <a:bodyPr/>
        <a:lstStyle/>
        <a:p>
          <a:endParaRPr lang="en-US"/>
        </a:p>
      </dgm:t>
    </dgm:pt>
    <dgm:pt modelId="{299FA37B-657B-4170-9016-1FC1E3CABC07}" type="parTrans" cxnId="{3A15FA24-DAFA-41E2-B55C-8B0E238FA39A}">
      <dgm:prSet/>
      <dgm:spPr/>
      <dgm:t>
        <a:bodyPr/>
        <a:lstStyle/>
        <a:p>
          <a:endParaRPr lang="en-US"/>
        </a:p>
      </dgm:t>
    </dgm:pt>
    <dgm:pt modelId="{43A6431D-C80C-4351-AB14-53E6CC8C98CC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การมุ่งเน้นอนาคต   • การเรียนรู้ระดับองค์กรและระตับบุคคล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0DF54283-3DCC-4266-8717-3AC26548AC9F}" type="sibTrans" cxnId="{66BBAC8D-0DCF-4DA1-A6F3-EEAFA653C764}">
      <dgm:prSet/>
      <dgm:spPr/>
      <dgm:t>
        <a:bodyPr/>
        <a:lstStyle/>
        <a:p>
          <a:endParaRPr lang="th-TH"/>
        </a:p>
      </dgm:t>
    </dgm:pt>
    <dgm:pt modelId="{4E06BE15-CBED-4B43-BAFC-5136AB08EA77}" type="parTrans" cxnId="{66BBAC8D-0DCF-4DA1-A6F3-EEAFA653C764}">
      <dgm:prSet/>
      <dgm:spPr/>
      <dgm:t>
        <a:bodyPr/>
        <a:lstStyle/>
        <a:p>
          <a:endParaRPr lang="th-TH"/>
        </a:p>
      </dgm:t>
    </dgm:pt>
    <dgm:pt modelId="{FD134FDA-96D6-4451-B01B-D3B16372B45E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การศึกษาที่เน้นการเรียนรู้  • การเห็นคุณค่าบุคลากร คู่ค้า   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B33F3FF2-BEA4-42B2-A76F-7262E2A129C6}" type="sibTrans" cxnId="{60A1F262-CF6A-45FA-BF45-E98E007DA50C}">
      <dgm:prSet/>
      <dgm:spPr/>
      <dgm:t>
        <a:bodyPr/>
        <a:lstStyle/>
        <a:p>
          <a:endParaRPr lang="en-US"/>
        </a:p>
      </dgm:t>
    </dgm:pt>
    <dgm:pt modelId="{7A3BF3F9-B16B-4CF8-9DEB-48C6EE34D833}" type="parTrans" cxnId="{60A1F262-CF6A-45FA-BF45-E98E007DA50C}">
      <dgm:prSet/>
      <dgm:spPr/>
      <dgm:t>
        <a:bodyPr/>
        <a:lstStyle/>
        <a:p>
          <a:endParaRPr lang="en-US"/>
        </a:p>
      </dgm:t>
    </dgm:pt>
    <dgm:pt modelId="{61D6AD91-7C68-4676-926F-AF8EDD9533F2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cs typeface="FreesiaUPC" pitchFamily="34" charset="-34"/>
            </a:rPr>
            <a:t>การเปรียบเทียบ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(C)  </a:t>
          </a:r>
          <a:r>
            <a:rPr lang="th-TH" sz="2000" dirty="0" smtClean="0">
              <a:cs typeface="FreesiaUPC" pitchFamily="34" charset="-34"/>
            </a:rPr>
            <a:t>•  การบูรณาการ</a:t>
          </a:r>
          <a:r>
            <a:rPr lang="en-US" sz="1600" dirty="0" smtClean="0">
              <a:cs typeface="FreesiaUPC" pitchFamily="34" charset="-34"/>
            </a:rPr>
            <a:t> (I)</a:t>
          </a:r>
          <a:endParaRPr lang="th-TH" sz="1600" dirty="0">
            <a:cs typeface="FreesiaUPC" pitchFamily="34" charset="-34"/>
          </a:endParaRPr>
        </a:p>
      </dgm:t>
    </dgm:pt>
    <dgm:pt modelId="{3945F0BC-ED99-47CC-B7C7-021A289D3F64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cs typeface="FreesiaUPC" pitchFamily="34" charset="-34"/>
            </a:rPr>
            <a:t>ระดับ </a:t>
          </a:r>
          <a:r>
            <a:rPr lang="en-US" sz="1600" dirty="0" smtClean="0">
              <a:cs typeface="FreesiaUPC" pitchFamily="34" charset="-34"/>
            </a:rPr>
            <a:t>(Le)            </a:t>
          </a:r>
          <a:r>
            <a:rPr lang="th-TH" sz="1600" dirty="0" smtClean="0">
              <a:cs typeface="FreesiaUPC" pitchFamily="34" charset="-34"/>
            </a:rPr>
            <a:t>    </a:t>
          </a:r>
          <a:r>
            <a:rPr lang="th-TH" sz="2000" dirty="0" smtClean="0">
              <a:cs typeface="FreesiaUPC" pitchFamily="34" charset="-34"/>
            </a:rPr>
            <a:t>•  แนวโน้ม</a:t>
          </a:r>
          <a:r>
            <a:rPr lang="en-US" sz="1600" dirty="0" smtClean="0">
              <a:cs typeface="FreesiaUPC" pitchFamily="34" charset="-34"/>
            </a:rPr>
            <a:t> (T) </a:t>
          </a:r>
          <a:r>
            <a:rPr lang="en-US" sz="2000" dirty="0" smtClean="0">
              <a:cs typeface="FreesiaUPC" pitchFamily="34" charset="-34"/>
            </a:rPr>
            <a:t>         </a:t>
          </a:r>
          <a:endParaRPr lang="th-TH" sz="2000" dirty="0">
            <a:cs typeface="FreesiaUPC" pitchFamily="34" charset="-34"/>
          </a:endParaRPr>
        </a:p>
      </dgm:t>
    </dgm:pt>
    <dgm:pt modelId="{A0D1E6AE-9B42-4814-9091-06CCBA4EA832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200" b="1" dirty="0" smtClean="0">
              <a:cs typeface="FreesiaUPC" pitchFamily="34" charset="-34"/>
            </a:rPr>
            <a:t>ผลลัพธ์</a:t>
          </a:r>
          <a:endParaRPr lang="th-TH" sz="2200" b="1" dirty="0">
            <a:cs typeface="FreesiaUPC" pitchFamily="34" charset="-34"/>
          </a:endParaRPr>
        </a:p>
      </dgm:t>
    </dgm:pt>
    <dgm:pt modelId="{E3AE5594-51E5-455C-9906-790274F8B2BB}" type="sibTrans" cxnId="{5816B4A0-4443-419F-A4B3-48A1B3759390}">
      <dgm:prSet/>
      <dgm:spPr/>
      <dgm:t>
        <a:bodyPr/>
        <a:lstStyle/>
        <a:p>
          <a:endParaRPr lang="en-US"/>
        </a:p>
      </dgm:t>
    </dgm:pt>
    <dgm:pt modelId="{771FF692-1248-41C4-BB24-C72E8B594C00}" type="parTrans" cxnId="{5816B4A0-4443-419F-A4B3-48A1B3759390}">
      <dgm:prSet/>
      <dgm:spPr/>
      <dgm:t>
        <a:bodyPr/>
        <a:lstStyle/>
        <a:p>
          <a:endParaRPr lang="en-US"/>
        </a:p>
      </dgm:t>
    </dgm:pt>
    <dgm:pt modelId="{A5D3870B-0C14-42AD-B4C0-9BB42225AC18}" type="sibTrans" cxnId="{92BB7070-7EC8-4FCE-B9A0-7CF3F0DAF6C3}">
      <dgm:prSet/>
      <dgm:spPr/>
      <dgm:t>
        <a:bodyPr/>
        <a:lstStyle/>
        <a:p>
          <a:endParaRPr lang="en-US"/>
        </a:p>
      </dgm:t>
    </dgm:pt>
    <dgm:pt modelId="{889DB667-BE23-4260-B8B4-AA516BE6737E}" type="parTrans" cxnId="{92BB7070-7EC8-4FCE-B9A0-7CF3F0DAF6C3}">
      <dgm:prSet/>
      <dgm:spPr/>
      <dgm:t>
        <a:bodyPr/>
        <a:lstStyle/>
        <a:p>
          <a:endParaRPr lang="en-US"/>
        </a:p>
      </dgm:t>
    </dgm:pt>
    <dgm:pt modelId="{170F4EDF-6C0B-49D0-8846-45BE0A472F1E}" type="sibTrans" cxnId="{31AC9E1B-CD4F-4483-A71E-81E66E1F4249}">
      <dgm:prSet/>
      <dgm:spPr/>
      <dgm:t>
        <a:bodyPr/>
        <a:lstStyle/>
        <a:p>
          <a:endParaRPr lang="en-US"/>
        </a:p>
      </dgm:t>
    </dgm:pt>
    <dgm:pt modelId="{18AE31D9-33CE-4C70-B030-6556088AE32C}" type="parTrans" cxnId="{31AC9E1B-CD4F-4483-A71E-81E66E1F4249}">
      <dgm:prSet/>
      <dgm:spPr/>
      <dgm:t>
        <a:bodyPr/>
        <a:lstStyle/>
        <a:p>
          <a:endParaRPr lang="en-US"/>
        </a:p>
      </dgm:t>
    </dgm:pt>
    <dgm:pt modelId="{3B2FDA14-C355-4CF9-92C3-3EF07345F019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600"/>
            </a:spcAft>
          </a:pPr>
          <a:r>
            <a:rPr lang="th-TH" sz="2000" dirty="0" smtClean="0">
              <a:cs typeface="FreesiaUPC" pitchFamily="34" charset="-34"/>
            </a:rPr>
            <a:t>การเรียนรู้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(L)</a:t>
          </a:r>
          <a:r>
            <a:rPr lang="th-TH" sz="2000" dirty="0" smtClean="0">
              <a:cs typeface="FreesiaUPC" pitchFamily="34" charset="-34"/>
            </a:rPr>
            <a:t>	     •  การบูรณาการ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(I)</a:t>
          </a:r>
          <a:endParaRPr lang="th-TH" sz="1600" dirty="0">
            <a:cs typeface="FreesiaUPC" pitchFamily="34" charset="-34"/>
          </a:endParaRPr>
        </a:p>
      </dgm:t>
    </dgm:pt>
    <dgm:pt modelId="{8957D10D-0D00-41E7-823B-1790BC92549A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latin typeface="+mj-lt"/>
              <a:cs typeface="FreesiaUPC" pitchFamily="34" charset="-34"/>
            </a:rPr>
            <a:t>แนวทาง</a:t>
          </a:r>
          <a:r>
            <a:rPr lang="en-US" sz="2000" dirty="0" smtClean="0">
              <a:latin typeface="+mj-lt"/>
              <a:cs typeface="FreesiaUPC" pitchFamily="34" charset="-34"/>
            </a:rPr>
            <a:t> </a:t>
          </a:r>
          <a:r>
            <a:rPr lang="en-US" sz="1600" dirty="0" smtClean="0">
              <a:latin typeface="+mn-lt"/>
              <a:cs typeface="FreesiaUPC" pitchFamily="34" charset="-34"/>
            </a:rPr>
            <a:t>(A)</a:t>
          </a:r>
          <a:r>
            <a:rPr lang="th-TH" sz="1600" dirty="0" smtClean="0">
              <a:latin typeface="+mn-lt"/>
              <a:cs typeface="FreesiaUPC" pitchFamily="34" charset="-34"/>
            </a:rPr>
            <a:t>   </a:t>
          </a:r>
          <a:r>
            <a:rPr lang="th-TH" sz="2000" dirty="0" smtClean="0">
              <a:cs typeface="FreesiaUPC" pitchFamily="34" charset="-34"/>
            </a:rPr>
            <a:t>	     •  การปฏิบัติ</a:t>
          </a:r>
          <a:r>
            <a:rPr lang="en-US" sz="1600" dirty="0" smtClean="0">
              <a:cs typeface="FreesiaUPC" pitchFamily="34" charset="-34"/>
            </a:rPr>
            <a:t> (D)</a:t>
          </a:r>
          <a:endParaRPr lang="th-TH" sz="1600" dirty="0">
            <a:latin typeface="+mj-lt"/>
            <a:cs typeface="FreesiaUPC" pitchFamily="34" charset="-34"/>
          </a:endParaRPr>
        </a:p>
      </dgm:t>
    </dgm:pt>
    <dgm:pt modelId="{0973CC88-BD18-4819-879E-01F6D4D9919A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200" b="1" dirty="0" smtClean="0">
              <a:cs typeface="FreesiaUPC" pitchFamily="34" charset="-34"/>
            </a:rPr>
            <a:t>กระบวนการ</a:t>
          </a:r>
          <a:endParaRPr lang="th-TH" sz="2200" b="1" dirty="0">
            <a:latin typeface="+mj-lt"/>
            <a:cs typeface="FreesiaUPC" pitchFamily="34" charset="-34"/>
          </a:endParaRPr>
        </a:p>
      </dgm:t>
    </dgm:pt>
    <dgm:pt modelId="{F2FB7C00-D253-4EB4-932F-6DA624F7900E}" type="sibTrans" cxnId="{41D57829-07A9-4600-AF7C-B3F90A372376}">
      <dgm:prSet/>
      <dgm:spPr/>
      <dgm:t>
        <a:bodyPr/>
        <a:lstStyle/>
        <a:p>
          <a:endParaRPr lang="en-US"/>
        </a:p>
      </dgm:t>
    </dgm:pt>
    <dgm:pt modelId="{4F07CD12-48AB-478E-8D5D-745F00C9E91B}" type="parTrans" cxnId="{41D57829-07A9-4600-AF7C-B3F90A372376}">
      <dgm:prSet/>
      <dgm:spPr/>
      <dgm:t>
        <a:bodyPr/>
        <a:lstStyle/>
        <a:p>
          <a:endParaRPr lang="en-US"/>
        </a:p>
      </dgm:t>
    </dgm:pt>
    <dgm:pt modelId="{DCDD6723-FAB0-43CF-BE68-6011222C6CB0}" type="sibTrans" cxnId="{F2107411-8D37-45AC-B4B5-483790EDA113}">
      <dgm:prSet/>
      <dgm:spPr/>
      <dgm:t>
        <a:bodyPr/>
        <a:lstStyle/>
        <a:p>
          <a:endParaRPr lang="en-US"/>
        </a:p>
      </dgm:t>
    </dgm:pt>
    <dgm:pt modelId="{360C441E-F997-434A-A25C-F64AB38406DA}" type="parTrans" cxnId="{F2107411-8D37-45AC-B4B5-483790EDA113}">
      <dgm:prSet/>
      <dgm:spPr/>
      <dgm:t>
        <a:bodyPr/>
        <a:lstStyle/>
        <a:p>
          <a:endParaRPr lang="en-US"/>
        </a:p>
      </dgm:t>
    </dgm:pt>
    <dgm:pt modelId="{79787623-B47F-495D-AD0E-A019CC4613A8}" type="sibTrans" cxnId="{6971BE59-6E12-47A7-8761-18E890EEE7C7}">
      <dgm:prSet/>
      <dgm:spPr/>
      <dgm:t>
        <a:bodyPr/>
        <a:lstStyle/>
        <a:p>
          <a:endParaRPr lang="en-US"/>
        </a:p>
      </dgm:t>
    </dgm:pt>
    <dgm:pt modelId="{6646AACF-8C39-434A-9406-69D195986EAB}" type="parTrans" cxnId="{6971BE59-6E12-47A7-8761-18E890EEE7C7}">
      <dgm:prSet/>
      <dgm:spPr/>
      <dgm:t>
        <a:bodyPr/>
        <a:lstStyle/>
        <a:p>
          <a:endParaRPr lang="en-US"/>
        </a:p>
      </dgm:t>
    </dgm:pt>
    <dgm:pt modelId="{B5C63CC5-476A-44DB-9101-74457CFDDFBF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ผลลัพธ์ </a:t>
          </a:r>
          <a:endParaRPr lang="th-TH" sz="20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FreesiaUPC" pitchFamily="34" charset="-34"/>
          </a:endParaRPr>
        </a:p>
      </dgm:t>
    </dgm:pt>
    <dgm:pt modelId="{3101BCAE-5103-43DF-96A3-5989FDAD7C52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การจัดการกระบวนการ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F9B4F3EC-4C58-4DD0-8835-7CA2E779ACE7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การมุ่งเน้นบุคลากร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4484FE96-A2B8-45C3-8768-C44777464A08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การวัด การวิเคราะห์ และการจัดการความรู้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7D48D0C5-A754-44F7-8B61-52C7208783D7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การมุ่งเน้นลูกค้าและตลาด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D74A05CD-13BF-4EAE-A50E-175B099396D3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การวางแผนเชิงยุทธศาสตร์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4D17EC1C-CE86-42C2-91BD-D20BA2F6AC4F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การนำองค์กร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A99230DD-2453-4076-BB15-3AEF02BF1133}">
      <dgm:prSet custT="1"/>
      <dgm:spPr/>
      <dgm:t>
        <a:bodyPr lIns="288000" tIns="0" rIns="169200" bIns="0" anchor="b" anchorCtr="0"/>
        <a:lstStyle/>
        <a:p>
          <a:pPr algn="ctr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             </a:t>
          </a:r>
          <a:r>
            <a:rPr lang="th-TH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เกณฑ์ </a:t>
          </a:r>
          <a:r>
            <a:rPr lang="en-US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TQA</a:t>
          </a:r>
          <a:endParaRPr lang="th-TH" sz="2400" b="1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Aft>
              <a:spcPts val="300"/>
            </a:spcAft>
          </a:pPr>
          <a:r>
            <a:rPr lang="en-US" sz="24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we do and how we do it?</a:t>
          </a:r>
          <a:endParaRPr lang="th-TH" sz="2400" b="1" dirty="0">
            <a:solidFill>
              <a:schemeClr val="tx1"/>
            </a:solidFill>
            <a:effectLst/>
            <a:cs typeface="FreesiaUPC" pitchFamily="34" charset="-34"/>
          </a:endParaRPr>
        </a:p>
      </dgm:t>
    </dgm:pt>
    <dgm:pt modelId="{3AE63909-A401-4023-942F-62F49C228186}" type="sibTrans" cxnId="{6F891DA5-889A-49A5-92A0-E30D6851C4F5}">
      <dgm:prSet/>
      <dgm:spPr/>
      <dgm:t>
        <a:bodyPr/>
        <a:lstStyle/>
        <a:p>
          <a:endParaRPr lang="en-US"/>
        </a:p>
      </dgm:t>
    </dgm:pt>
    <dgm:pt modelId="{DE82BA49-F741-4C39-A510-B173865957D8}" type="parTrans" cxnId="{6F891DA5-889A-49A5-92A0-E30D6851C4F5}">
      <dgm:prSet/>
      <dgm:spPr/>
      <dgm:t>
        <a:bodyPr/>
        <a:lstStyle/>
        <a:p>
          <a:endParaRPr lang="en-US"/>
        </a:p>
      </dgm:t>
    </dgm:pt>
    <dgm:pt modelId="{BD6B21E0-EA3E-4B65-BB9B-41A4D47A1C84}" type="sibTrans" cxnId="{235DB6EB-F1E6-4542-869E-3E6B228F64C7}">
      <dgm:prSet/>
      <dgm:spPr/>
      <dgm:t>
        <a:bodyPr/>
        <a:lstStyle/>
        <a:p>
          <a:endParaRPr lang="en-US"/>
        </a:p>
      </dgm:t>
    </dgm:pt>
    <dgm:pt modelId="{711B4C0C-82A1-4F27-94F3-8A642FF15B70}" type="parTrans" cxnId="{235DB6EB-F1E6-4542-869E-3E6B228F64C7}">
      <dgm:prSet/>
      <dgm:spPr/>
      <dgm:t>
        <a:bodyPr/>
        <a:lstStyle/>
        <a:p>
          <a:endParaRPr lang="en-US"/>
        </a:p>
      </dgm:t>
    </dgm:pt>
    <dgm:pt modelId="{4F916A4B-AA22-437C-8F60-5BFC5028592B}" type="sibTrans" cxnId="{716C94A8-030F-4706-85FB-74204CA6CBDB}">
      <dgm:prSet/>
      <dgm:spPr/>
      <dgm:t>
        <a:bodyPr/>
        <a:lstStyle/>
        <a:p>
          <a:endParaRPr lang="en-US"/>
        </a:p>
      </dgm:t>
    </dgm:pt>
    <dgm:pt modelId="{6EFA3DD0-64C1-41AE-A882-38A33C53D749}" type="parTrans" cxnId="{716C94A8-030F-4706-85FB-74204CA6CBDB}">
      <dgm:prSet/>
      <dgm:spPr/>
      <dgm:t>
        <a:bodyPr/>
        <a:lstStyle/>
        <a:p>
          <a:endParaRPr lang="en-US"/>
        </a:p>
      </dgm:t>
    </dgm:pt>
    <dgm:pt modelId="{E64F97F5-65CD-4421-945A-A2AF8C3AB5C6}" type="sibTrans" cxnId="{9E42DE2D-6CA2-4D95-984C-51A5583DE45A}">
      <dgm:prSet/>
      <dgm:spPr/>
      <dgm:t>
        <a:bodyPr/>
        <a:lstStyle/>
        <a:p>
          <a:endParaRPr lang="en-US"/>
        </a:p>
      </dgm:t>
    </dgm:pt>
    <dgm:pt modelId="{A7EBB46F-0502-4D97-835B-53FBFE5A4452}" type="parTrans" cxnId="{9E42DE2D-6CA2-4D95-984C-51A5583DE45A}">
      <dgm:prSet/>
      <dgm:spPr/>
      <dgm:t>
        <a:bodyPr/>
        <a:lstStyle/>
        <a:p>
          <a:endParaRPr lang="en-US"/>
        </a:p>
      </dgm:t>
    </dgm:pt>
    <dgm:pt modelId="{8FB85753-ADCD-4F55-95C8-9B64442794EA}" type="sibTrans" cxnId="{4EADE09B-F9A1-484E-83DE-B2BB9802FD87}">
      <dgm:prSet/>
      <dgm:spPr/>
      <dgm:t>
        <a:bodyPr/>
        <a:lstStyle/>
        <a:p>
          <a:endParaRPr lang="en-US"/>
        </a:p>
      </dgm:t>
    </dgm:pt>
    <dgm:pt modelId="{345B049A-2463-4A5E-B1A3-4FC09161121A}" type="parTrans" cxnId="{4EADE09B-F9A1-484E-83DE-B2BB9802FD87}">
      <dgm:prSet/>
      <dgm:spPr/>
      <dgm:t>
        <a:bodyPr/>
        <a:lstStyle/>
        <a:p>
          <a:endParaRPr lang="en-US"/>
        </a:p>
      </dgm:t>
    </dgm:pt>
    <dgm:pt modelId="{6A91C267-6A82-472F-B8DD-979059181B24}" type="sibTrans" cxnId="{90ECD9A1-1586-4709-8BA4-63505D434064}">
      <dgm:prSet/>
      <dgm:spPr/>
      <dgm:t>
        <a:bodyPr/>
        <a:lstStyle/>
        <a:p>
          <a:endParaRPr lang="en-US"/>
        </a:p>
      </dgm:t>
    </dgm:pt>
    <dgm:pt modelId="{0376D9ED-C359-41B5-8A9D-A9AAC2C63308}" type="parTrans" cxnId="{90ECD9A1-1586-4709-8BA4-63505D434064}">
      <dgm:prSet/>
      <dgm:spPr/>
      <dgm:t>
        <a:bodyPr/>
        <a:lstStyle/>
        <a:p>
          <a:endParaRPr lang="en-US"/>
        </a:p>
      </dgm:t>
    </dgm:pt>
    <dgm:pt modelId="{34BE3BE2-BD4F-4A05-9B79-18881E86D514}" type="sibTrans" cxnId="{A55812DC-A096-46C3-B149-5ECA78DCE3E4}">
      <dgm:prSet/>
      <dgm:spPr/>
      <dgm:t>
        <a:bodyPr/>
        <a:lstStyle/>
        <a:p>
          <a:endParaRPr lang="en-US"/>
        </a:p>
      </dgm:t>
    </dgm:pt>
    <dgm:pt modelId="{ABC9D017-B5AE-4408-923A-31D2010CE136}" type="parTrans" cxnId="{A55812DC-A096-46C3-B149-5ECA78DCE3E4}">
      <dgm:prSet/>
      <dgm:spPr/>
      <dgm:t>
        <a:bodyPr/>
        <a:lstStyle/>
        <a:p>
          <a:endParaRPr lang="en-US"/>
        </a:p>
      </dgm:t>
    </dgm:pt>
    <dgm:pt modelId="{51D3FE0B-C75D-4238-96AE-B5AF202BF945}" type="sibTrans" cxnId="{275C5C8A-1BD8-4A45-986A-09F5EE38DC0C}">
      <dgm:prSet/>
      <dgm:spPr/>
      <dgm:t>
        <a:bodyPr/>
        <a:lstStyle/>
        <a:p>
          <a:endParaRPr lang="en-US"/>
        </a:p>
      </dgm:t>
    </dgm:pt>
    <dgm:pt modelId="{29F44260-11D0-4241-AACD-B73F8BF57E82}" type="parTrans" cxnId="{275C5C8A-1BD8-4A45-986A-09F5EE38DC0C}">
      <dgm:prSet/>
      <dgm:spPr/>
      <dgm:t>
        <a:bodyPr/>
        <a:lstStyle/>
        <a:p>
          <a:endParaRPr lang="en-US"/>
        </a:p>
      </dgm:t>
    </dgm:pt>
    <dgm:pt modelId="{A57637F5-E27C-4B38-86CA-D258392391AC}" type="pres">
      <dgm:prSet presAssocID="{9734AD8D-11E7-40F3-82BB-F3129785EE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D47E6-593B-4FEA-A5F8-5BA60184A489}" type="pres">
      <dgm:prSet presAssocID="{9734AD8D-11E7-40F3-82BB-F3129785EE65}" presName="matrix" presStyleCnt="0"/>
      <dgm:spPr/>
      <dgm:t>
        <a:bodyPr/>
        <a:lstStyle/>
        <a:p>
          <a:endParaRPr lang="th-TH"/>
        </a:p>
      </dgm:t>
    </dgm:pt>
    <dgm:pt modelId="{F2BBB9E0-49EE-4910-AAEE-C5E6D21A4917}" type="pres">
      <dgm:prSet presAssocID="{9734AD8D-11E7-40F3-82BB-F3129785EE65}" presName="tile1" presStyleLbl="node1" presStyleIdx="0" presStyleCnt="4"/>
      <dgm:spPr/>
      <dgm:t>
        <a:bodyPr/>
        <a:lstStyle/>
        <a:p>
          <a:endParaRPr lang="en-US"/>
        </a:p>
      </dgm:t>
    </dgm:pt>
    <dgm:pt modelId="{13F194E1-FD9E-434B-9E2B-E7D4A1AE5A2F}" type="pres">
      <dgm:prSet presAssocID="{9734AD8D-11E7-40F3-82BB-F3129785EE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3AD76-F6AF-4739-814B-6CD2AC3541D2}" type="pres">
      <dgm:prSet presAssocID="{9734AD8D-11E7-40F3-82BB-F3129785EE65}" presName="tile2" presStyleLbl="node1" presStyleIdx="1" presStyleCnt="4" custLinFactNeighborX="1707" custLinFactNeighborY="-2829"/>
      <dgm:spPr/>
      <dgm:t>
        <a:bodyPr/>
        <a:lstStyle/>
        <a:p>
          <a:endParaRPr lang="en-US"/>
        </a:p>
      </dgm:t>
    </dgm:pt>
    <dgm:pt modelId="{BB61571E-18FF-4A31-8633-3750ACBD5B48}" type="pres">
      <dgm:prSet presAssocID="{9734AD8D-11E7-40F3-82BB-F3129785EE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B82BA-C2CC-4050-B977-4ED855005F01}" type="pres">
      <dgm:prSet presAssocID="{9734AD8D-11E7-40F3-82BB-F3129785EE65}" presName="tile3" presStyleLbl="node1" presStyleIdx="2" presStyleCnt="4" custLinFactNeighborX="-3186" custLinFactNeighborY="4683"/>
      <dgm:spPr/>
      <dgm:t>
        <a:bodyPr/>
        <a:lstStyle/>
        <a:p>
          <a:endParaRPr lang="en-US"/>
        </a:p>
      </dgm:t>
    </dgm:pt>
    <dgm:pt modelId="{3FAE80CF-C034-4607-B768-5E6D20C21B2C}" type="pres">
      <dgm:prSet presAssocID="{9734AD8D-11E7-40F3-82BB-F3129785EE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F19C4-B8C1-4D21-9253-1F9BCB15BCAA}" type="pres">
      <dgm:prSet presAssocID="{9734AD8D-11E7-40F3-82BB-F3129785EE65}" presName="tile4" presStyleLbl="node1" presStyleIdx="3" presStyleCnt="4"/>
      <dgm:spPr/>
      <dgm:t>
        <a:bodyPr/>
        <a:lstStyle/>
        <a:p>
          <a:endParaRPr lang="en-US"/>
        </a:p>
      </dgm:t>
    </dgm:pt>
    <dgm:pt modelId="{98FE8BF2-D195-47D8-8AAD-B61740454B79}" type="pres">
      <dgm:prSet presAssocID="{9734AD8D-11E7-40F3-82BB-F3129785EE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4845A-831A-418F-97B2-F5129304855D}" type="pres">
      <dgm:prSet presAssocID="{9734AD8D-11E7-40F3-82BB-F3129785EE65}" presName="centerTile" presStyleLbl="fgShp" presStyleIdx="0" presStyleCnt="1" custScaleX="69263" custScaleY="774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C9E1B-CD4F-4483-A71E-81E66E1F4249}" srcId="{A0D1E6AE-9B42-4814-9091-06CCBA4EA832}" destId="{3945F0BC-ED99-47CC-B7C7-021A289D3F64}" srcOrd="0" destOrd="0" parTransId="{18AE31D9-33CE-4C70-B030-6556088AE32C}" sibTransId="{170F4EDF-6C0B-49D0-8846-45BE0A472F1E}"/>
    <dgm:cxn modelId="{5D808527-1755-4203-A69F-608CE2185057}" type="presOf" srcId="{3101BCAE-5103-43DF-96A3-5989FDAD7C52}" destId="{98FE8BF2-D195-47D8-8AAD-B61740454B79}" srcOrd="1" destOrd="6" presId="urn:microsoft.com/office/officeart/2005/8/layout/matrix1"/>
    <dgm:cxn modelId="{94983676-BDA9-4A62-9B04-D406156A2882}" type="presOf" srcId="{4D17EC1C-CE86-42C2-91BD-D20BA2F6AC4F}" destId="{AF4F19C4-B8C1-4D21-9253-1F9BCB15BCAA}" srcOrd="0" destOrd="1" presId="urn:microsoft.com/office/officeart/2005/8/layout/matrix1"/>
    <dgm:cxn modelId="{5816B4A0-4443-419F-A4B3-48A1B3759390}" srcId="{494EE5A4-78B7-4474-A821-6BAE79C973FB}" destId="{A0D1E6AE-9B42-4814-9091-06CCBA4EA832}" srcOrd="1" destOrd="0" parTransId="{771FF692-1248-41C4-BB24-C72E8B594C00}" sibTransId="{E3AE5594-51E5-455C-9906-790274F8B2BB}"/>
    <dgm:cxn modelId="{1EE9234D-8E5E-4EFA-A96B-E943F9D07965}" type="presOf" srcId="{8957D10D-0D00-41E7-823B-1790BC92549A}" destId="{24BB82BA-C2CC-4050-B977-4ED855005F01}" srcOrd="0" destOrd="2" presId="urn:microsoft.com/office/officeart/2005/8/layout/matrix1"/>
    <dgm:cxn modelId="{47726126-E42A-485A-83AC-A54C129C7BE7}" type="presOf" srcId="{1EFE2583-32CE-4076-B4E2-048E903A7776}" destId="{B223AD76-F6AF-4739-814B-6CD2AC3541D2}" srcOrd="0" destOrd="5" presId="urn:microsoft.com/office/officeart/2005/8/layout/matrix1"/>
    <dgm:cxn modelId="{354B693E-DC84-493E-9514-A857D662366B}" type="presOf" srcId="{43A6431D-C80C-4351-AB14-53E6CC8C98CC}" destId="{B223AD76-F6AF-4739-814B-6CD2AC3541D2}" srcOrd="0" destOrd="2" presId="urn:microsoft.com/office/officeart/2005/8/layout/matrix1"/>
    <dgm:cxn modelId="{B9A6D187-1CD1-4124-8335-8ED90893568B}" type="presOf" srcId="{DF50984A-8F2E-4224-AA1F-6B515FE150A2}" destId="{13F194E1-FD9E-434B-9E2B-E7D4A1AE5A2F}" srcOrd="1" destOrd="0" presId="urn:microsoft.com/office/officeart/2005/8/layout/matrix1"/>
    <dgm:cxn modelId="{1E64F853-5D98-4945-962F-7D0CCCC9CE43}" type="presOf" srcId="{3B2FDA14-C355-4CF9-92C3-3EF07345F019}" destId="{24BB82BA-C2CC-4050-B977-4ED855005F01}" srcOrd="0" destOrd="3" presId="urn:microsoft.com/office/officeart/2005/8/layout/matrix1"/>
    <dgm:cxn modelId="{CDB16BBB-5ADC-49CA-BAF7-E5B9E69F50B8}" type="presOf" srcId="{371B0F06-08C8-45C1-BD60-661AA5523E0C}" destId="{F2BBB9E0-49EE-4910-AAEE-C5E6D21A4917}" srcOrd="0" destOrd="3" presId="urn:microsoft.com/office/officeart/2005/8/layout/matrix1"/>
    <dgm:cxn modelId="{08A87945-89A3-45EA-BC7B-35BB64EBBEC4}" type="presOf" srcId="{7D48D0C5-A754-44F7-8B61-52C7208783D7}" destId="{AF4F19C4-B8C1-4D21-9253-1F9BCB15BCAA}" srcOrd="0" destOrd="3" presId="urn:microsoft.com/office/officeart/2005/8/layout/matrix1"/>
    <dgm:cxn modelId="{79F1C3B1-46FC-47A9-90BC-A7DA3C22D56D}" type="presOf" srcId="{9734AD8D-11E7-40F3-82BB-F3129785EE65}" destId="{A57637F5-E27C-4B38-86CA-D258392391AC}" srcOrd="0" destOrd="0" presId="urn:microsoft.com/office/officeart/2005/8/layout/matrix1"/>
    <dgm:cxn modelId="{1A038B28-D585-4692-8DB8-5B3BD63AEE51}" type="presOf" srcId="{FD134FDA-96D6-4451-B01B-D3B16372B45E}" destId="{B223AD76-F6AF-4739-814B-6CD2AC3541D2}" srcOrd="0" destOrd="1" presId="urn:microsoft.com/office/officeart/2005/8/layout/matrix1"/>
    <dgm:cxn modelId="{D5F0CE6C-0344-41D6-986D-70E8EC1349E7}" type="presOf" srcId="{43A6431D-C80C-4351-AB14-53E6CC8C98CC}" destId="{BB61571E-18FF-4A31-8633-3750ACBD5B48}" srcOrd="1" destOrd="2" presId="urn:microsoft.com/office/officeart/2005/8/layout/matrix1"/>
    <dgm:cxn modelId="{C4B3227D-F7BE-44B5-9268-A726712B7096}" type="presOf" srcId="{FFB4A879-D11D-4794-9E1B-8B28E409B4E5}" destId="{13F194E1-FD9E-434B-9E2B-E7D4A1AE5A2F}" srcOrd="1" destOrd="2" presId="urn:microsoft.com/office/officeart/2005/8/layout/matrix1"/>
    <dgm:cxn modelId="{2F092990-C08E-45B9-9BD7-B6822F5E1B7B}" type="presOf" srcId="{CBE12CC6-E114-4B2F-AEA9-FADB964BDFE4}" destId="{B223AD76-F6AF-4739-814B-6CD2AC3541D2}" srcOrd="0" destOrd="4" presId="urn:microsoft.com/office/officeart/2005/8/layout/matrix1"/>
    <dgm:cxn modelId="{6F891DA5-889A-49A5-92A0-E30D6851C4F5}" srcId="{99946152-5A4F-4FDA-A15E-9C75B6A49D3B}" destId="{A99230DD-2453-4076-BB15-3AEF02BF1133}" srcOrd="3" destOrd="0" parTransId="{DE82BA49-F741-4C39-A510-B173865957D8}" sibTransId="{3AE63909-A401-4023-942F-62F49C228186}"/>
    <dgm:cxn modelId="{275C5C8A-1BD8-4A45-986A-09F5EE38DC0C}" srcId="{A99230DD-2453-4076-BB15-3AEF02BF1133}" destId="{4D17EC1C-CE86-42C2-91BD-D20BA2F6AC4F}" srcOrd="0" destOrd="0" parTransId="{29F44260-11D0-4241-AACD-B73F8BF57E82}" sibTransId="{51D3FE0B-C75D-4238-96AE-B5AF202BF945}"/>
    <dgm:cxn modelId="{8CD03B26-986B-4C3B-BDD7-9836C72A8452}" type="presOf" srcId="{3C34D5BA-C335-4C1C-BC17-4EFC8B647E46}" destId="{13F194E1-FD9E-434B-9E2B-E7D4A1AE5A2F}" srcOrd="1" destOrd="7" presId="urn:microsoft.com/office/officeart/2005/8/layout/matrix1"/>
    <dgm:cxn modelId="{AFD34901-7FFC-436A-B1CD-3E4532835BC5}" type="presOf" srcId="{FFB4A879-D11D-4794-9E1B-8B28E409B4E5}" destId="{F2BBB9E0-49EE-4910-AAEE-C5E6D21A4917}" srcOrd="0" destOrd="2" presId="urn:microsoft.com/office/officeart/2005/8/layout/matrix1"/>
    <dgm:cxn modelId="{C1B3DD73-E684-4ACB-908E-868094DD668C}" type="presOf" srcId="{E7F69610-DE0E-4A28-841E-2DD696B24C61}" destId="{13F194E1-FD9E-434B-9E2B-E7D4A1AE5A2F}" srcOrd="1" destOrd="4" presId="urn:microsoft.com/office/officeart/2005/8/layout/matrix1"/>
    <dgm:cxn modelId="{77B3A7B6-F48E-4DBF-8DA1-8704A79F5828}" srcId="{E7F69610-DE0E-4A28-841E-2DD696B24C61}" destId="{3C34D5BA-C335-4C1C-BC17-4EFC8B647E46}" srcOrd="2" destOrd="0" parTransId="{D651D4CB-0B76-4C41-9E45-1FD6C0F40CDF}" sibTransId="{5D97C2B8-CA1F-476A-BE67-15E66BF69822}"/>
    <dgm:cxn modelId="{E8CFF49B-E45F-47E9-9464-BF2D7A625656}" type="presOf" srcId="{24F021AF-5196-4638-82A9-FBFB4EC40F5A}" destId="{F2BBB9E0-49EE-4910-AAEE-C5E6D21A4917}" srcOrd="0" destOrd="1" presId="urn:microsoft.com/office/officeart/2005/8/layout/matrix1"/>
    <dgm:cxn modelId="{235DB6EB-F1E6-4542-869E-3E6B228F64C7}" srcId="{A99230DD-2453-4076-BB15-3AEF02BF1133}" destId="{B5C63CC5-476A-44DB-9101-74457CFDDFBF}" srcOrd="6" destOrd="0" parTransId="{711B4C0C-82A1-4F27-94F3-8A642FF15B70}" sibTransId="{BD6B21E0-EA3E-4B65-BB9B-41A4D47A1C84}"/>
    <dgm:cxn modelId="{CC86F9A7-3B52-40E7-B82D-F813B5EE976C}" srcId="{24F021AF-5196-4638-82A9-FBFB4EC40F5A}" destId="{371B0F06-08C8-45C1-BD60-661AA5523E0C}" srcOrd="1" destOrd="0" parTransId="{1ADC4967-395E-4E12-9B83-2869FDD0ECB2}" sibTransId="{602FA0E7-5D84-4EE2-A641-BC489F5ACD7B}"/>
    <dgm:cxn modelId="{8302EB18-44F1-4B71-8ACA-1F4BDBCC3805}" type="presOf" srcId="{8957D10D-0D00-41E7-823B-1790BC92549A}" destId="{3FAE80CF-C034-4607-B768-5E6D20C21B2C}" srcOrd="1" destOrd="2" presId="urn:microsoft.com/office/officeart/2005/8/layout/matrix1"/>
    <dgm:cxn modelId="{5CD45863-E2C5-487C-ADA0-BE0B6C06873F}" type="presOf" srcId="{DF50984A-8F2E-4224-AA1F-6B515FE150A2}" destId="{F2BBB9E0-49EE-4910-AAEE-C5E6D21A4917}" srcOrd="0" destOrd="0" presId="urn:microsoft.com/office/officeart/2005/8/layout/matrix1"/>
    <dgm:cxn modelId="{CA2036A6-BC90-4F26-9133-7D680C82B167}" type="presOf" srcId="{99946152-5A4F-4FDA-A15E-9C75B6A49D3B}" destId="{3AF4845A-831A-418F-97B2-F5129304855D}" srcOrd="0" destOrd="0" presId="urn:microsoft.com/office/officeart/2005/8/layout/matrix1"/>
    <dgm:cxn modelId="{FDB37F34-0BD3-48E7-8A98-013AFF3C5576}" type="presOf" srcId="{7D48D0C5-A754-44F7-8B61-52C7208783D7}" destId="{98FE8BF2-D195-47D8-8AAD-B61740454B79}" srcOrd="1" destOrd="3" presId="urn:microsoft.com/office/officeart/2005/8/layout/matrix1"/>
    <dgm:cxn modelId="{B60A53E1-D96C-4216-9B7B-85FDB9D98C04}" srcId="{DF50984A-8F2E-4224-AA1F-6B515FE150A2}" destId="{24F021AF-5196-4638-82A9-FBFB4EC40F5A}" srcOrd="0" destOrd="0" parTransId="{5EAB7BB3-47D7-44DD-9658-016E252A0342}" sibTransId="{AE3CB122-5673-45DA-8E3A-7D5911CDB651}"/>
    <dgm:cxn modelId="{9493F3BA-02F5-4028-9504-8E654C469AE1}" type="presOf" srcId="{24F021AF-5196-4638-82A9-FBFB4EC40F5A}" destId="{13F194E1-FD9E-434B-9E2B-E7D4A1AE5A2F}" srcOrd="1" destOrd="1" presId="urn:microsoft.com/office/officeart/2005/8/layout/matrix1"/>
    <dgm:cxn modelId="{2232D177-B706-42C7-8980-912DF10514BF}" type="presOf" srcId="{0B099C5E-9EED-4646-8D86-212F9BF9E9DF}" destId="{F2BBB9E0-49EE-4910-AAEE-C5E6D21A4917}" srcOrd="0" destOrd="5" presId="urn:microsoft.com/office/officeart/2005/8/layout/matrix1"/>
    <dgm:cxn modelId="{5534C206-5E30-46F6-A5A1-0C914827307B}" type="presOf" srcId="{B239C542-2ECA-4F48-9ADB-DFABBBDE3732}" destId="{F2BBB9E0-49EE-4910-AAEE-C5E6D21A4917}" srcOrd="0" destOrd="6" presId="urn:microsoft.com/office/officeart/2005/8/layout/matrix1"/>
    <dgm:cxn modelId="{38002206-AF57-40A8-A367-E9F591C3AF37}" type="presOf" srcId="{61D6AD91-7C68-4676-926F-AF8EDD9533F2}" destId="{24BB82BA-C2CC-4050-B977-4ED855005F01}" srcOrd="0" destOrd="6" presId="urn:microsoft.com/office/officeart/2005/8/layout/matrix1"/>
    <dgm:cxn modelId="{EA9023A2-B944-4F7E-9407-E63E6FDA24D2}" type="presOf" srcId="{0973CC88-BD18-4819-879E-01F6D4D9919A}" destId="{24BB82BA-C2CC-4050-B977-4ED855005F01}" srcOrd="0" destOrd="1" presId="urn:microsoft.com/office/officeart/2005/8/layout/matrix1"/>
    <dgm:cxn modelId="{60B93F91-7499-4DE6-9223-5C5050C487EB}" type="presOf" srcId="{61D6AD91-7C68-4676-926F-AF8EDD9533F2}" destId="{3FAE80CF-C034-4607-B768-5E6D20C21B2C}" srcOrd="1" destOrd="6" presId="urn:microsoft.com/office/officeart/2005/8/layout/matrix1"/>
    <dgm:cxn modelId="{BDC92C56-0A11-4D8F-B523-D8D160BCEA49}" type="presOf" srcId="{0B099C5E-9EED-4646-8D86-212F9BF9E9DF}" destId="{13F194E1-FD9E-434B-9E2B-E7D4A1AE5A2F}" srcOrd="1" destOrd="5" presId="urn:microsoft.com/office/officeart/2005/8/layout/matrix1"/>
    <dgm:cxn modelId="{EBEC9975-47CF-4104-8003-B768918EBD39}" type="presOf" srcId="{371B0F06-08C8-45C1-BD60-661AA5523E0C}" destId="{13F194E1-FD9E-434B-9E2B-E7D4A1AE5A2F}" srcOrd="1" destOrd="3" presId="urn:microsoft.com/office/officeart/2005/8/layout/matrix1"/>
    <dgm:cxn modelId="{6971BE59-6E12-47A7-8761-18E890EEE7C7}" srcId="{0973CC88-BD18-4819-879E-01F6D4D9919A}" destId="{8957D10D-0D00-41E7-823B-1790BC92549A}" srcOrd="0" destOrd="0" parTransId="{6646AACF-8C39-434A-9406-69D195986EAB}" sibTransId="{79787623-B47F-495D-AD0E-A019CC4613A8}"/>
    <dgm:cxn modelId="{4EADE09B-F9A1-484E-83DE-B2BB9802FD87}" srcId="{A99230DD-2453-4076-BB15-3AEF02BF1133}" destId="{4484FE96-A2B8-45C3-8768-C44777464A08}" srcOrd="3" destOrd="0" parTransId="{345B049A-2463-4A5E-B1A3-4FC09161121A}" sibTransId="{8FB85753-ADCD-4F55-95C8-9B64442794EA}"/>
    <dgm:cxn modelId="{3A15FA24-DAFA-41E2-B55C-8B0E238FA39A}" srcId="{68F8DB0A-5932-4EDD-AA2E-E51A7A350F02}" destId="{8D10A9AA-ADC7-4F21-A486-81FABBCE2D2E}" srcOrd="2" destOrd="0" parTransId="{299FA37B-657B-4170-9016-1FC1E3CABC07}" sibTransId="{80AE8D6D-03A0-4444-B19B-0245203F06B0}"/>
    <dgm:cxn modelId="{65D4D163-BAF5-4928-BCE2-08D18A389F9C}" type="presOf" srcId="{0973CC88-BD18-4819-879E-01F6D4D9919A}" destId="{3FAE80CF-C034-4607-B768-5E6D20C21B2C}" srcOrd="1" destOrd="1" presId="urn:microsoft.com/office/officeart/2005/8/layout/matrix1"/>
    <dgm:cxn modelId="{2F82525B-1EEA-439C-80F5-CF30BD40ABB9}" type="presOf" srcId="{CBE12CC6-E114-4B2F-AEA9-FADB964BDFE4}" destId="{BB61571E-18FF-4A31-8633-3750ACBD5B48}" srcOrd="1" destOrd="4" presId="urn:microsoft.com/office/officeart/2005/8/layout/matrix1"/>
    <dgm:cxn modelId="{0A5DD39A-2890-42E3-A9D3-3489E5BA639E}" type="presOf" srcId="{494EE5A4-78B7-4474-A821-6BAE79C973FB}" destId="{3FAE80CF-C034-4607-B768-5E6D20C21B2C}" srcOrd="1" destOrd="0" presId="urn:microsoft.com/office/officeart/2005/8/layout/matrix1"/>
    <dgm:cxn modelId="{58319C24-2A61-42C8-BA34-FCB3850E91A1}" type="presOf" srcId="{68F8DB0A-5932-4EDD-AA2E-E51A7A350F02}" destId="{B223AD76-F6AF-4739-814B-6CD2AC3541D2}" srcOrd="0" destOrd="0" presId="urn:microsoft.com/office/officeart/2005/8/layout/matrix1"/>
    <dgm:cxn modelId="{90ECD9A1-1586-4709-8BA4-63505D434064}" srcId="{A99230DD-2453-4076-BB15-3AEF02BF1133}" destId="{7D48D0C5-A754-44F7-8B61-52C7208783D7}" srcOrd="2" destOrd="0" parTransId="{0376D9ED-C359-41B5-8A9D-A9AAC2C63308}" sibTransId="{6A91C267-6A82-472F-B8DD-979059181B24}"/>
    <dgm:cxn modelId="{9E42DE2D-6CA2-4D95-984C-51A5583DE45A}" srcId="{A99230DD-2453-4076-BB15-3AEF02BF1133}" destId="{F9B4F3EC-4C58-4DD0-8835-7CA2E779ACE7}" srcOrd="4" destOrd="0" parTransId="{A7EBB46F-0502-4D97-835B-53FBFE5A4452}" sibTransId="{E64F97F5-65CD-4421-945A-A2AF8C3AB5C6}"/>
    <dgm:cxn modelId="{716C94A8-030F-4706-85FB-74204CA6CBDB}" srcId="{A99230DD-2453-4076-BB15-3AEF02BF1133}" destId="{3101BCAE-5103-43DF-96A3-5989FDAD7C52}" srcOrd="5" destOrd="0" parTransId="{6EFA3DD0-64C1-41AE-A882-38A33C53D749}" sibTransId="{4F916A4B-AA22-437C-8F60-5BFC5028592B}"/>
    <dgm:cxn modelId="{F7ADC259-4F5B-4F87-82EA-3467FE2779CA}" type="presOf" srcId="{B239C542-2ECA-4F48-9ADB-DFABBBDE3732}" destId="{13F194E1-FD9E-434B-9E2B-E7D4A1AE5A2F}" srcOrd="1" destOrd="6" presId="urn:microsoft.com/office/officeart/2005/8/layout/matrix1"/>
    <dgm:cxn modelId="{60A1F262-CF6A-45FA-BF45-E98E007DA50C}" srcId="{68F8DB0A-5932-4EDD-AA2E-E51A7A350F02}" destId="{FD134FDA-96D6-4451-B01B-D3B16372B45E}" srcOrd="0" destOrd="0" parTransId="{7A3BF3F9-B16B-4CF8-9DEB-48C6EE34D833}" sibTransId="{B33F3FF2-BEA4-42B2-A76F-7262E2A129C6}"/>
    <dgm:cxn modelId="{C735FE25-5964-4557-B303-398046BF25D3}" type="presOf" srcId="{8D10A9AA-ADC7-4F21-A486-81FABBCE2D2E}" destId="{B223AD76-F6AF-4739-814B-6CD2AC3541D2}" srcOrd="0" destOrd="3" presId="urn:microsoft.com/office/officeart/2005/8/layout/matrix1"/>
    <dgm:cxn modelId="{2D0F889D-6886-4E62-964F-CE2A73987A5D}" type="presOf" srcId="{B5C63CC5-476A-44DB-9101-74457CFDDFBF}" destId="{AF4F19C4-B8C1-4D21-9253-1F9BCB15BCAA}" srcOrd="0" destOrd="7" presId="urn:microsoft.com/office/officeart/2005/8/layout/matrix1"/>
    <dgm:cxn modelId="{66BBAC8D-0DCF-4DA1-A6F3-EEAFA653C764}" srcId="{68F8DB0A-5932-4EDD-AA2E-E51A7A350F02}" destId="{43A6431D-C80C-4351-AB14-53E6CC8C98CC}" srcOrd="1" destOrd="0" parTransId="{4E06BE15-CBED-4B43-BAFC-5136AB08EA77}" sibTransId="{0DF54283-3DCC-4266-8717-3AC26548AC9F}"/>
    <dgm:cxn modelId="{E5872EC4-1110-4946-909F-F85988FAF635}" type="presOf" srcId="{68F8DB0A-5932-4EDD-AA2E-E51A7A350F02}" destId="{BB61571E-18FF-4A31-8633-3750ACBD5B48}" srcOrd="1" destOrd="0" presId="urn:microsoft.com/office/officeart/2005/8/layout/matrix1"/>
    <dgm:cxn modelId="{AA8B0D0B-53FE-42C1-8A96-585809F6953E}" type="presOf" srcId="{A99230DD-2453-4076-BB15-3AEF02BF1133}" destId="{AF4F19C4-B8C1-4D21-9253-1F9BCB15BCAA}" srcOrd="0" destOrd="0" presId="urn:microsoft.com/office/officeart/2005/8/layout/matrix1"/>
    <dgm:cxn modelId="{D10FB740-27A8-447A-B9F5-8173E26CAB43}" type="presOf" srcId="{FD134FDA-96D6-4451-B01B-D3B16372B45E}" destId="{BB61571E-18FF-4A31-8633-3750ACBD5B48}" srcOrd="1" destOrd="1" presId="urn:microsoft.com/office/officeart/2005/8/layout/matrix1"/>
    <dgm:cxn modelId="{796F88AA-B905-4FE5-812C-D8FF9C860059}" type="presOf" srcId="{3B2FDA14-C355-4CF9-92C3-3EF07345F019}" destId="{3FAE80CF-C034-4607-B768-5E6D20C21B2C}" srcOrd="1" destOrd="3" presId="urn:microsoft.com/office/officeart/2005/8/layout/matrix1"/>
    <dgm:cxn modelId="{6C18AB9E-D35E-47CE-B365-E51D93F23131}" type="presOf" srcId="{F9B4F3EC-4C58-4DD0-8835-7CA2E779ACE7}" destId="{98FE8BF2-D195-47D8-8AAD-B61740454B79}" srcOrd="1" destOrd="5" presId="urn:microsoft.com/office/officeart/2005/8/layout/matrix1"/>
    <dgm:cxn modelId="{F30824BA-03C7-455C-8398-B9C6BEA0B03D}" type="presOf" srcId="{A99230DD-2453-4076-BB15-3AEF02BF1133}" destId="{98FE8BF2-D195-47D8-8AAD-B61740454B79}" srcOrd="1" destOrd="0" presId="urn:microsoft.com/office/officeart/2005/8/layout/matrix1"/>
    <dgm:cxn modelId="{C758DC4E-D77C-49D5-B180-8C51C04A00F2}" srcId="{99946152-5A4F-4FDA-A15E-9C75B6A49D3B}" destId="{494EE5A4-78B7-4474-A821-6BAE79C973FB}" srcOrd="2" destOrd="0" parTransId="{6DE58DB7-5AFB-442A-BB50-1D9490971C61}" sibTransId="{6EBFA91E-090E-4D24-97C3-72D4D578B3AA}"/>
    <dgm:cxn modelId="{BB489879-6822-460A-9B5F-5BA3B662D58B}" type="presOf" srcId="{3945F0BC-ED99-47CC-B7C7-021A289D3F64}" destId="{3FAE80CF-C034-4607-B768-5E6D20C21B2C}" srcOrd="1" destOrd="5" presId="urn:microsoft.com/office/officeart/2005/8/layout/matrix1"/>
    <dgm:cxn modelId="{1E6F5FE4-13AB-4D06-B768-4644E4F0878D}" type="presOf" srcId="{A0D1E6AE-9B42-4814-9091-06CCBA4EA832}" destId="{3FAE80CF-C034-4607-B768-5E6D20C21B2C}" srcOrd="1" destOrd="4" presId="urn:microsoft.com/office/officeart/2005/8/layout/matrix1"/>
    <dgm:cxn modelId="{936D7815-8FA7-42B6-A766-D6252FD26315}" type="presOf" srcId="{B5C63CC5-476A-44DB-9101-74457CFDDFBF}" destId="{98FE8BF2-D195-47D8-8AAD-B61740454B79}" srcOrd="1" destOrd="7" presId="urn:microsoft.com/office/officeart/2005/8/layout/matrix1"/>
    <dgm:cxn modelId="{8D972C74-286C-4FA7-84F2-84D4E6588C45}" type="presOf" srcId="{D74A05CD-13BF-4EAE-A50E-175B099396D3}" destId="{AF4F19C4-B8C1-4D21-9253-1F9BCB15BCAA}" srcOrd="0" destOrd="2" presId="urn:microsoft.com/office/officeart/2005/8/layout/matrix1"/>
    <dgm:cxn modelId="{8B00D0CE-DC7E-4925-8950-DA27A84A74FC}" type="presOf" srcId="{494EE5A4-78B7-4474-A821-6BAE79C973FB}" destId="{24BB82BA-C2CC-4050-B977-4ED855005F01}" srcOrd="0" destOrd="0" presId="urn:microsoft.com/office/officeart/2005/8/layout/matrix1"/>
    <dgm:cxn modelId="{41D57829-07A9-4600-AF7C-B3F90A372376}" srcId="{494EE5A4-78B7-4474-A821-6BAE79C973FB}" destId="{0973CC88-BD18-4819-879E-01F6D4D9919A}" srcOrd="0" destOrd="0" parTransId="{4F07CD12-48AB-478E-8D5D-745F00C9E91B}" sibTransId="{F2FB7C00-D253-4EB4-932F-6DA624F7900E}"/>
    <dgm:cxn modelId="{DD63ABAE-F85D-41A4-B647-35D20D70C676}" srcId="{24F021AF-5196-4638-82A9-FBFB4EC40F5A}" destId="{FFB4A879-D11D-4794-9E1B-8B28E409B4E5}" srcOrd="0" destOrd="0" parTransId="{F6A8E250-6F8E-438D-B1C7-5835DA719255}" sibTransId="{3D532025-A2EF-4A4A-8C8E-B5D5C0181B8A}"/>
    <dgm:cxn modelId="{A55812DC-A096-46C3-B149-5ECA78DCE3E4}" srcId="{A99230DD-2453-4076-BB15-3AEF02BF1133}" destId="{D74A05CD-13BF-4EAE-A50E-175B099396D3}" srcOrd="1" destOrd="0" parTransId="{ABC9D017-B5AE-4408-923A-31D2010CE136}" sibTransId="{34BE3BE2-BD4F-4A05-9B79-18881E86D514}"/>
    <dgm:cxn modelId="{22DA29B8-AFD6-4479-A4C9-ADA7F9AF5157}" type="presOf" srcId="{8D10A9AA-ADC7-4F21-A486-81FABBCE2D2E}" destId="{BB61571E-18FF-4A31-8633-3750ACBD5B48}" srcOrd="1" destOrd="3" presId="urn:microsoft.com/office/officeart/2005/8/layout/matrix1"/>
    <dgm:cxn modelId="{79222E98-0F54-4867-A0B8-E0C969D4A487}" srcId="{68F8DB0A-5932-4EDD-AA2E-E51A7A350F02}" destId="{CBE12CC6-E114-4B2F-AEA9-FADB964BDFE4}" srcOrd="3" destOrd="0" parTransId="{4F368F52-4D6F-4297-806C-BFF27F7614B2}" sibTransId="{6361B3A6-4B13-4529-BF23-73D961D78EC3}"/>
    <dgm:cxn modelId="{379869E0-6125-4A1B-A626-98B1A6BB7E0B}" srcId="{99946152-5A4F-4FDA-A15E-9C75B6A49D3B}" destId="{68F8DB0A-5932-4EDD-AA2E-E51A7A350F02}" srcOrd="1" destOrd="0" parTransId="{2DBCB4A6-24C8-4128-A99F-BBEC34935D1C}" sibTransId="{08F56E27-3292-4EA0-A486-FA9BE028AFE4}"/>
    <dgm:cxn modelId="{2682A51A-5318-417F-B473-30D151C302A4}" type="presOf" srcId="{3101BCAE-5103-43DF-96A3-5989FDAD7C52}" destId="{AF4F19C4-B8C1-4D21-9253-1F9BCB15BCAA}" srcOrd="0" destOrd="6" presId="urn:microsoft.com/office/officeart/2005/8/layout/matrix1"/>
    <dgm:cxn modelId="{0E0443C2-B94A-4FA8-AFBC-1F7E826E8200}" type="presOf" srcId="{4484FE96-A2B8-45C3-8768-C44777464A08}" destId="{AF4F19C4-B8C1-4D21-9253-1F9BCB15BCAA}" srcOrd="0" destOrd="4" presId="urn:microsoft.com/office/officeart/2005/8/layout/matrix1"/>
    <dgm:cxn modelId="{94AA9B36-A766-4846-8710-99FE9DDCD752}" srcId="{9734AD8D-11E7-40F3-82BB-F3129785EE65}" destId="{99946152-5A4F-4FDA-A15E-9C75B6A49D3B}" srcOrd="0" destOrd="0" parTransId="{DDD1037E-5D0F-42D1-A56D-73158490A83A}" sibTransId="{4CDD2935-5A42-41A2-AC47-7A122B9DC402}"/>
    <dgm:cxn modelId="{1B76DAC2-C1EC-4A0A-ACFE-DAD7A150D033}" type="presOf" srcId="{A0D1E6AE-9B42-4814-9091-06CCBA4EA832}" destId="{24BB82BA-C2CC-4050-B977-4ED855005F01}" srcOrd="0" destOrd="4" presId="urn:microsoft.com/office/officeart/2005/8/layout/matrix1"/>
    <dgm:cxn modelId="{EC943F7B-37EA-40CD-883B-0CB4C51AE2D3}" type="presOf" srcId="{3945F0BC-ED99-47CC-B7C7-021A289D3F64}" destId="{24BB82BA-C2CC-4050-B977-4ED855005F01}" srcOrd="0" destOrd="5" presId="urn:microsoft.com/office/officeart/2005/8/layout/matrix1"/>
    <dgm:cxn modelId="{FAC8EA6C-BF07-46CB-BCAB-7277EF67184B}" srcId="{DF50984A-8F2E-4224-AA1F-6B515FE150A2}" destId="{E7F69610-DE0E-4A28-841E-2DD696B24C61}" srcOrd="1" destOrd="0" parTransId="{266AEADF-AF94-424C-9A42-73F8FCDE4B72}" sibTransId="{A6D482DC-CEBB-4E2C-8EEF-BB5AE51DBCBA}"/>
    <dgm:cxn modelId="{30AB8C73-F819-423F-AAED-E6DF4FAAFB27}" type="presOf" srcId="{1EFE2583-32CE-4076-B4E2-048E903A7776}" destId="{BB61571E-18FF-4A31-8633-3750ACBD5B48}" srcOrd="1" destOrd="5" presId="urn:microsoft.com/office/officeart/2005/8/layout/matrix1"/>
    <dgm:cxn modelId="{C54A4054-2758-44A9-B5E2-B92745972901}" srcId="{68F8DB0A-5932-4EDD-AA2E-E51A7A350F02}" destId="{1EFE2583-32CE-4076-B4E2-048E903A7776}" srcOrd="4" destOrd="0" parTransId="{179F9489-A16C-469B-98A8-B4E586975B6E}" sibTransId="{AD2C8E46-3015-4D60-A271-9E76DA6EA299}"/>
    <dgm:cxn modelId="{790413BA-EFED-4F0F-8FB6-701EDDAE37DB}" srcId="{E7F69610-DE0E-4A28-841E-2DD696B24C61}" destId="{B239C542-2ECA-4F48-9ADB-DFABBBDE3732}" srcOrd="1" destOrd="0" parTransId="{C436AAFA-8E59-4A34-8557-BD1E50F1F357}" sibTransId="{966B4810-20A0-4CC7-8960-93834463348F}"/>
    <dgm:cxn modelId="{0D3E836C-F22F-4B3A-B2B5-0E4F29605E9D}" type="presOf" srcId="{4484FE96-A2B8-45C3-8768-C44777464A08}" destId="{98FE8BF2-D195-47D8-8AAD-B61740454B79}" srcOrd="1" destOrd="4" presId="urn:microsoft.com/office/officeart/2005/8/layout/matrix1"/>
    <dgm:cxn modelId="{92BB7070-7EC8-4FCE-B9A0-7CF3F0DAF6C3}" srcId="{A0D1E6AE-9B42-4814-9091-06CCBA4EA832}" destId="{61D6AD91-7C68-4676-926F-AF8EDD9533F2}" srcOrd="1" destOrd="0" parTransId="{889DB667-BE23-4260-B8B4-AA516BE6737E}" sibTransId="{A5D3870B-0C14-42AD-B4C0-9BB42225AC18}"/>
    <dgm:cxn modelId="{45BB23D0-D953-43EA-9EB5-7880643BF2ED}" type="presOf" srcId="{E7F69610-DE0E-4A28-841E-2DD696B24C61}" destId="{F2BBB9E0-49EE-4910-AAEE-C5E6D21A4917}" srcOrd="0" destOrd="4" presId="urn:microsoft.com/office/officeart/2005/8/layout/matrix1"/>
    <dgm:cxn modelId="{682CAC1D-DA49-4E43-BBFA-A39CB31423B1}" type="presOf" srcId="{D74A05CD-13BF-4EAE-A50E-175B099396D3}" destId="{98FE8BF2-D195-47D8-8AAD-B61740454B79}" srcOrd="1" destOrd="2" presId="urn:microsoft.com/office/officeart/2005/8/layout/matrix1"/>
    <dgm:cxn modelId="{30589A69-024C-475B-9558-22E829BCD74B}" type="presOf" srcId="{4D17EC1C-CE86-42C2-91BD-D20BA2F6AC4F}" destId="{98FE8BF2-D195-47D8-8AAD-B61740454B79}" srcOrd="1" destOrd="1" presId="urn:microsoft.com/office/officeart/2005/8/layout/matrix1"/>
    <dgm:cxn modelId="{B005000E-005A-48B4-BDDC-058634D4C509}" srcId="{E7F69610-DE0E-4A28-841E-2DD696B24C61}" destId="{0B099C5E-9EED-4646-8D86-212F9BF9E9DF}" srcOrd="0" destOrd="0" parTransId="{8A3D4098-7FBF-4775-801C-BCDB805BF08B}" sibTransId="{B6DCEB2C-B19E-4A47-92C6-A6BE10121F4A}"/>
    <dgm:cxn modelId="{9B0EE5A1-D21C-4043-AA25-C65B74754BF6}" type="presOf" srcId="{F9B4F3EC-4C58-4DD0-8835-7CA2E779ACE7}" destId="{AF4F19C4-B8C1-4D21-9253-1F9BCB15BCAA}" srcOrd="0" destOrd="5" presId="urn:microsoft.com/office/officeart/2005/8/layout/matrix1"/>
    <dgm:cxn modelId="{CF3BA316-7529-4429-A743-E19348717B88}" srcId="{99946152-5A4F-4FDA-A15E-9C75B6A49D3B}" destId="{DF50984A-8F2E-4224-AA1F-6B515FE150A2}" srcOrd="0" destOrd="0" parTransId="{E1A0020A-1FAD-49AD-81FB-272CE0B24A95}" sibTransId="{2FF3D73A-9703-418B-B058-EFCDCD02E914}"/>
    <dgm:cxn modelId="{F2107411-8D37-45AC-B4B5-483790EDA113}" srcId="{0973CC88-BD18-4819-879E-01F6D4D9919A}" destId="{3B2FDA14-C355-4CF9-92C3-3EF07345F019}" srcOrd="1" destOrd="0" parTransId="{360C441E-F997-434A-A25C-F64AB38406DA}" sibTransId="{DCDD6723-FAB0-43CF-BE68-6011222C6CB0}"/>
    <dgm:cxn modelId="{9E49C4AC-9A81-46D6-B0AE-F10EED0DF0B0}" type="presOf" srcId="{3C34D5BA-C335-4C1C-BC17-4EFC8B647E46}" destId="{F2BBB9E0-49EE-4910-AAEE-C5E6D21A4917}" srcOrd="0" destOrd="7" presId="urn:microsoft.com/office/officeart/2005/8/layout/matrix1"/>
    <dgm:cxn modelId="{37381E06-0009-4D95-A2C9-2CA01687B06C}" type="presParOf" srcId="{A57637F5-E27C-4B38-86CA-D258392391AC}" destId="{B68D47E6-593B-4FEA-A5F8-5BA60184A489}" srcOrd="0" destOrd="0" presId="urn:microsoft.com/office/officeart/2005/8/layout/matrix1"/>
    <dgm:cxn modelId="{9597FB2A-92C0-4E66-BA11-144562D45DA7}" type="presParOf" srcId="{B68D47E6-593B-4FEA-A5F8-5BA60184A489}" destId="{F2BBB9E0-49EE-4910-AAEE-C5E6D21A4917}" srcOrd="0" destOrd="0" presId="urn:microsoft.com/office/officeart/2005/8/layout/matrix1"/>
    <dgm:cxn modelId="{87EB07B3-24ED-490A-BF81-83B03772687C}" type="presParOf" srcId="{B68D47E6-593B-4FEA-A5F8-5BA60184A489}" destId="{13F194E1-FD9E-434B-9E2B-E7D4A1AE5A2F}" srcOrd="1" destOrd="0" presId="urn:microsoft.com/office/officeart/2005/8/layout/matrix1"/>
    <dgm:cxn modelId="{1642E94A-C05C-4404-8ED0-446C1D106A74}" type="presParOf" srcId="{B68D47E6-593B-4FEA-A5F8-5BA60184A489}" destId="{B223AD76-F6AF-4739-814B-6CD2AC3541D2}" srcOrd="2" destOrd="0" presId="urn:microsoft.com/office/officeart/2005/8/layout/matrix1"/>
    <dgm:cxn modelId="{47E7893F-5A69-4C84-83FD-EFF08C5FF666}" type="presParOf" srcId="{B68D47E6-593B-4FEA-A5F8-5BA60184A489}" destId="{BB61571E-18FF-4A31-8633-3750ACBD5B48}" srcOrd="3" destOrd="0" presId="urn:microsoft.com/office/officeart/2005/8/layout/matrix1"/>
    <dgm:cxn modelId="{4AAD8D15-6AC2-4EEE-BDB3-2A7D78D186C3}" type="presParOf" srcId="{B68D47E6-593B-4FEA-A5F8-5BA60184A489}" destId="{24BB82BA-C2CC-4050-B977-4ED855005F01}" srcOrd="4" destOrd="0" presId="urn:microsoft.com/office/officeart/2005/8/layout/matrix1"/>
    <dgm:cxn modelId="{1081739B-10BA-4B5F-A5D9-5237AAF4F02E}" type="presParOf" srcId="{B68D47E6-593B-4FEA-A5F8-5BA60184A489}" destId="{3FAE80CF-C034-4607-B768-5E6D20C21B2C}" srcOrd="5" destOrd="0" presId="urn:microsoft.com/office/officeart/2005/8/layout/matrix1"/>
    <dgm:cxn modelId="{1DAC8B6E-E414-458E-8355-30C7642FD7C8}" type="presParOf" srcId="{B68D47E6-593B-4FEA-A5F8-5BA60184A489}" destId="{AF4F19C4-B8C1-4D21-9253-1F9BCB15BCAA}" srcOrd="6" destOrd="0" presId="urn:microsoft.com/office/officeart/2005/8/layout/matrix1"/>
    <dgm:cxn modelId="{ED8F3630-2946-422B-A782-EE1109482C45}" type="presParOf" srcId="{B68D47E6-593B-4FEA-A5F8-5BA60184A489}" destId="{98FE8BF2-D195-47D8-8AAD-B61740454B79}" srcOrd="7" destOrd="0" presId="urn:microsoft.com/office/officeart/2005/8/layout/matrix1"/>
    <dgm:cxn modelId="{F7802CB4-2702-41D1-BBFB-A3DE58777E03}" type="presParOf" srcId="{A57637F5-E27C-4B38-86CA-D258392391AC}" destId="{3AF4845A-831A-418F-97B2-F512930485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D67E2-2D19-4A6D-802D-4560B5AB1D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5AE0976-A898-4575-A8A8-CC08BA8CECE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BDC734-CE72-4FC8-813E-B4EC6531B346}" type="parTrans" cxnId="{0394E702-E7BF-4986-B49E-B36F2F881AA6}">
      <dgm:prSet/>
      <dgm:spPr/>
      <dgm:t>
        <a:bodyPr/>
        <a:lstStyle/>
        <a:p>
          <a:endParaRPr lang="th-TH"/>
        </a:p>
      </dgm:t>
    </dgm:pt>
    <dgm:pt modelId="{0C75C40C-24B7-413E-8F5D-B78C04E2BDD9}" type="sibTrans" cxnId="{0394E702-E7BF-4986-B49E-B36F2F881AA6}">
      <dgm:prSet/>
      <dgm:spPr/>
      <dgm:t>
        <a:bodyPr/>
        <a:lstStyle/>
        <a:p>
          <a:endParaRPr lang="th-TH"/>
        </a:p>
      </dgm:t>
    </dgm:pt>
    <dgm:pt modelId="{18D848B3-7306-40C6-B721-FBEE677545AD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อธิบายการได้มาซึ่ง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ที่สำคัญ และจำเป็น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83C89-6C4D-4F2A-9FCE-803E43890A38}" type="parTrans" cxnId="{1FCA1720-1D77-43F2-9FFF-D81194F0DDC0}">
      <dgm:prSet/>
      <dgm:spPr/>
      <dgm:t>
        <a:bodyPr/>
        <a:lstStyle/>
        <a:p>
          <a:endParaRPr lang="th-TH"/>
        </a:p>
      </dgm:t>
    </dgm:pt>
    <dgm:pt modelId="{03FA5958-7220-4919-A7C0-E62AEB919EC4}" type="sibTrans" cxnId="{1FCA1720-1D77-43F2-9FFF-D81194F0DDC0}">
      <dgm:prSet/>
      <dgm:spPr/>
      <dgm:t>
        <a:bodyPr/>
        <a:lstStyle/>
        <a:p>
          <a:endParaRPr lang="th-TH"/>
        </a:p>
      </dgm:t>
    </dgm:pt>
    <dgm:pt modelId="{25F8914D-A28A-4A29-8D8B-E2D110D62990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  <a:endParaRPr lang="th-TH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0D89B1-4960-4C85-BF2C-C7193F7A2911}" type="parTrans" cxnId="{4202ACAE-D412-4CD1-99A9-BA92F4C29848}">
      <dgm:prSet/>
      <dgm:spPr/>
      <dgm:t>
        <a:bodyPr/>
        <a:lstStyle/>
        <a:p>
          <a:endParaRPr lang="th-TH"/>
        </a:p>
      </dgm:t>
    </dgm:pt>
    <dgm:pt modelId="{91160198-9298-4995-96B7-97AC1EC72A20}" type="sibTrans" cxnId="{4202ACAE-D412-4CD1-99A9-BA92F4C29848}">
      <dgm:prSet/>
      <dgm:spPr/>
      <dgm:t>
        <a:bodyPr/>
        <a:lstStyle/>
        <a:p>
          <a:endParaRPr lang="th-TH"/>
        </a:p>
      </dgm:t>
    </dgm:pt>
    <dgm:pt modelId="{79A3928A-ED41-465E-B5C2-7A998D2BDB92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ใคร ทำอะไร ทำอย่างไร ทำเมื่อไร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65E6D4-DCBC-48AE-B0E9-737FB9876727}" type="parTrans" cxnId="{F4ECE800-182D-4F21-A0A2-57D7A5B68992}">
      <dgm:prSet/>
      <dgm:spPr/>
      <dgm:t>
        <a:bodyPr/>
        <a:lstStyle/>
        <a:p>
          <a:endParaRPr lang="th-TH"/>
        </a:p>
      </dgm:t>
    </dgm:pt>
    <dgm:pt modelId="{5A12FC0A-42BD-460B-ADF9-9C7BBE134660}" type="sibTrans" cxnId="{F4ECE800-182D-4F21-A0A2-57D7A5B68992}">
      <dgm:prSet/>
      <dgm:spPr/>
      <dgm:t>
        <a:bodyPr/>
        <a:lstStyle/>
        <a:p>
          <a:endParaRPr lang="th-TH"/>
        </a:p>
      </dgm:t>
    </dgm:pt>
    <dgm:pt modelId="{72A52E7E-8BC4-49FF-B9D5-05B9D832FA8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35E71-C4E9-4C57-BB5E-CCBCF76BCE58}" type="parTrans" cxnId="{A5FDA7A5-D490-4E5B-8E7F-64B32A416008}">
      <dgm:prSet/>
      <dgm:spPr/>
      <dgm:t>
        <a:bodyPr/>
        <a:lstStyle/>
        <a:p>
          <a:endParaRPr lang="th-TH"/>
        </a:p>
      </dgm:t>
    </dgm:pt>
    <dgm:pt modelId="{F48D4AD3-1FAE-4167-936C-BD7F037EA897}" type="sibTrans" cxnId="{A5FDA7A5-D490-4E5B-8E7F-64B32A416008}">
      <dgm:prSet/>
      <dgm:spPr/>
      <dgm:t>
        <a:bodyPr/>
        <a:lstStyle/>
        <a:p>
          <a:endParaRPr lang="th-TH"/>
        </a:p>
      </dgm:t>
    </dgm:pt>
    <dgm:pt modelId="{D57548AF-662C-4668-8C4B-9AD5E4044588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กระบวนการมีประสิทธิผลตอบสนองต่อวัตถุประสงค์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24B5B4-AAD5-48BB-972B-B8973C693824}" type="parTrans" cxnId="{F04FC122-394E-4968-AFC0-0F4D60ABB183}">
      <dgm:prSet/>
      <dgm:spPr/>
      <dgm:t>
        <a:bodyPr/>
        <a:lstStyle/>
        <a:p>
          <a:endParaRPr lang="th-TH"/>
        </a:p>
      </dgm:t>
    </dgm:pt>
    <dgm:pt modelId="{6684E1EB-D820-41B9-A12D-B15299672ADD}" type="sibTrans" cxnId="{F04FC122-394E-4968-AFC0-0F4D60ABB183}">
      <dgm:prSet/>
      <dgm:spPr/>
      <dgm:t>
        <a:bodyPr/>
        <a:lstStyle/>
        <a:p>
          <a:endParaRPr lang="th-TH"/>
        </a:p>
      </dgm:t>
    </dgm:pt>
    <dgm:pt modelId="{BA97EB68-5728-4F32-A27C-5CB2CAE60F37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มีการระบุผลผลิต และระบุการนำไปใช้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168561-658F-4078-B77B-D1EC56051FDB}" type="parTrans" cxnId="{4B6C339D-D9F6-46EE-95C5-05EA43771138}">
      <dgm:prSet/>
      <dgm:spPr/>
      <dgm:t>
        <a:bodyPr/>
        <a:lstStyle/>
        <a:p>
          <a:endParaRPr lang="th-TH"/>
        </a:p>
      </dgm:t>
    </dgm:pt>
    <dgm:pt modelId="{B9D7625A-8F29-4DE6-A437-DF044C0E0223}" type="sibTrans" cxnId="{4B6C339D-D9F6-46EE-95C5-05EA43771138}">
      <dgm:prSet/>
      <dgm:spPr/>
      <dgm:t>
        <a:bodyPr/>
        <a:lstStyle/>
        <a:p>
          <a:endParaRPr lang="th-TH"/>
        </a:p>
      </dgm:t>
    </dgm:pt>
    <dgm:pt modelId="{0542BA3B-9BC7-4697-98FB-8F9FAA8A68C0}" type="pres">
      <dgm:prSet presAssocID="{D4ED67E2-2D19-4A6D-802D-4560B5AB1D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0BB83D-64EB-4D2A-B0BF-1464C7068BDE}" type="pres">
      <dgm:prSet presAssocID="{75AE0976-A898-4575-A8A8-CC08BA8CECEB}" presName="composite" presStyleCnt="0"/>
      <dgm:spPr/>
    </dgm:pt>
    <dgm:pt modelId="{07F488FB-68C7-495A-BAB6-654A6A4E4F00}" type="pres">
      <dgm:prSet presAssocID="{75AE0976-A898-4575-A8A8-CC08BA8CEC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B604E5-B3F4-45A5-A4DF-D4D0CDCF39C9}" type="pres">
      <dgm:prSet presAssocID="{75AE0976-A898-4575-A8A8-CC08BA8CEC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2B871B-AADB-440B-82EE-141827137503}" type="pres">
      <dgm:prSet presAssocID="{0C75C40C-24B7-413E-8F5D-B78C04E2BDD9}" presName="sp" presStyleCnt="0"/>
      <dgm:spPr/>
    </dgm:pt>
    <dgm:pt modelId="{FC939DEA-6C1E-41AE-969B-B864FD58A8FE}" type="pres">
      <dgm:prSet presAssocID="{25F8914D-A28A-4A29-8D8B-E2D110D62990}" presName="composite" presStyleCnt="0"/>
      <dgm:spPr/>
    </dgm:pt>
    <dgm:pt modelId="{C045F86F-003B-478F-AE20-386F9C0A6F4C}" type="pres">
      <dgm:prSet presAssocID="{25F8914D-A28A-4A29-8D8B-E2D110D629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096ED6-6ABF-4361-8DE8-9E7FA357BF56}" type="pres">
      <dgm:prSet presAssocID="{25F8914D-A28A-4A29-8D8B-E2D110D629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A203DC-733A-4D77-B19B-CEE00EE0D37C}" type="pres">
      <dgm:prSet presAssocID="{91160198-9298-4995-96B7-97AC1EC72A20}" presName="sp" presStyleCnt="0"/>
      <dgm:spPr/>
    </dgm:pt>
    <dgm:pt modelId="{F071EAAC-81BE-421E-9024-A329962CCD8E}" type="pres">
      <dgm:prSet presAssocID="{72A52E7E-8BC4-49FF-B9D5-05B9D832FA84}" presName="composite" presStyleCnt="0"/>
      <dgm:spPr/>
    </dgm:pt>
    <dgm:pt modelId="{E9D66550-52B9-422B-A0CF-4FFB94C8FC1F}" type="pres">
      <dgm:prSet presAssocID="{72A52E7E-8BC4-49FF-B9D5-05B9D832FA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46025F-90EE-4CB5-984B-2D67C12C6D86}" type="pres">
      <dgm:prSet presAssocID="{72A52E7E-8BC4-49FF-B9D5-05B9D832FA84}" presName="descendantText" presStyleLbl="alignAcc1" presStyleIdx="2" presStyleCnt="3" custScaleY="1341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8B7989C-9096-4E37-BDD5-A6613941DE1E}" type="presOf" srcId="{18D848B3-7306-40C6-B721-FBEE677545AD}" destId="{F4B604E5-B3F4-45A5-A4DF-D4D0CDCF39C9}" srcOrd="0" destOrd="0" presId="urn:microsoft.com/office/officeart/2005/8/layout/chevron2"/>
    <dgm:cxn modelId="{7A8C8C4B-3DDB-4AB1-9063-97298765A94D}" type="presOf" srcId="{BA97EB68-5728-4F32-A27C-5CB2CAE60F37}" destId="{CA46025F-90EE-4CB5-984B-2D67C12C6D86}" srcOrd="0" destOrd="1" presId="urn:microsoft.com/office/officeart/2005/8/layout/chevron2"/>
    <dgm:cxn modelId="{1FCA1720-1D77-43F2-9FFF-D81194F0DDC0}" srcId="{75AE0976-A898-4575-A8A8-CC08BA8CECEB}" destId="{18D848B3-7306-40C6-B721-FBEE677545AD}" srcOrd="0" destOrd="0" parTransId="{D6783C89-6C4D-4F2A-9FCE-803E43890A38}" sibTransId="{03FA5958-7220-4919-A7C0-E62AEB919EC4}"/>
    <dgm:cxn modelId="{A5FDA7A5-D490-4E5B-8E7F-64B32A416008}" srcId="{D4ED67E2-2D19-4A6D-802D-4560B5AB1D12}" destId="{72A52E7E-8BC4-49FF-B9D5-05B9D832FA84}" srcOrd="2" destOrd="0" parTransId="{87235E71-C4E9-4C57-BB5E-CCBCF76BCE58}" sibTransId="{F48D4AD3-1FAE-4167-936C-BD7F037EA897}"/>
    <dgm:cxn modelId="{F04FC122-394E-4968-AFC0-0F4D60ABB183}" srcId="{72A52E7E-8BC4-49FF-B9D5-05B9D832FA84}" destId="{D57548AF-662C-4668-8C4B-9AD5E4044588}" srcOrd="0" destOrd="0" parTransId="{0E24B5B4-AAD5-48BB-972B-B8973C693824}" sibTransId="{6684E1EB-D820-41B9-A12D-B15299672ADD}"/>
    <dgm:cxn modelId="{FECC7621-1B25-4DFB-B387-AEC4E4D453E2}" type="presOf" srcId="{D4ED67E2-2D19-4A6D-802D-4560B5AB1D12}" destId="{0542BA3B-9BC7-4697-98FB-8F9FAA8A68C0}" srcOrd="0" destOrd="0" presId="urn:microsoft.com/office/officeart/2005/8/layout/chevron2"/>
    <dgm:cxn modelId="{F4ECE800-182D-4F21-A0A2-57D7A5B68992}" srcId="{25F8914D-A28A-4A29-8D8B-E2D110D62990}" destId="{79A3928A-ED41-465E-B5C2-7A998D2BDB92}" srcOrd="0" destOrd="0" parTransId="{EB65E6D4-DCBC-48AE-B0E9-737FB9876727}" sibTransId="{5A12FC0A-42BD-460B-ADF9-9C7BBE134660}"/>
    <dgm:cxn modelId="{9D02997A-A22E-4559-A767-CE5A81D9D1A6}" type="presOf" srcId="{75AE0976-A898-4575-A8A8-CC08BA8CECEB}" destId="{07F488FB-68C7-495A-BAB6-654A6A4E4F00}" srcOrd="0" destOrd="0" presId="urn:microsoft.com/office/officeart/2005/8/layout/chevron2"/>
    <dgm:cxn modelId="{0394E702-E7BF-4986-B49E-B36F2F881AA6}" srcId="{D4ED67E2-2D19-4A6D-802D-4560B5AB1D12}" destId="{75AE0976-A898-4575-A8A8-CC08BA8CECEB}" srcOrd="0" destOrd="0" parTransId="{9BBDC734-CE72-4FC8-813E-B4EC6531B346}" sibTransId="{0C75C40C-24B7-413E-8F5D-B78C04E2BDD9}"/>
    <dgm:cxn modelId="{AEC1FC15-ED28-4DB0-9729-C39703261234}" type="presOf" srcId="{D57548AF-662C-4668-8C4B-9AD5E4044588}" destId="{CA46025F-90EE-4CB5-984B-2D67C12C6D86}" srcOrd="0" destOrd="0" presId="urn:microsoft.com/office/officeart/2005/8/layout/chevron2"/>
    <dgm:cxn modelId="{A1A6EEA0-1C08-4639-9949-3056534C83B0}" type="presOf" srcId="{25F8914D-A28A-4A29-8D8B-E2D110D62990}" destId="{C045F86F-003B-478F-AE20-386F9C0A6F4C}" srcOrd="0" destOrd="0" presId="urn:microsoft.com/office/officeart/2005/8/layout/chevron2"/>
    <dgm:cxn modelId="{C25D6995-1543-4737-8B47-FA1CDF52228C}" type="presOf" srcId="{79A3928A-ED41-465E-B5C2-7A998D2BDB92}" destId="{61096ED6-6ABF-4361-8DE8-9E7FA357BF56}" srcOrd="0" destOrd="0" presId="urn:microsoft.com/office/officeart/2005/8/layout/chevron2"/>
    <dgm:cxn modelId="{B7196215-263C-4AAE-972A-920F10AD4C7F}" type="presOf" srcId="{72A52E7E-8BC4-49FF-B9D5-05B9D832FA84}" destId="{E9D66550-52B9-422B-A0CF-4FFB94C8FC1F}" srcOrd="0" destOrd="0" presId="urn:microsoft.com/office/officeart/2005/8/layout/chevron2"/>
    <dgm:cxn modelId="{4202ACAE-D412-4CD1-99A9-BA92F4C29848}" srcId="{D4ED67E2-2D19-4A6D-802D-4560B5AB1D12}" destId="{25F8914D-A28A-4A29-8D8B-E2D110D62990}" srcOrd="1" destOrd="0" parTransId="{1E0D89B1-4960-4C85-BF2C-C7193F7A2911}" sibTransId="{91160198-9298-4995-96B7-97AC1EC72A20}"/>
    <dgm:cxn modelId="{4B6C339D-D9F6-46EE-95C5-05EA43771138}" srcId="{72A52E7E-8BC4-49FF-B9D5-05B9D832FA84}" destId="{BA97EB68-5728-4F32-A27C-5CB2CAE60F37}" srcOrd="1" destOrd="0" parTransId="{F2168561-658F-4078-B77B-D1EC56051FDB}" sibTransId="{B9D7625A-8F29-4DE6-A437-DF044C0E0223}"/>
    <dgm:cxn modelId="{7F022179-EB82-41E0-857C-7B8C12C0BF6D}" type="presParOf" srcId="{0542BA3B-9BC7-4697-98FB-8F9FAA8A68C0}" destId="{610BB83D-64EB-4D2A-B0BF-1464C7068BDE}" srcOrd="0" destOrd="0" presId="urn:microsoft.com/office/officeart/2005/8/layout/chevron2"/>
    <dgm:cxn modelId="{2911015C-22DB-4FB7-A1FE-0F1D61D1CC3A}" type="presParOf" srcId="{610BB83D-64EB-4D2A-B0BF-1464C7068BDE}" destId="{07F488FB-68C7-495A-BAB6-654A6A4E4F00}" srcOrd="0" destOrd="0" presId="urn:microsoft.com/office/officeart/2005/8/layout/chevron2"/>
    <dgm:cxn modelId="{4AC607F7-44AA-42AB-AF6C-5FD71BE073AE}" type="presParOf" srcId="{610BB83D-64EB-4D2A-B0BF-1464C7068BDE}" destId="{F4B604E5-B3F4-45A5-A4DF-D4D0CDCF39C9}" srcOrd="1" destOrd="0" presId="urn:microsoft.com/office/officeart/2005/8/layout/chevron2"/>
    <dgm:cxn modelId="{27E70F1E-130C-4B1E-ADB9-2BCD68CFCEF9}" type="presParOf" srcId="{0542BA3B-9BC7-4697-98FB-8F9FAA8A68C0}" destId="{F92B871B-AADB-440B-82EE-141827137503}" srcOrd="1" destOrd="0" presId="urn:microsoft.com/office/officeart/2005/8/layout/chevron2"/>
    <dgm:cxn modelId="{A3B0E2EC-AFC8-4EAF-9101-11DE8A980639}" type="presParOf" srcId="{0542BA3B-9BC7-4697-98FB-8F9FAA8A68C0}" destId="{FC939DEA-6C1E-41AE-969B-B864FD58A8FE}" srcOrd="2" destOrd="0" presId="urn:microsoft.com/office/officeart/2005/8/layout/chevron2"/>
    <dgm:cxn modelId="{A35B204F-2BD2-472D-A62D-820A22259166}" type="presParOf" srcId="{FC939DEA-6C1E-41AE-969B-B864FD58A8FE}" destId="{C045F86F-003B-478F-AE20-386F9C0A6F4C}" srcOrd="0" destOrd="0" presId="urn:microsoft.com/office/officeart/2005/8/layout/chevron2"/>
    <dgm:cxn modelId="{3216ED99-CEB8-4D7F-AA6E-79C8030D70A4}" type="presParOf" srcId="{FC939DEA-6C1E-41AE-969B-B864FD58A8FE}" destId="{61096ED6-6ABF-4361-8DE8-9E7FA357BF56}" srcOrd="1" destOrd="0" presId="urn:microsoft.com/office/officeart/2005/8/layout/chevron2"/>
    <dgm:cxn modelId="{6B6166A7-122A-4B91-8491-CC6C62CE8FA5}" type="presParOf" srcId="{0542BA3B-9BC7-4697-98FB-8F9FAA8A68C0}" destId="{2BA203DC-733A-4D77-B19B-CEE00EE0D37C}" srcOrd="3" destOrd="0" presId="urn:microsoft.com/office/officeart/2005/8/layout/chevron2"/>
    <dgm:cxn modelId="{FDF4382F-FD15-4EB4-A1B1-BB14C7411069}" type="presParOf" srcId="{0542BA3B-9BC7-4697-98FB-8F9FAA8A68C0}" destId="{F071EAAC-81BE-421E-9024-A329962CCD8E}" srcOrd="4" destOrd="0" presId="urn:microsoft.com/office/officeart/2005/8/layout/chevron2"/>
    <dgm:cxn modelId="{49D96D16-4CE6-47F8-9AE6-54FFB1903EE1}" type="presParOf" srcId="{F071EAAC-81BE-421E-9024-A329962CCD8E}" destId="{E9D66550-52B9-422B-A0CF-4FFB94C8FC1F}" srcOrd="0" destOrd="0" presId="urn:microsoft.com/office/officeart/2005/8/layout/chevron2"/>
    <dgm:cxn modelId="{BF870D70-5B28-45B8-8CE3-86E91E47D93E}" type="presParOf" srcId="{F071EAAC-81BE-421E-9024-A329962CCD8E}" destId="{CA46025F-90EE-4CB5-984B-2D67C12C6D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05D01-3B2C-4D08-9040-25BE69281F2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CEB1370-1FCC-466A-AB10-175D122DB639}">
      <dgm:prSet phldrT="[Text]"/>
      <dgm:spPr/>
      <dgm:t>
        <a:bodyPr/>
        <a:lstStyle/>
        <a:p>
          <a:r>
            <a:rPr lang="th-TH" dirty="0" smtClean="0"/>
            <a:t>สื่อสาร</a:t>
          </a:r>
          <a:r>
            <a:rPr lang="en-US" dirty="0" smtClean="0"/>
            <a:t>/</a:t>
          </a:r>
          <a:r>
            <a:rPr lang="th-TH" dirty="0" smtClean="0"/>
            <a:t>ถ่ายทอด</a:t>
          </a:r>
          <a:endParaRPr lang="th-TH" dirty="0"/>
        </a:p>
      </dgm:t>
    </dgm:pt>
    <dgm:pt modelId="{365503BF-321C-42E3-AA62-9BBB3174A715}" type="parTrans" cxnId="{CA089898-8255-4E5A-9636-E62E3828A5A4}">
      <dgm:prSet/>
      <dgm:spPr/>
      <dgm:t>
        <a:bodyPr/>
        <a:lstStyle/>
        <a:p>
          <a:endParaRPr lang="th-TH"/>
        </a:p>
      </dgm:t>
    </dgm:pt>
    <dgm:pt modelId="{F4185A4B-1357-4DE0-9219-BB66F6822F59}" type="sibTrans" cxnId="{CA089898-8255-4E5A-9636-E62E3828A5A4}">
      <dgm:prSet/>
      <dgm:spPr/>
      <dgm:t>
        <a:bodyPr/>
        <a:lstStyle/>
        <a:p>
          <a:endParaRPr lang="th-TH"/>
        </a:p>
      </dgm:t>
    </dgm:pt>
    <dgm:pt modelId="{9101E850-50C4-4631-B787-9687F0B11486}">
      <dgm:prSet phldrT="[Text]"/>
      <dgm:spPr/>
      <dgm:t>
        <a:bodyPr/>
        <a:lstStyle/>
        <a:p>
          <a:r>
            <a:rPr lang="th-TH" dirty="0" smtClean="0"/>
            <a:t>นำไปปฏิบัติ</a:t>
          </a:r>
          <a:endParaRPr lang="th-TH" dirty="0"/>
        </a:p>
      </dgm:t>
    </dgm:pt>
    <dgm:pt modelId="{E248DD00-074B-4669-9177-72DFAB2DC0D7}" type="parTrans" cxnId="{A43C0A23-88E9-4D3A-B1E7-B26D2C59E30B}">
      <dgm:prSet/>
      <dgm:spPr/>
      <dgm:t>
        <a:bodyPr/>
        <a:lstStyle/>
        <a:p>
          <a:endParaRPr lang="th-TH"/>
        </a:p>
      </dgm:t>
    </dgm:pt>
    <dgm:pt modelId="{5ABFEF1B-D40F-4B9B-87DB-A70C54603DE2}" type="sibTrans" cxnId="{A43C0A23-88E9-4D3A-B1E7-B26D2C59E30B}">
      <dgm:prSet/>
      <dgm:spPr/>
      <dgm:t>
        <a:bodyPr/>
        <a:lstStyle/>
        <a:p>
          <a:endParaRPr lang="th-TH"/>
        </a:p>
      </dgm:t>
    </dgm:pt>
    <dgm:pt modelId="{4D16CC70-1FB4-47FB-9F8F-D617474C4E6C}">
      <dgm:prSet phldrT="[Text]"/>
      <dgm:spPr/>
      <dgm:t>
        <a:bodyPr/>
        <a:lstStyle/>
        <a:p>
          <a:r>
            <a:rPr lang="th-TH" dirty="0" smtClean="0"/>
            <a:t>ติดตามผล </a:t>
          </a:r>
          <a:r>
            <a:rPr lang="en-US" dirty="0" smtClean="0"/>
            <a:t>KPI</a:t>
          </a:r>
          <a:endParaRPr lang="th-TH" dirty="0"/>
        </a:p>
      </dgm:t>
    </dgm:pt>
    <dgm:pt modelId="{07FDC637-F5A9-49AD-9598-A8EC7CE2678E}" type="parTrans" cxnId="{DF4B69E3-110E-4E4B-8D12-EE50A963F646}">
      <dgm:prSet/>
      <dgm:spPr/>
      <dgm:t>
        <a:bodyPr/>
        <a:lstStyle/>
        <a:p>
          <a:endParaRPr lang="th-TH"/>
        </a:p>
      </dgm:t>
    </dgm:pt>
    <dgm:pt modelId="{750A9D27-EC22-4682-8169-31622D442670}" type="sibTrans" cxnId="{DF4B69E3-110E-4E4B-8D12-EE50A963F646}">
      <dgm:prSet/>
      <dgm:spPr/>
      <dgm:t>
        <a:bodyPr/>
        <a:lstStyle/>
        <a:p>
          <a:endParaRPr lang="th-TH"/>
        </a:p>
      </dgm:t>
    </dgm:pt>
    <dgm:pt modelId="{658F61C3-0593-4F78-A18D-BBAC2A4BBC07}" type="pres">
      <dgm:prSet presAssocID="{EE405D01-3B2C-4D08-9040-25BE69281F26}" presName="CompostProcess" presStyleCnt="0">
        <dgm:presLayoutVars>
          <dgm:dir/>
          <dgm:resizeHandles val="exact"/>
        </dgm:presLayoutVars>
      </dgm:prSet>
      <dgm:spPr/>
    </dgm:pt>
    <dgm:pt modelId="{F843D7F6-37EB-48E8-BFD7-F134AEBF9B37}" type="pres">
      <dgm:prSet presAssocID="{EE405D01-3B2C-4D08-9040-25BE69281F26}" presName="arrow" presStyleLbl="bgShp" presStyleIdx="0" presStyleCnt="1"/>
      <dgm:spPr/>
    </dgm:pt>
    <dgm:pt modelId="{E4DA769C-8210-4EC2-858A-3982D4B0CF13}" type="pres">
      <dgm:prSet presAssocID="{EE405D01-3B2C-4D08-9040-25BE69281F26}" presName="linearProcess" presStyleCnt="0"/>
      <dgm:spPr/>
    </dgm:pt>
    <dgm:pt modelId="{5BDC72B4-B091-4B18-9D0C-1568A977CB2D}" type="pres">
      <dgm:prSet presAssocID="{9CEB1370-1FCC-466A-AB10-175D122DB6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D2A8F2-5DB8-468E-830F-F5A90104701C}" type="pres">
      <dgm:prSet presAssocID="{F4185A4B-1357-4DE0-9219-BB66F6822F59}" presName="sibTrans" presStyleCnt="0"/>
      <dgm:spPr/>
    </dgm:pt>
    <dgm:pt modelId="{D3B4A91D-CC71-4F37-BC50-284460D702AA}" type="pres">
      <dgm:prSet presAssocID="{9101E850-50C4-4631-B787-9687F0B114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6D992E-8022-4EBD-BC5B-BE8C66E7228E}" type="pres">
      <dgm:prSet presAssocID="{5ABFEF1B-D40F-4B9B-87DB-A70C54603DE2}" presName="sibTrans" presStyleCnt="0"/>
      <dgm:spPr/>
    </dgm:pt>
    <dgm:pt modelId="{DE051FAB-6121-4FD7-916D-E66B49D5CA86}" type="pres">
      <dgm:prSet presAssocID="{4D16CC70-1FB4-47FB-9F8F-D617474C4E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1A1FD15-011D-46DC-A9A5-73F13CD7D03F}" type="presOf" srcId="{9101E850-50C4-4631-B787-9687F0B11486}" destId="{D3B4A91D-CC71-4F37-BC50-284460D702AA}" srcOrd="0" destOrd="0" presId="urn:microsoft.com/office/officeart/2005/8/layout/hProcess9"/>
    <dgm:cxn modelId="{6D8F05B8-F333-43E2-AAA1-6BCC2B2A3B2F}" type="presOf" srcId="{4D16CC70-1FB4-47FB-9F8F-D617474C4E6C}" destId="{DE051FAB-6121-4FD7-916D-E66B49D5CA86}" srcOrd="0" destOrd="0" presId="urn:microsoft.com/office/officeart/2005/8/layout/hProcess9"/>
    <dgm:cxn modelId="{CA089898-8255-4E5A-9636-E62E3828A5A4}" srcId="{EE405D01-3B2C-4D08-9040-25BE69281F26}" destId="{9CEB1370-1FCC-466A-AB10-175D122DB639}" srcOrd="0" destOrd="0" parTransId="{365503BF-321C-42E3-AA62-9BBB3174A715}" sibTransId="{F4185A4B-1357-4DE0-9219-BB66F6822F59}"/>
    <dgm:cxn modelId="{318ECBE9-3C02-4EA0-9FE6-CFC858D55BBB}" type="presOf" srcId="{9CEB1370-1FCC-466A-AB10-175D122DB639}" destId="{5BDC72B4-B091-4B18-9D0C-1568A977CB2D}" srcOrd="0" destOrd="0" presId="urn:microsoft.com/office/officeart/2005/8/layout/hProcess9"/>
    <dgm:cxn modelId="{DF4B69E3-110E-4E4B-8D12-EE50A963F646}" srcId="{EE405D01-3B2C-4D08-9040-25BE69281F26}" destId="{4D16CC70-1FB4-47FB-9F8F-D617474C4E6C}" srcOrd="2" destOrd="0" parTransId="{07FDC637-F5A9-49AD-9598-A8EC7CE2678E}" sibTransId="{750A9D27-EC22-4682-8169-31622D442670}"/>
    <dgm:cxn modelId="{917CA08F-DAF8-45F5-B8D4-78CC6BAFD3BA}" type="presOf" srcId="{EE405D01-3B2C-4D08-9040-25BE69281F26}" destId="{658F61C3-0593-4F78-A18D-BBAC2A4BBC07}" srcOrd="0" destOrd="0" presId="urn:microsoft.com/office/officeart/2005/8/layout/hProcess9"/>
    <dgm:cxn modelId="{A43C0A23-88E9-4D3A-B1E7-B26D2C59E30B}" srcId="{EE405D01-3B2C-4D08-9040-25BE69281F26}" destId="{9101E850-50C4-4631-B787-9687F0B11486}" srcOrd="1" destOrd="0" parTransId="{E248DD00-074B-4669-9177-72DFAB2DC0D7}" sibTransId="{5ABFEF1B-D40F-4B9B-87DB-A70C54603DE2}"/>
    <dgm:cxn modelId="{DF77EE0B-32CB-40D1-866D-855037C34E1E}" type="presParOf" srcId="{658F61C3-0593-4F78-A18D-BBAC2A4BBC07}" destId="{F843D7F6-37EB-48E8-BFD7-F134AEBF9B37}" srcOrd="0" destOrd="0" presId="urn:microsoft.com/office/officeart/2005/8/layout/hProcess9"/>
    <dgm:cxn modelId="{B8ECCB6E-EE78-4276-8728-B20FB0342A59}" type="presParOf" srcId="{658F61C3-0593-4F78-A18D-BBAC2A4BBC07}" destId="{E4DA769C-8210-4EC2-858A-3982D4B0CF13}" srcOrd="1" destOrd="0" presId="urn:microsoft.com/office/officeart/2005/8/layout/hProcess9"/>
    <dgm:cxn modelId="{BE30D7C1-152E-44D6-B519-44D1C6D49823}" type="presParOf" srcId="{E4DA769C-8210-4EC2-858A-3982D4B0CF13}" destId="{5BDC72B4-B091-4B18-9D0C-1568A977CB2D}" srcOrd="0" destOrd="0" presId="urn:microsoft.com/office/officeart/2005/8/layout/hProcess9"/>
    <dgm:cxn modelId="{35B82899-B08D-4980-A7D0-2A0FFB7241C1}" type="presParOf" srcId="{E4DA769C-8210-4EC2-858A-3982D4B0CF13}" destId="{8DD2A8F2-5DB8-468E-830F-F5A90104701C}" srcOrd="1" destOrd="0" presId="urn:microsoft.com/office/officeart/2005/8/layout/hProcess9"/>
    <dgm:cxn modelId="{607B572D-E2B0-4D6E-84F7-DD04055BC0DB}" type="presParOf" srcId="{E4DA769C-8210-4EC2-858A-3982D4B0CF13}" destId="{D3B4A91D-CC71-4F37-BC50-284460D702AA}" srcOrd="2" destOrd="0" presId="urn:microsoft.com/office/officeart/2005/8/layout/hProcess9"/>
    <dgm:cxn modelId="{514ED1EE-1CA9-474D-871A-3F2CAC85649D}" type="presParOf" srcId="{E4DA769C-8210-4EC2-858A-3982D4B0CF13}" destId="{F66D992E-8022-4EBD-BC5B-BE8C66E7228E}" srcOrd="3" destOrd="0" presId="urn:microsoft.com/office/officeart/2005/8/layout/hProcess9"/>
    <dgm:cxn modelId="{7B417310-18A9-4E37-98D1-FCD9BE2AD7E2}" type="presParOf" srcId="{E4DA769C-8210-4EC2-858A-3982D4B0CF13}" destId="{DE051FAB-6121-4FD7-916D-E66B49D5CA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05D01-3B2C-4D08-9040-25BE69281F2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CEB1370-1FCC-466A-AB10-175D122DB639}">
      <dgm:prSet phldrT="[Text]"/>
      <dgm:spPr/>
      <dgm:t>
        <a:bodyPr/>
        <a:lstStyle/>
        <a:p>
          <a:r>
            <a:rPr lang="en-US" dirty="0" smtClean="0"/>
            <a:t>Learning</a:t>
          </a:r>
          <a:endParaRPr lang="th-TH" dirty="0"/>
        </a:p>
      </dgm:t>
    </dgm:pt>
    <dgm:pt modelId="{365503BF-321C-42E3-AA62-9BBB3174A715}" type="parTrans" cxnId="{CA089898-8255-4E5A-9636-E62E3828A5A4}">
      <dgm:prSet/>
      <dgm:spPr/>
      <dgm:t>
        <a:bodyPr/>
        <a:lstStyle/>
        <a:p>
          <a:endParaRPr lang="th-TH"/>
        </a:p>
      </dgm:t>
    </dgm:pt>
    <dgm:pt modelId="{F4185A4B-1357-4DE0-9219-BB66F6822F59}" type="sibTrans" cxnId="{CA089898-8255-4E5A-9636-E62E3828A5A4}">
      <dgm:prSet/>
      <dgm:spPr/>
      <dgm:t>
        <a:bodyPr/>
        <a:lstStyle/>
        <a:p>
          <a:endParaRPr lang="th-TH"/>
        </a:p>
      </dgm:t>
    </dgm:pt>
    <dgm:pt modelId="{9101E850-50C4-4631-B787-9687F0B11486}">
      <dgm:prSet phldrT="[Text]"/>
      <dgm:spPr/>
      <dgm:t>
        <a:bodyPr/>
        <a:lstStyle/>
        <a:p>
          <a:r>
            <a:rPr lang="en-US" dirty="0" smtClean="0"/>
            <a:t>PDCA</a:t>
          </a:r>
          <a:endParaRPr lang="th-TH" dirty="0"/>
        </a:p>
      </dgm:t>
    </dgm:pt>
    <dgm:pt modelId="{E248DD00-074B-4669-9177-72DFAB2DC0D7}" type="parTrans" cxnId="{A43C0A23-88E9-4D3A-B1E7-B26D2C59E30B}">
      <dgm:prSet/>
      <dgm:spPr/>
      <dgm:t>
        <a:bodyPr/>
        <a:lstStyle/>
        <a:p>
          <a:endParaRPr lang="th-TH"/>
        </a:p>
      </dgm:t>
    </dgm:pt>
    <dgm:pt modelId="{5ABFEF1B-D40F-4B9B-87DB-A70C54603DE2}" type="sibTrans" cxnId="{A43C0A23-88E9-4D3A-B1E7-B26D2C59E30B}">
      <dgm:prSet/>
      <dgm:spPr/>
      <dgm:t>
        <a:bodyPr/>
        <a:lstStyle/>
        <a:p>
          <a:endParaRPr lang="th-TH"/>
        </a:p>
      </dgm:t>
    </dgm:pt>
    <dgm:pt modelId="{4D16CC70-1FB4-47FB-9F8F-D617474C4E6C}">
      <dgm:prSet phldrT="[Text]"/>
      <dgm:spPr/>
      <dgm:t>
        <a:bodyPr/>
        <a:lstStyle/>
        <a:p>
          <a:r>
            <a:rPr lang="en-US" dirty="0" smtClean="0"/>
            <a:t>Sharing</a:t>
          </a:r>
          <a:endParaRPr lang="th-TH" dirty="0"/>
        </a:p>
      </dgm:t>
    </dgm:pt>
    <dgm:pt modelId="{07FDC637-F5A9-49AD-9598-A8EC7CE2678E}" type="parTrans" cxnId="{DF4B69E3-110E-4E4B-8D12-EE50A963F646}">
      <dgm:prSet/>
      <dgm:spPr/>
      <dgm:t>
        <a:bodyPr/>
        <a:lstStyle/>
        <a:p>
          <a:endParaRPr lang="th-TH"/>
        </a:p>
      </dgm:t>
    </dgm:pt>
    <dgm:pt modelId="{750A9D27-EC22-4682-8169-31622D442670}" type="sibTrans" cxnId="{DF4B69E3-110E-4E4B-8D12-EE50A963F646}">
      <dgm:prSet/>
      <dgm:spPr/>
      <dgm:t>
        <a:bodyPr/>
        <a:lstStyle/>
        <a:p>
          <a:endParaRPr lang="th-TH"/>
        </a:p>
      </dgm:t>
    </dgm:pt>
    <dgm:pt modelId="{658F61C3-0593-4F78-A18D-BBAC2A4BBC07}" type="pres">
      <dgm:prSet presAssocID="{EE405D01-3B2C-4D08-9040-25BE69281F26}" presName="CompostProcess" presStyleCnt="0">
        <dgm:presLayoutVars>
          <dgm:dir/>
          <dgm:resizeHandles val="exact"/>
        </dgm:presLayoutVars>
      </dgm:prSet>
      <dgm:spPr/>
    </dgm:pt>
    <dgm:pt modelId="{F843D7F6-37EB-48E8-BFD7-F134AEBF9B37}" type="pres">
      <dgm:prSet presAssocID="{EE405D01-3B2C-4D08-9040-25BE69281F26}" presName="arrow" presStyleLbl="bgShp" presStyleIdx="0" presStyleCnt="1"/>
      <dgm:spPr/>
    </dgm:pt>
    <dgm:pt modelId="{E4DA769C-8210-4EC2-858A-3982D4B0CF13}" type="pres">
      <dgm:prSet presAssocID="{EE405D01-3B2C-4D08-9040-25BE69281F26}" presName="linearProcess" presStyleCnt="0"/>
      <dgm:spPr/>
    </dgm:pt>
    <dgm:pt modelId="{5BDC72B4-B091-4B18-9D0C-1568A977CB2D}" type="pres">
      <dgm:prSet presAssocID="{9CEB1370-1FCC-466A-AB10-175D122DB6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D2A8F2-5DB8-468E-830F-F5A90104701C}" type="pres">
      <dgm:prSet presAssocID="{F4185A4B-1357-4DE0-9219-BB66F6822F59}" presName="sibTrans" presStyleCnt="0"/>
      <dgm:spPr/>
    </dgm:pt>
    <dgm:pt modelId="{D3B4A91D-CC71-4F37-BC50-284460D702AA}" type="pres">
      <dgm:prSet presAssocID="{9101E850-50C4-4631-B787-9687F0B114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6D992E-8022-4EBD-BC5B-BE8C66E7228E}" type="pres">
      <dgm:prSet presAssocID="{5ABFEF1B-D40F-4B9B-87DB-A70C54603DE2}" presName="sibTrans" presStyleCnt="0"/>
      <dgm:spPr/>
    </dgm:pt>
    <dgm:pt modelId="{DE051FAB-6121-4FD7-916D-E66B49D5CA86}" type="pres">
      <dgm:prSet presAssocID="{4D16CC70-1FB4-47FB-9F8F-D617474C4E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99CE16C-2B55-427C-BF55-79C885866F49}" type="presOf" srcId="{EE405D01-3B2C-4D08-9040-25BE69281F26}" destId="{658F61C3-0593-4F78-A18D-BBAC2A4BBC07}" srcOrd="0" destOrd="0" presId="urn:microsoft.com/office/officeart/2005/8/layout/hProcess9"/>
    <dgm:cxn modelId="{F0A738CA-076B-4392-B191-DFC623E065B2}" type="presOf" srcId="{9CEB1370-1FCC-466A-AB10-175D122DB639}" destId="{5BDC72B4-B091-4B18-9D0C-1568A977CB2D}" srcOrd="0" destOrd="0" presId="urn:microsoft.com/office/officeart/2005/8/layout/hProcess9"/>
    <dgm:cxn modelId="{56175F44-0348-42F1-8150-F3EEFA7A8DB3}" type="presOf" srcId="{9101E850-50C4-4631-B787-9687F0B11486}" destId="{D3B4A91D-CC71-4F37-BC50-284460D702AA}" srcOrd="0" destOrd="0" presId="urn:microsoft.com/office/officeart/2005/8/layout/hProcess9"/>
    <dgm:cxn modelId="{DF4B69E3-110E-4E4B-8D12-EE50A963F646}" srcId="{EE405D01-3B2C-4D08-9040-25BE69281F26}" destId="{4D16CC70-1FB4-47FB-9F8F-D617474C4E6C}" srcOrd="2" destOrd="0" parTransId="{07FDC637-F5A9-49AD-9598-A8EC7CE2678E}" sibTransId="{750A9D27-EC22-4682-8169-31622D442670}"/>
    <dgm:cxn modelId="{CA089898-8255-4E5A-9636-E62E3828A5A4}" srcId="{EE405D01-3B2C-4D08-9040-25BE69281F26}" destId="{9CEB1370-1FCC-466A-AB10-175D122DB639}" srcOrd="0" destOrd="0" parTransId="{365503BF-321C-42E3-AA62-9BBB3174A715}" sibTransId="{F4185A4B-1357-4DE0-9219-BB66F6822F59}"/>
    <dgm:cxn modelId="{A43C0A23-88E9-4D3A-B1E7-B26D2C59E30B}" srcId="{EE405D01-3B2C-4D08-9040-25BE69281F26}" destId="{9101E850-50C4-4631-B787-9687F0B11486}" srcOrd="1" destOrd="0" parTransId="{E248DD00-074B-4669-9177-72DFAB2DC0D7}" sibTransId="{5ABFEF1B-D40F-4B9B-87DB-A70C54603DE2}"/>
    <dgm:cxn modelId="{D07A9E4D-1A0B-4BC5-9AAA-28113E0C34CF}" type="presOf" srcId="{4D16CC70-1FB4-47FB-9F8F-D617474C4E6C}" destId="{DE051FAB-6121-4FD7-916D-E66B49D5CA86}" srcOrd="0" destOrd="0" presId="urn:microsoft.com/office/officeart/2005/8/layout/hProcess9"/>
    <dgm:cxn modelId="{7E658EDD-3CF1-4341-8BE3-2E1794F8822B}" type="presParOf" srcId="{658F61C3-0593-4F78-A18D-BBAC2A4BBC07}" destId="{F843D7F6-37EB-48E8-BFD7-F134AEBF9B37}" srcOrd="0" destOrd="0" presId="urn:microsoft.com/office/officeart/2005/8/layout/hProcess9"/>
    <dgm:cxn modelId="{C4FF1232-F1C2-4271-A397-9813CB8193B5}" type="presParOf" srcId="{658F61C3-0593-4F78-A18D-BBAC2A4BBC07}" destId="{E4DA769C-8210-4EC2-858A-3982D4B0CF13}" srcOrd="1" destOrd="0" presId="urn:microsoft.com/office/officeart/2005/8/layout/hProcess9"/>
    <dgm:cxn modelId="{CC6CA88C-354D-401E-95C1-A8906985278D}" type="presParOf" srcId="{E4DA769C-8210-4EC2-858A-3982D4B0CF13}" destId="{5BDC72B4-B091-4B18-9D0C-1568A977CB2D}" srcOrd="0" destOrd="0" presId="urn:microsoft.com/office/officeart/2005/8/layout/hProcess9"/>
    <dgm:cxn modelId="{5B8BC038-03A3-46E5-AD46-4CD112B5854A}" type="presParOf" srcId="{E4DA769C-8210-4EC2-858A-3982D4B0CF13}" destId="{8DD2A8F2-5DB8-468E-830F-F5A90104701C}" srcOrd="1" destOrd="0" presId="urn:microsoft.com/office/officeart/2005/8/layout/hProcess9"/>
    <dgm:cxn modelId="{5E620DB3-78DD-48F8-9056-9FF30AF7A12D}" type="presParOf" srcId="{E4DA769C-8210-4EC2-858A-3982D4B0CF13}" destId="{D3B4A91D-CC71-4F37-BC50-284460D702AA}" srcOrd="2" destOrd="0" presId="urn:microsoft.com/office/officeart/2005/8/layout/hProcess9"/>
    <dgm:cxn modelId="{72368E41-7573-4166-92C7-E538F6CEC267}" type="presParOf" srcId="{E4DA769C-8210-4EC2-858A-3982D4B0CF13}" destId="{F66D992E-8022-4EBD-BC5B-BE8C66E7228E}" srcOrd="3" destOrd="0" presId="urn:microsoft.com/office/officeart/2005/8/layout/hProcess9"/>
    <dgm:cxn modelId="{6BCDEB89-E1CB-4F0F-86FB-375E09E9427F}" type="presParOf" srcId="{E4DA769C-8210-4EC2-858A-3982D4B0CF13}" destId="{DE051FAB-6121-4FD7-916D-E66B49D5CA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BB9E0-49EE-4910-AAEE-C5E6D21A4917}">
      <dsp:nvSpPr>
        <dsp:cNvPr id="0" name=""/>
        <dsp:cNvSpPr/>
      </dsp:nvSpPr>
      <dsp:spPr>
        <a:xfrm rot="16200000">
          <a:off x="884777" y="-884777"/>
          <a:ext cx="2693263" cy="446281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170688" bIns="170688" numCol="1" spcCol="1270" anchor="t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effectLst/>
              <a:latin typeface="FreesiaUPC" pitchFamily="34" charset="-34"/>
              <a:cs typeface="FreesiaUPC" pitchFamily="34" charset="-34"/>
            </a:rPr>
            <a:t> บริบทขององค์กร</a:t>
          </a:r>
          <a:endParaRPr lang="en-US" sz="2400" b="1" kern="1200" dirty="0" smtClean="0"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th-TH" sz="2800" b="1" kern="1200" dirty="0" smtClean="0">
              <a:effectLst/>
              <a:latin typeface="FreesiaUPC" pitchFamily="34" charset="-34"/>
              <a:cs typeface="FreesiaUPC" pitchFamily="34" charset="-34"/>
            </a:rPr>
            <a:t>  </a:t>
          </a:r>
          <a:r>
            <a:rPr lang="en-US" sz="2800" b="1" kern="1200" dirty="0" smtClean="0">
              <a:effectLst/>
              <a:latin typeface="FreesiaUPC" pitchFamily="34" charset="-34"/>
              <a:cs typeface="FreesiaUPC" pitchFamily="34" charset="-34"/>
            </a:rPr>
            <a:t>Who are we?</a:t>
          </a:r>
          <a:endParaRPr lang="en-US" sz="2400" kern="1200" dirty="0">
            <a:effectLst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FreesiaUPC" pitchFamily="34" charset="-34"/>
              <a:cs typeface="FreesiaUPC" pitchFamily="34" charset="-34"/>
            </a:rPr>
            <a:t>ลักษณะองค์กร</a:t>
          </a: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dirty="0" smtClean="0">
              <a:latin typeface="FreesiaUPC" pitchFamily="34" charset="-34"/>
              <a:cs typeface="FreesiaUPC" pitchFamily="34" charset="-34"/>
            </a:rPr>
            <a:t>สภาพแวดล้อมขององค์กร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h-TH" sz="2000" b="0" kern="1200" dirty="0" smtClean="0">
              <a:latin typeface="FreesiaUPC" pitchFamily="34" charset="-34"/>
              <a:cs typeface="FreesiaUPC" pitchFamily="34" charset="-34"/>
            </a:rPr>
            <a:t>ความสัมพันธ์ระดับองค์กร</a:t>
          </a:r>
        </a:p>
        <a:p>
          <a:pPr marL="228600" lvl="1" indent="-22860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400" b="1" kern="1200" dirty="0" smtClean="0">
              <a:latin typeface="FreesiaUPC" pitchFamily="34" charset="-34"/>
              <a:cs typeface="FreesiaUPC" pitchFamily="34" charset="-34"/>
            </a:rPr>
            <a:t>ความท้าทายขององค์กร</a:t>
          </a: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dirty="0" smtClean="0">
              <a:latin typeface="FreesiaUPC" pitchFamily="34" charset="-34"/>
              <a:cs typeface="FreesiaUPC" pitchFamily="34" charset="-34"/>
            </a:rPr>
            <a:t>สภาพแวดล้อมด้านการแข่งขัน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dirty="0" smtClean="0">
              <a:latin typeface="FreesiaUPC" pitchFamily="34" charset="-34"/>
              <a:cs typeface="FreesiaUPC" pitchFamily="34" charset="-34"/>
            </a:rPr>
            <a:t>บริบทเชิงยุทธศาสตร์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dirty="0" smtClean="0">
              <a:latin typeface="FreesiaUPC" pitchFamily="34" charset="-34"/>
              <a:cs typeface="FreesiaUPC" pitchFamily="34" charset="-34"/>
            </a:rPr>
            <a:t>การปรับปรุงผลการดำเนินการ</a:t>
          </a:r>
          <a:endParaRPr lang="en-US" sz="2000" b="0" kern="1200" dirty="0"/>
        </a:p>
      </dsp:txBody>
      <dsp:txXfrm rot="16200000">
        <a:off x="1221435" y="-1221435"/>
        <a:ext cx="2019947" cy="4462818"/>
      </dsp:txXfrm>
    </dsp:sp>
    <dsp:sp modelId="{B223AD76-F6AF-4739-814B-6CD2AC3541D2}">
      <dsp:nvSpPr>
        <dsp:cNvPr id="0" name=""/>
        <dsp:cNvSpPr/>
      </dsp:nvSpPr>
      <dsp:spPr>
        <a:xfrm>
          <a:off x="4462818" y="0"/>
          <a:ext cx="4462818" cy="269326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ค่านิยมและแนวคิด</a:t>
          </a: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do we believe</a:t>
          </a:r>
          <a:endParaRPr lang="th-TH" sz="2800" b="1" kern="1200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 • การนำองค์กรอย่างมีวิสัยทัศน์</a:t>
          </a:r>
          <a:endParaRPr lang="en-US" sz="2000" b="1" kern="1200" dirty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การศึกษาที่เน้นการเรียนรู้  • การเห็นคุณค่าบุคลากร คู่ค้า   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การมุ่งเน้นอนาคต   • การเรียนรู้ระดับองค์กรและระตับบุคคล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การจัดการเพื่อนวัตกรรม   • ความคล่องตัว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การจัดการโดยใช้ข้อมูลจริง       • การมีมุมมองเชิงระบบ      </a:t>
          </a:r>
          <a:r>
            <a:rPr lang="th-TH" sz="2400" kern="1200" dirty="0" smtClean="0">
              <a:solidFill>
                <a:schemeClr val="tx1"/>
              </a:solidFill>
              <a:latin typeface="Cordia New"/>
              <a:cs typeface="Cordia New"/>
            </a:rPr>
            <a:t>•</a:t>
          </a:r>
          <a:r>
            <a:rPr lang="th-TH" sz="1800" kern="1200" dirty="0" smtClean="0">
              <a:solidFill>
                <a:schemeClr val="tx1"/>
              </a:solidFill>
              <a:latin typeface="Cordia New"/>
              <a:cs typeface="Cordia New"/>
            </a:rPr>
            <a:t>  </a:t>
          </a: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การแสดงความรับผิดชอบต่อสังคม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                • การมุ่งเน้นที่ผลลัพธ์และสร้างมูลค่า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</dsp:txBody>
      <dsp:txXfrm>
        <a:off x="4462818" y="0"/>
        <a:ext cx="4462818" cy="2019947"/>
      </dsp:txXfrm>
    </dsp:sp>
    <dsp:sp modelId="{24BB82BA-C2CC-4050-B977-4ED855005F01}">
      <dsp:nvSpPr>
        <dsp:cNvPr id="0" name=""/>
        <dsp:cNvSpPr/>
      </dsp:nvSpPr>
      <dsp:spPr>
        <a:xfrm rot="10800000">
          <a:off x="0" y="2693263"/>
          <a:ext cx="4462818" cy="2693263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00" tIns="144000" rIns="170688" bIns="360000" numCol="1" spcCol="1270" anchor="b" anchorCtr="0">
          <a:noAutofit/>
        </a:bodyPr>
        <a:lstStyle/>
        <a:p>
          <a:pPr lvl="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           </a:t>
          </a:r>
          <a:r>
            <a:rPr lang="th-TH" sz="2400" b="1" kern="1200" dirty="0" smtClean="0">
              <a:effectLst/>
              <a:latin typeface="FreesiaUPC" pitchFamily="34" charset="-34"/>
              <a:cs typeface="FreesiaUPC" pitchFamily="34" charset="-34"/>
            </a:rPr>
            <a:t>การตรวจประเมิน</a:t>
          </a:r>
          <a:endParaRPr lang="en-US" sz="2400" b="1" kern="1200" dirty="0" smtClean="0">
            <a:effectLst/>
            <a:latin typeface="FreesiaUPC" pitchFamily="34" charset="-34"/>
            <a:cs typeface="FreesiaUPC" pitchFamily="34" charset="-34"/>
          </a:endParaRPr>
        </a:p>
        <a:p>
          <a:pPr lvl="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kern="1200" dirty="0" smtClean="0">
              <a:effectLst/>
              <a:latin typeface="FreesiaUPC" pitchFamily="34" charset="-34"/>
              <a:cs typeface="FreesiaUPC" pitchFamily="34" charset="-34"/>
            </a:rPr>
            <a:t>How good we are?</a:t>
          </a:r>
          <a:endParaRPr lang="th-TH" sz="2000" b="1" kern="1200" dirty="0">
            <a:effectLst/>
            <a:cs typeface="FreesiaUPC" pitchFamily="34" charset="-34"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cs typeface="FreesiaUPC" pitchFamily="34" charset="-34"/>
            </a:rPr>
            <a:t>กระบวนการ</a:t>
          </a:r>
          <a:endParaRPr lang="th-TH" sz="2200" b="1" kern="1200" dirty="0">
            <a:latin typeface="+mj-lt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latin typeface="+mj-lt"/>
              <a:cs typeface="FreesiaUPC" pitchFamily="34" charset="-34"/>
            </a:rPr>
            <a:t>แนวทาง</a:t>
          </a:r>
          <a:r>
            <a:rPr lang="en-US" sz="2000" kern="1200" dirty="0" smtClean="0">
              <a:latin typeface="+mj-lt"/>
              <a:cs typeface="FreesiaUPC" pitchFamily="34" charset="-34"/>
            </a:rPr>
            <a:t> </a:t>
          </a:r>
          <a:r>
            <a:rPr lang="en-US" sz="1600" kern="1200" dirty="0" smtClean="0">
              <a:latin typeface="+mn-lt"/>
              <a:cs typeface="FreesiaUPC" pitchFamily="34" charset="-34"/>
            </a:rPr>
            <a:t>(A)</a:t>
          </a:r>
          <a:r>
            <a:rPr lang="th-TH" sz="1600" kern="1200" dirty="0" smtClean="0">
              <a:latin typeface="+mn-lt"/>
              <a:cs typeface="FreesiaUPC" pitchFamily="34" charset="-34"/>
            </a:rPr>
            <a:t>   </a:t>
          </a:r>
          <a:r>
            <a:rPr lang="th-TH" sz="2000" kern="1200" dirty="0" smtClean="0">
              <a:cs typeface="FreesiaUPC" pitchFamily="34" charset="-34"/>
            </a:rPr>
            <a:t>	     •  การปฏิบัติ</a:t>
          </a:r>
          <a:r>
            <a:rPr lang="en-US" sz="1600" kern="1200" dirty="0" smtClean="0">
              <a:cs typeface="FreesiaUPC" pitchFamily="34" charset="-34"/>
            </a:rPr>
            <a:t> (D)</a:t>
          </a:r>
          <a:endParaRPr lang="th-TH" sz="1600" kern="1200" dirty="0">
            <a:latin typeface="+mj-lt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การเรียนรู้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(L)</a:t>
          </a:r>
          <a:r>
            <a:rPr lang="th-TH" sz="2000" kern="1200" dirty="0" smtClean="0">
              <a:cs typeface="FreesiaUPC" pitchFamily="34" charset="-34"/>
            </a:rPr>
            <a:t>	     •  การบูรณาการ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(I)</a:t>
          </a:r>
          <a:endParaRPr lang="th-TH" sz="1600" kern="1200" dirty="0">
            <a:cs typeface="FreesiaUPC" pitchFamily="34" charset="-34"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cs typeface="FreesiaUPC" pitchFamily="34" charset="-34"/>
            </a:rPr>
            <a:t>ผลลัพธ์</a:t>
          </a:r>
          <a:endParaRPr lang="th-TH" sz="2200" b="1" kern="1200" dirty="0"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ระดับ </a:t>
          </a:r>
          <a:r>
            <a:rPr lang="en-US" sz="1600" kern="1200" dirty="0" smtClean="0">
              <a:cs typeface="FreesiaUPC" pitchFamily="34" charset="-34"/>
            </a:rPr>
            <a:t>(Le)            </a:t>
          </a:r>
          <a:r>
            <a:rPr lang="th-TH" sz="1600" kern="1200" dirty="0" smtClean="0">
              <a:cs typeface="FreesiaUPC" pitchFamily="34" charset="-34"/>
            </a:rPr>
            <a:t>    </a:t>
          </a:r>
          <a:r>
            <a:rPr lang="th-TH" sz="2000" kern="1200" dirty="0" smtClean="0">
              <a:cs typeface="FreesiaUPC" pitchFamily="34" charset="-34"/>
            </a:rPr>
            <a:t>•  แนวโน้ม</a:t>
          </a:r>
          <a:r>
            <a:rPr lang="en-US" sz="1600" kern="1200" dirty="0" smtClean="0">
              <a:cs typeface="FreesiaUPC" pitchFamily="34" charset="-34"/>
            </a:rPr>
            <a:t> (T) </a:t>
          </a:r>
          <a:r>
            <a:rPr lang="en-US" sz="2000" kern="1200" dirty="0" smtClean="0">
              <a:cs typeface="FreesiaUPC" pitchFamily="34" charset="-34"/>
            </a:rPr>
            <a:t>         </a:t>
          </a:r>
          <a:endParaRPr lang="th-TH" sz="2000" kern="1200" dirty="0"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การเปรียบเทียบ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(C)  </a:t>
          </a:r>
          <a:r>
            <a:rPr lang="th-TH" sz="2000" kern="1200" dirty="0" smtClean="0">
              <a:cs typeface="FreesiaUPC" pitchFamily="34" charset="-34"/>
            </a:rPr>
            <a:t>•  การบูรณาการ</a:t>
          </a:r>
          <a:r>
            <a:rPr lang="en-US" sz="1600" kern="1200" dirty="0" smtClean="0">
              <a:cs typeface="FreesiaUPC" pitchFamily="34" charset="-34"/>
            </a:rPr>
            <a:t> (I)</a:t>
          </a:r>
          <a:endParaRPr lang="th-TH" sz="1600" kern="1200" dirty="0">
            <a:cs typeface="FreesiaUPC" pitchFamily="34" charset="-34"/>
          </a:endParaRPr>
        </a:p>
      </dsp:txBody>
      <dsp:txXfrm rot="10800000">
        <a:off x="0" y="3366579"/>
        <a:ext cx="4462818" cy="2019947"/>
      </dsp:txXfrm>
    </dsp:sp>
    <dsp:sp modelId="{AF4F19C4-B8C1-4D21-9253-1F9BCB15BCAA}">
      <dsp:nvSpPr>
        <dsp:cNvPr id="0" name=""/>
        <dsp:cNvSpPr/>
      </dsp:nvSpPr>
      <dsp:spPr>
        <a:xfrm rot="5400000">
          <a:off x="5347595" y="1808486"/>
          <a:ext cx="2693263" cy="446281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169200" bIns="0" numCol="1" spcCol="1270" anchor="b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             </a:t>
          </a:r>
          <a:r>
            <a:rPr lang="th-TH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เกณฑ์ </a:t>
          </a:r>
          <a:r>
            <a:rPr lang="en-US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TQA</a:t>
          </a:r>
          <a:endParaRPr lang="th-TH" sz="2400" b="1" kern="1200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en-US" sz="24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we do and how we do it?</a:t>
          </a:r>
          <a:endParaRPr lang="th-TH" sz="2400" b="1" kern="1200" dirty="0">
            <a:solidFill>
              <a:schemeClr val="tx1"/>
            </a:solidFill>
            <a:effectLst/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การนำองค์กร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การวางแผนเชิงยุทธศาสตร์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การมุ่งเน้นลูกค้าและตลาด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การวัด การวิเคราะห์ และการจัดการความรู้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การมุ่งเน้นบุคลากร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การจัดการกระบวนการ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ผลลัพธ์ </a:t>
          </a:r>
          <a:endParaRPr lang="th-TH" sz="20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FreesiaUPC" pitchFamily="34" charset="-34"/>
          </a:endParaRPr>
        </a:p>
      </dsp:txBody>
      <dsp:txXfrm rot="5400000">
        <a:off x="5684253" y="2145144"/>
        <a:ext cx="2019947" cy="4462818"/>
      </dsp:txXfrm>
    </dsp:sp>
    <dsp:sp modelId="{3AF4845A-831A-418F-97B2-F5129304855D}">
      <dsp:nvSpPr>
        <dsp:cNvPr id="0" name=""/>
        <dsp:cNvSpPr/>
      </dsp:nvSpPr>
      <dsp:spPr>
        <a:xfrm>
          <a:off x="3535493" y="2171968"/>
          <a:ext cx="1854648" cy="104258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/>
              <a:effectLst/>
              <a:cs typeface="FreesiaUPC" pitchFamily="34" charset="-34"/>
            </a:rPr>
            <a:t>การจัดการ</a:t>
          </a:r>
          <a:endParaRPr lang="en-US" sz="2800" b="1" kern="1200" dirty="0" smtClean="0">
            <a:ln/>
            <a:effectLst/>
            <a:cs typeface="FreesiaUPC" pitchFamily="34" charset="-34"/>
          </a:endParaRPr>
        </a:p>
        <a:p>
          <a:pPr lvl="0" algn="ctr" defTabSz="124460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/>
              <a:effectLst/>
              <a:cs typeface="FreesiaUPC" pitchFamily="34" charset="-34"/>
            </a:rPr>
            <a:t>ที่เป็นเลิศ</a:t>
          </a:r>
          <a:endParaRPr lang="en-US" sz="2800" b="1" kern="1200" dirty="0">
            <a:ln/>
            <a:effectLst/>
          </a:endParaRPr>
        </a:p>
      </dsp:txBody>
      <dsp:txXfrm>
        <a:off x="3535493" y="2171968"/>
        <a:ext cx="1854648" cy="1042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488FB-68C7-495A-BAB6-654A6A4E4F00}">
      <dsp:nvSpPr>
        <dsp:cNvPr id="0" name=""/>
        <dsp:cNvSpPr/>
      </dsp:nvSpPr>
      <dsp:spPr>
        <a:xfrm rot="5400000">
          <a:off x="-213805" y="216497"/>
          <a:ext cx="1425372" cy="997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3805" y="216497"/>
        <a:ext cx="1425372" cy="997760"/>
      </dsp:txXfrm>
    </dsp:sp>
    <dsp:sp modelId="{F4B604E5-B3F4-45A5-A4DF-D4D0CDCF39C9}">
      <dsp:nvSpPr>
        <dsp:cNvPr id="0" name=""/>
        <dsp:cNvSpPr/>
      </dsp:nvSpPr>
      <dsp:spPr>
        <a:xfrm rot="5400000">
          <a:off x="4302834" y="-3302381"/>
          <a:ext cx="926491" cy="7536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อธิบายการได้มาซึ่ง 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</a:t>
          </a: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ที่สำคัญ และจำเป็น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302834" y="-3302381"/>
        <a:ext cx="926491" cy="7536639"/>
      </dsp:txXfrm>
    </dsp:sp>
    <dsp:sp modelId="{C045F86F-003B-478F-AE20-386F9C0A6F4C}">
      <dsp:nvSpPr>
        <dsp:cNvPr id="0" name=""/>
        <dsp:cNvSpPr/>
      </dsp:nvSpPr>
      <dsp:spPr>
        <a:xfrm rot="5400000">
          <a:off x="-213805" y="1453990"/>
          <a:ext cx="1425372" cy="99776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  <a:endParaRPr lang="th-TH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3805" y="1453990"/>
        <a:ext cx="1425372" cy="997760"/>
      </dsp:txXfrm>
    </dsp:sp>
    <dsp:sp modelId="{61096ED6-6ABF-4361-8DE8-9E7FA357BF56}">
      <dsp:nvSpPr>
        <dsp:cNvPr id="0" name=""/>
        <dsp:cNvSpPr/>
      </dsp:nvSpPr>
      <dsp:spPr>
        <a:xfrm rot="5400000">
          <a:off x="4302834" y="-2064889"/>
          <a:ext cx="926491" cy="7536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ใคร ทำอะไร ทำอย่างไร ทำเมื่อไร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302834" y="-2064889"/>
        <a:ext cx="926491" cy="7536639"/>
      </dsp:txXfrm>
    </dsp:sp>
    <dsp:sp modelId="{E9D66550-52B9-422B-A0CF-4FFB94C8FC1F}">
      <dsp:nvSpPr>
        <dsp:cNvPr id="0" name=""/>
        <dsp:cNvSpPr/>
      </dsp:nvSpPr>
      <dsp:spPr>
        <a:xfrm rot="5400000">
          <a:off x="-213805" y="2849741"/>
          <a:ext cx="1425372" cy="99776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3805" y="2849741"/>
        <a:ext cx="1425372" cy="997760"/>
      </dsp:txXfrm>
    </dsp:sp>
    <dsp:sp modelId="{CA46025F-90EE-4CB5-984B-2D67C12C6D86}">
      <dsp:nvSpPr>
        <dsp:cNvPr id="0" name=""/>
        <dsp:cNvSpPr/>
      </dsp:nvSpPr>
      <dsp:spPr>
        <a:xfrm rot="5400000">
          <a:off x="4144575" y="-669137"/>
          <a:ext cx="1243009" cy="7536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กระบวนการมีประสิทธิผลตอบสนองต่อวัตถุประสงค์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มีการระบุผลผลิต และระบุการนำไปใช้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44575" y="-669137"/>
        <a:ext cx="1243009" cy="7536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3D7F6-37EB-48E8-BFD7-F134AEBF9B37}">
      <dsp:nvSpPr>
        <dsp:cNvPr id="0" name=""/>
        <dsp:cNvSpPr/>
      </dsp:nvSpPr>
      <dsp:spPr>
        <a:xfrm>
          <a:off x="480059" y="0"/>
          <a:ext cx="5440680" cy="1905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C72B4-B091-4B18-9D0C-1568A977CB2D}">
      <dsp:nvSpPr>
        <dsp:cNvPr id="0" name=""/>
        <dsp:cNvSpPr/>
      </dsp:nvSpPr>
      <dsp:spPr>
        <a:xfrm>
          <a:off x="3105" y="571499"/>
          <a:ext cx="2033808" cy="76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สื่อสาร</a:t>
          </a:r>
          <a:r>
            <a:rPr lang="en-US" sz="2800" kern="1200" dirty="0" smtClean="0"/>
            <a:t>/</a:t>
          </a:r>
          <a:r>
            <a:rPr lang="th-TH" sz="2800" kern="1200" dirty="0" smtClean="0"/>
            <a:t>ถ่ายทอด</a:t>
          </a:r>
          <a:endParaRPr lang="th-TH" sz="2800" kern="1200" dirty="0"/>
        </a:p>
      </dsp:txBody>
      <dsp:txXfrm>
        <a:off x="3105" y="571499"/>
        <a:ext cx="2033808" cy="762000"/>
      </dsp:txXfrm>
    </dsp:sp>
    <dsp:sp modelId="{D3B4A91D-CC71-4F37-BC50-284460D702AA}">
      <dsp:nvSpPr>
        <dsp:cNvPr id="0" name=""/>
        <dsp:cNvSpPr/>
      </dsp:nvSpPr>
      <dsp:spPr>
        <a:xfrm>
          <a:off x="2183495" y="571499"/>
          <a:ext cx="2033808" cy="7620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นำไปปฏิบัติ</a:t>
          </a:r>
          <a:endParaRPr lang="th-TH" sz="2800" kern="1200" dirty="0"/>
        </a:p>
      </dsp:txBody>
      <dsp:txXfrm>
        <a:off x="2183495" y="571499"/>
        <a:ext cx="2033808" cy="762000"/>
      </dsp:txXfrm>
    </dsp:sp>
    <dsp:sp modelId="{DE051FAB-6121-4FD7-916D-E66B49D5CA86}">
      <dsp:nvSpPr>
        <dsp:cNvPr id="0" name=""/>
        <dsp:cNvSpPr/>
      </dsp:nvSpPr>
      <dsp:spPr>
        <a:xfrm>
          <a:off x="4363885" y="571499"/>
          <a:ext cx="2033808" cy="7620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ติดตามผล </a:t>
          </a:r>
          <a:r>
            <a:rPr lang="en-US" sz="2800" kern="1200" dirty="0" smtClean="0"/>
            <a:t>KPI</a:t>
          </a:r>
          <a:endParaRPr lang="th-TH" sz="2800" kern="1200" dirty="0"/>
        </a:p>
      </dsp:txBody>
      <dsp:txXfrm>
        <a:off x="4363885" y="571499"/>
        <a:ext cx="2033808" cy="762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3D7F6-37EB-48E8-BFD7-F134AEBF9B37}">
      <dsp:nvSpPr>
        <dsp:cNvPr id="0" name=""/>
        <dsp:cNvSpPr/>
      </dsp:nvSpPr>
      <dsp:spPr>
        <a:xfrm>
          <a:off x="520064" y="0"/>
          <a:ext cx="5894070" cy="2286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C72B4-B091-4B18-9D0C-1568A977CB2D}">
      <dsp:nvSpPr>
        <dsp:cNvPr id="0" name=""/>
        <dsp:cNvSpPr/>
      </dsp:nvSpPr>
      <dsp:spPr>
        <a:xfrm>
          <a:off x="137465" y="685799"/>
          <a:ext cx="2080260" cy="914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Learning</a:t>
          </a:r>
          <a:endParaRPr lang="th-TH" sz="3300" kern="1200" dirty="0"/>
        </a:p>
      </dsp:txBody>
      <dsp:txXfrm>
        <a:off x="137465" y="685799"/>
        <a:ext cx="2080260" cy="914400"/>
      </dsp:txXfrm>
    </dsp:sp>
    <dsp:sp modelId="{D3B4A91D-CC71-4F37-BC50-284460D702AA}">
      <dsp:nvSpPr>
        <dsp:cNvPr id="0" name=""/>
        <dsp:cNvSpPr/>
      </dsp:nvSpPr>
      <dsp:spPr>
        <a:xfrm>
          <a:off x="2426969" y="685799"/>
          <a:ext cx="2080260" cy="9144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PDCA</a:t>
          </a:r>
          <a:endParaRPr lang="th-TH" sz="3300" kern="1200" dirty="0"/>
        </a:p>
      </dsp:txBody>
      <dsp:txXfrm>
        <a:off x="2426969" y="685799"/>
        <a:ext cx="2080260" cy="914400"/>
      </dsp:txXfrm>
    </dsp:sp>
    <dsp:sp modelId="{DE051FAB-6121-4FD7-916D-E66B49D5CA86}">
      <dsp:nvSpPr>
        <dsp:cNvPr id="0" name=""/>
        <dsp:cNvSpPr/>
      </dsp:nvSpPr>
      <dsp:spPr>
        <a:xfrm>
          <a:off x="4716474" y="685799"/>
          <a:ext cx="2080260" cy="914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Sharing</a:t>
          </a:r>
          <a:endParaRPr lang="th-TH" sz="3300" kern="1200" dirty="0"/>
        </a:p>
      </dsp:txBody>
      <dsp:txXfrm>
        <a:off x="4716474" y="685799"/>
        <a:ext cx="2080260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561E-DB00-4064-B44B-AE12F5EB2BD2}" type="datetimeFigureOut">
              <a:rPr lang="th-TH" smtClean="0"/>
              <a:pPr/>
              <a:t>16/08/55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C9E5-E7CB-4EB7-8E00-52B181AA5C2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39357-9EC8-431D-B453-B4A9C2E5C462}" type="slidenum">
              <a:rPr lang="en-US"/>
              <a:pPr/>
              <a:t>28</a:t>
            </a:fld>
            <a:endParaRPr lang="th-TH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FA05B-9AE4-4B36-BC17-1CC86A778B38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0D4E-3DAB-4A23-850F-0338F8D9496C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C0DB-5849-4E9D-AE47-00E12F41ACF4}" type="slidenum">
              <a:rPr lang="en-US"/>
              <a:pPr/>
              <a:t>66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/>
              <a:t>ดังนั้นการเขียนรายงานที่ดีจึงควรแสดงให้เห็นว่ามี </a:t>
            </a:r>
            <a:r>
              <a:rPr lang="en-US" smtClean="0"/>
              <a:t>A-D-L-I </a:t>
            </a:r>
            <a:r>
              <a:rPr lang="th-TH" smtClean="0"/>
              <a:t>อย่างมีประสิทธิผล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859"/>
            <a:fld id="{0F65269E-C539-4B08-A8CF-3D58A223BAF3}" type="slidenum">
              <a:rPr lang="en-US" smtClean="0"/>
              <a:pPr defTabSz="898859"/>
              <a:t>71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859"/>
            <a:fld id="{674F01E0-5B92-49CF-8FFD-22287E7E4BD8}" type="slidenum">
              <a:rPr lang="en-US" smtClean="0"/>
              <a:pPr defTabSz="898859"/>
              <a:t>72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859"/>
            <a:fld id="{35019266-3C8C-449A-8A51-CF21BA31A1CB}" type="slidenum">
              <a:rPr lang="en-US" smtClean="0"/>
              <a:pPr defTabSz="898859"/>
              <a:t>73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2A505A-48FC-4B8D-BB17-80918FF6437E}" type="slidenum">
              <a:rPr lang="en-US"/>
              <a:pPr>
                <a:defRPr/>
              </a:pPr>
              <a:t>74</a:t>
            </a:fld>
            <a:endParaRPr lang="th-TH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ชี้ให้เห็นความแตกต่างของคะแนนในแต่ละช่วง ว่ามีปัจจัยใดบ้าง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4DC5F-18F3-4734-A773-C3C01525E7A7}" type="slidenum">
              <a:rPr lang="en-US"/>
              <a:pPr/>
              <a:t>87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76D12-C7F5-4E46-887C-57027CF67ECB}" type="slidenum">
              <a:rPr lang="en-US"/>
              <a:pPr/>
              <a:t>88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5D6EE-BB1E-4221-921F-00847D2BD01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2E75-96ED-4CFF-9F21-5DD616D7155E}" type="slidenum">
              <a:rPr lang="en-US"/>
              <a:pPr/>
              <a:t>89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7BB56-EAD0-45EA-832F-E4C71AD5244C}" type="slidenum">
              <a:rPr lang="en-US"/>
              <a:pPr/>
              <a:t>90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73CC9-A2D6-44B8-AF1B-B331E6BF3AAF}" type="slidenum">
              <a:rPr lang="en-US"/>
              <a:pPr/>
              <a:t>91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3620-D070-4E63-B1B0-36DFF7CA5215}" type="slidenum">
              <a:rPr lang="en-US"/>
              <a:pPr/>
              <a:t>92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A882-976E-40F4-A072-96FAA75EBA0B}" type="slidenum">
              <a:rPr lang="en-US"/>
              <a:pPr/>
              <a:t>93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อธิบายข้อผิดพลาดที่พบบ่อย</a:t>
            </a:r>
          </a:p>
          <a:p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72522-4B6C-4E51-8528-7E88A8FB571F}" type="slidenum">
              <a:rPr lang="en-US"/>
              <a:pPr/>
              <a:t>94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ความสำคัญของรูปเล่มภายนอก แม้ไม่มีผลต่อคะแนน แต่ตอกย้ำความตั้งใจและความมุ่งมั่นขององค์กร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82E56-EDFC-47BD-A29B-17C0E23684AB}" type="slidenum">
              <a:rPr lang="en-US"/>
              <a:pPr/>
              <a:t>95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แสดงตัวอย่างรูปเล่มโดยรวม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1FA2B-746A-4BBA-8531-50F96416B44A}" type="slidenum">
              <a:rPr lang="en-US"/>
              <a:pPr/>
              <a:t>96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แสดงตัวอย่างรูปเล่มโดยรวม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40B8A-C82F-4F0F-A974-92089405E032}" type="slidenum">
              <a:rPr lang="en-US"/>
              <a:pPr/>
              <a:t>97</a:t>
            </a:fld>
            <a:endParaRPr lang="th-TH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913"/>
            <a:ext cx="5029635" cy="411436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E038-C5B3-43EC-8282-FC3A03F46C3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78537" cy="4560888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D35DA-8190-4DD4-8A75-A2E03FB9C546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73100"/>
            <a:ext cx="4573588" cy="34305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981" y="4341891"/>
            <a:ext cx="5808306" cy="4345663"/>
          </a:xfrm>
          <a:noFill/>
          <a:ln/>
        </p:spPr>
        <p:txBody>
          <a:bodyPr>
            <a:normAutofit fontScale="92500" lnSpcReduction="10000"/>
          </a:bodyPr>
          <a:lstStyle/>
          <a:p>
            <a:pPr marL="66382" indent="-66382">
              <a:lnSpc>
                <a:spcPct val="90000"/>
              </a:lnSpc>
              <a:buFontTx/>
              <a:buChar char="•"/>
            </a:pPr>
            <a:endParaRPr lang="en-US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99B73-086E-4CA7-9512-481A93082066}" type="slidenum">
              <a:rPr lang="en-US" smtClean="0">
                <a:ea typeface="MS PGothic" pitchFamily="34" charset="-128"/>
              </a:rPr>
              <a:pPr/>
              <a:t>11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73100"/>
            <a:ext cx="4573588" cy="3430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981" y="4341891"/>
            <a:ext cx="5808306" cy="4345663"/>
          </a:xfrm>
          <a:noFill/>
          <a:ln/>
        </p:spPr>
        <p:txBody>
          <a:bodyPr/>
          <a:lstStyle/>
          <a:p>
            <a:pPr marL="66382" indent="-66382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Item notes serve three purposes: (1) to clarify key terms or requirements, (2) to give instructions and examples for responding to the item requirements, and (3) to indicate key linkages to other items. </a:t>
            </a:r>
          </a:p>
          <a:p>
            <a:pPr marL="66382" indent="-66382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Notes also provide additional guidance specifically for nonprofit organizations. These nonprofit-specific notes are shown in italics.</a:t>
            </a:r>
          </a:p>
          <a:p>
            <a:pPr marL="66382" indent="-66382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. The Criteria booklet also contains a section that discusses the Organizational Profile and each of the categories and items in more detail</a:t>
            </a:r>
            <a:r>
              <a:rPr lang="en-US" i="1" dirty="0" smtClean="0">
                <a:latin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6364-A42F-4D98-B611-5008340DDF8E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ea typeface="MS PGothic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D58B3-3720-4D12-B41B-ABEC88D60161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5C1D0-474B-40E3-AD8E-384349C7B697}" type="slidenum">
              <a:rPr lang="en-US"/>
              <a:pPr/>
              <a:t>26</a:t>
            </a:fld>
            <a:endParaRPr lang="th-TH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B4B5E-B958-4815-9877-5B7DB8280392}" type="slidenum">
              <a:rPr lang="en-US"/>
              <a:pPr/>
              <a:t>27</a:t>
            </a:fld>
            <a:endParaRPr lang="th-TH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4419600" cy="762000"/>
          </a:xfr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5257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5AB5-91C3-4B4E-9C3E-6762CBB01B56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137-CE4D-4893-B75C-ED594A5934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5" descr="mahidol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MAHIDOL UNIVERSITY</a:t>
            </a:r>
          </a:p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35" descr="mahidol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MAHIDOL UNIVERSITY</a:t>
            </a:r>
          </a:p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5AB5-91C3-4B4E-9C3E-6762CBB01B56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137-CE4D-4893-B75C-ED594A593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16" y="-26987"/>
            <a:ext cx="8675687" cy="114300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1" y="1600203"/>
            <a:ext cx="8147050" cy="4492625"/>
          </a:xfrm>
        </p:spPr>
        <p:txBody>
          <a:bodyPr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72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6C5AB5-91C3-4B4E-9C3E-6762CBB01B56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7D0F137-CE4D-4893-B75C-ED594A5934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5" descr="mahidol_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MAHIDOL UNIVERSITY</a:t>
            </a:r>
          </a:p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hidol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tretch>
            <a:fillRect/>
          </a:stretch>
        </p:blipFill>
        <p:spPr>
          <a:xfrm>
            <a:off x="0" y="1219200"/>
            <a:ext cx="3657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62200"/>
            <a:ext cx="6324600" cy="1752600"/>
          </a:xfrm>
        </p:spPr>
        <p:txBody>
          <a:bodyPr/>
          <a:lstStyle/>
          <a:p>
            <a:pPr algn="r"/>
            <a:r>
              <a:rPr lang="th-TH" sz="5400" b="1" dirty="0" smtClean="0">
                <a:solidFill>
                  <a:srgbClr val="FFFF00"/>
                </a:solidFill>
                <a:effectLst/>
              </a:rPr>
              <a:t>ก้าวสู่มหาวิทยาลัยชั้นเลิศ</a:t>
            </a:r>
            <a:br>
              <a:rPr lang="th-TH" sz="5400" b="1" dirty="0" smtClean="0">
                <a:solidFill>
                  <a:srgbClr val="FFFF00"/>
                </a:solidFill>
                <a:effectLst/>
              </a:rPr>
            </a:br>
            <a:r>
              <a:rPr lang="th-TH" sz="3600" b="1" dirty="0" smtClean="0">
                <a:solidFill>
                  <a:srgbClr val="FFFF00"/>
                </a:solidFill>
                <a:effectLst/>
              </a:rPr>
              <a:t>ด้วยเกณฑ์ </a:t>
            </a:r>
            <a:r>
              <a:rPr lang="en-US" sz="3600" b="1" dirty="0" smtClean="0">
                <a:solidFill>
                  <a:srgbClr val="FFFF00"/>
                </a:solidFill>
                <a:effectLst/>
              </a:rPr>
              <a:t>TQA-</a:t>
            </a:r>
            <a:r>
              <a:rPr lang="en-US" sz="3600" b="1" dirty="0" err="1" smtClean="0">
                <a:solidFill>
                  <a:srgbClr val="FFFF00"/>
                </a:solidFill>
                <a:effectLst/>
              </a:rPr>
              <a:t>EdPEx</a:t>
            </a:r>
            <a:endParaRPr lang="en-US" sz="5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562600"/>
            <a:ext cx="5715000" cy="685800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>
                <a:solidFill>
                  <a:schemeClr val="bg1"/>
                </a:solidFill>
              </a:rPr>
              <a:t>แนวทางการเขียนรายงานการประเมินตนเอง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99159" y="373997"/>
            <a:ext cx="9057409" cy="5972735"/>
            <a:chOff x="219075" y="280273"/>
            <a:chExt cx="9963149" cy="6769963"/>
          </a:xfrm>
        </p:grpSpPr>
        <p:grpSp>
          <p:nvGrpSpPr>
            <p:cNvPr id="3" name="Group 19"/>
            <p:cNvGrpSpPr>
              <a:grpSpLocks noChangeAspect="1"/>
            </p:cNvGrpSpPr>
            <p:nvPr/>
          </p:nvGrpSpPr>
          <p:grpSpPr bwMode="auto">
            <a:xfrm>
              <a:off x="3343277" y="830580"/>
              <a:ext cx="4663440" cy="6219656"/>
              <a:chOff x="4211638" y="590549"/>
              <a:chExt cx="5120640" cy="6829426"/>
            </a:xfrm>
          </p:grpSpPr>
          <p:pic>
            <p:nvPicPr>
              <p:cNvPr id="1027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6863"/>
              <a:stretch>
                <a:fillRect/>
              </a:stretch>
            </p:blipFill>
            <p:spPr bwMode="auto">
              <a:xfrm>
                <a:off x="4259263" y="6423659"/>
                <a:ext cx="5029200" cy="996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1638" y="590549"/>
                <a:ext cx="5120640" cy="585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73075" y="1115404"/>
              <a:ext cx="1962150" cy="784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Basic item requirements (in item title)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9075" y="2177577"/>
              <a:ext cx="2246313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Overall item requirements (specific topics to address)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6938" y="3330249"/>
              <a:ext cx="1543050" cy="331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Areas to address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1650" y="4490860"/>
              <a:ext cx="1962150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Subheads summarizing multiple requirements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9087" y="5702276"/>
              <a:ext cx="950913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Item notes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4713" y="280273"/>
              <a:ext cx="1133475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Item number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9325" y="289799"/>
              <a:ext cx="869950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Item title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924" y="523191"/>
              <a:ext cx="1409700" cy="55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Item point value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04237" y="1269412"/>
              <a:ext cx="1677987" cy="1011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Type of information to provide in response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94737" y="3128611"/>
              <a:ext cx="1344612" cy="1238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300" b="1" dirty="0">
                  <a:ea typeface="ＭＳ Ｐゴシック" pitchFamily="-109" charset="-128"/>
                </a:rPr>
                <a:t>Multiple requirements (individual Criteria questions)</a:t>
              </a:r>
            </a:p>
          </p:txBody>
        </p:sp>
        <p:cxnSp>
          <p:nvCxnSpPr>
            <p:cNvPr id="10255" name="Straight Arrow Connector 31"/>
            <p:cNvCxnSpPr>
              <a:cxnSpLocks noChangeShapeType="1"/>
              <a:stCxn id="26" idx="2"/>
            </p:cNvCxnSpPr>
            <p:nvPr/>
          </p:nvCxnSpPr>
          <p:spPr bwMode="auto">
            <a:xfrm flipH="1" flipV="1">
              <a:off x="3468469" y="830581"/>
              <a:ext cx="512982" cy="786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56" name="Straight Arrow Connector 32"/>
            <p:cNvCxnSpPr>
              <a:cxnSpLocks noChangeShapeType="1"/>
              <a:stCxn id="27" idx="2"/>
            </p:cNvCxnSpPr>
            <p:nvPr/>
          </p:nvCxnSpPr>
          <p:spPr bwMode="auto">
            <a:xfrm flipH="1" flipV="1">
              <a:off x="4548196" y="830581"/>
              <a:ext cx="646104" cy="1739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57" name="Straight Arrow Connector 33"/>
            <p:cNvCxnSpPr>
              <a:cxnSpLocks noChangeShapeType="1"/>
            </p:cNvCxnSpPr>
            <p:nvPr/>
          </p:nvCxnSpPr>
          <p:spPr bwMode="auto">
            <a:xfrm rot="10800000" flipV="1">
              <a:off x="6813853" y="867257"/>
              <a:ext cx="910923" cy="205049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58" name="Straight Arrow Connector 47"/>
            <p:cNvCxnSpPr>
              <a:cxnSpLocks noChangeShapeType="1"/>
              <a:stCxn id="29" idx="1"/>
            </p:cNvCxnSpPr>
            <p:nvPr/>
          </p:nvCxnSpPr>
          <p:spPr bwMode="auto">
            <a:xfrm flipH="1" flipV="1">
              <a:off x="8006718" y="1115081"/>
              <a:ext cx="497519" cy="66017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59" name="Straight Arrow Connector 50"/>
            <p:cNvCxnSpPr>
              <a:cxnSpLocks noChangeShapeType="1"/>
              <a:stCxn id="21" idx="3"/>
            </p:cNvCxnSpPr>
            <p:nvPr/>
          </p:nvCxnSpPr>
          <p:spPr bwMode="auto">
            <a:xfrm flipV="1">
              <a:off x="2435225" y="1072307"/>
              <a:ext cx="803276" cy="43556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0" name="Straight Arrow Connector 51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2465388" y="1376692"/>
              <a:ext cx="849314" cy="1079972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1" name="Straight Arrow Connector 52"/>
            <p:cNvCxnSpPr>
              <a:cxnSpLocks noChangeShapeType="1"/>
              <a:stCxn id="23" idx="3"/>
            </p:cNvCxnSpPr>
            <p:nvPr/>
          </p:nvCxnSpPr>
          <p:spPr bwMode="auto">
            <a:xfrm>
              <a:off x="2439988" y="3495957"/>
              <a:ext cx="946662" cy="58693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2" name="Straight Arrow Connector 64"/>
            <p:cNvCxnSpPr>
              <a:cxnSpLocks noChangeShapeType="1"/>
              <a:stCxn id="23" idx="3"/>
            </p:cNvCxnSpPr>
            <p:nvPr/>
          </p:nvCxnSpPr>
          <p:spPr bwMode="auto">
            <a:xfrm flipV="1">
              <a:off x="2439988" y="3190875"/>
              <a:ext cx="946662" cy="30508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3" name="Straight Arrow Connector 72"/>
            <p:cNvCxnSpPr>
              <a:cxnSpLocks noChangeShapeType="1"/>
              <a:stCxn id="24" idx="3"/>
            </p:cNvCxnSpPr>
            <p:nvPr/>
          </p:nvCxnSpPr>
          <p:spPr bwMode="auto">
            <a:xfrm flipV="1">
              <a:off x="2463800" y="4298677"/>
              <a:ext cx="922850" cy="47127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4" name="Straight Arrow Connector 74"/>
            <p:cNvCxnSpPr>
              <a:cxnSpLocks noChangeShapeType="1"/>
              <a:stCxn id="24" idx="3"/>
            </p:cNvCxnSpPr>
            <p:nvPr/>
          </p:nvCxnSpPr>
          <p:spPr bwMode="auto">
            <a:xfrm>
              <a:off x="2463800" y="4769947"/>
              <a:ext cx="922850" cy="802177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5" name="Right Bracket 84"/>
            <p:cNvSpPr>
              <a:spLocks/>
            </p:cNvSpPr>
            <p:nvPr/>
          </p:nvSpPr>
          <p:spPr bwMode="auto">
            <a:xfrm>
              <a:off x="8006717" y="1840393"/>
              <a:ext cx="146800" cy="1196250"/>
            </a:xfrm>
            <a:prstGeom prst="rightBracket">
              <a:avLst>
                <a:gd name="adj" fmla="val 8337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th-TH"/>
            </a:p>
          </p:txBody>
        </p:sp>
        <p:sp>
          <p:nvSpPr>
            <p:cNvPr id="10266" name="Right Bracket 85"/>
            <p:cNvSpPr>
              <a:spLocks/>
            </p:cNvSpPr>
            <p:nvPr/>
          </p:nvSpPr>
          <p:spPr bwMode="auto">
            <a:xfrm>
              <a:off x="8007155" y="3190875"/>
              <a:ext cx="146362" cy="881539"/>
            </a:xfrm>
            <a:prstGeom prst="rightBracket">
              <a:avLst>
                <a:gd name="adj" fmla="val 8337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th-TH"/>
            </a:p>
          </p:txBody>
        </p:sp>
        <p:sp>
          <p:nvSpPr>
            <p:cNvPr id="10267" name="Right Bracket 86"/>
            <p:cNvSpPr>
              <a:spLocks/>
            </p:cNvSpPr>
            <p:nvPr/>
          </p:nvSpPr>
          <p:spPr bwMode="auto">
            <a:xfrm>
              <a:off x="8006717" y="4219575"/>
              <a:ext cx="130549" cy="1790700"/>
            </a:xfrm>
            <a:prstGeom prst="rightBracket">
              <a:avLst>
                <a:gd name="adj" fmla="val 8319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th-TH"/>
            </a:p>
          </p:txBody>
        </p:sp>
        <p:cxnSp>
          <p:nvCxnSpPr>
            <p:cNvPr id="10268" name="Straight Arrow Connector 87"/>
            <p:cNvCxnSpPr>
              <a:cxnSpLocks noChangeShapeType="1"/>
              <a:stCxn id="30" idx="1"/>
            </p:cNvCxnSpPr>
            <p:nvPr/>
          </p:nvCxnSpPr>
          <p:spPr bwMode="auto">
            <a:xfrm flipH="1" flipV="1">
              <a:off x="8277227" y="2438519"/>
              <a:ext cx="417510" cy="130931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9" name="Straight Arrow Connector 92"/>
            <p:cNvCxnSpPr>
              <a:cxnSpLocks noChangeShapeType="1"/>
              <a:stCxn id="30" idx="1"/>
            </p:cNvCxnSpPr>
            <p:nvPr/>
          </p:nvCxnSpPr>
          <p:spPr bwMode="auto">
            <a:xfrm flipH="1">
              <a:off x="8277227" y="3747835"/>
              <a:ext cx="417510" cy="164331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70" name="Straight Arrow Connector 96"/>
            <p:cNvCxnSpPr>
              <a:cxnSpLocks noChangeShapeType="1"/>
            </p:cNvCxnSpPr>
            <p:nvPr/>
          </p:nvCxnSpPr>
          <p:spPr bwMode="auto">
            <a:xfrm rot="10800000" flipV="1">
              <a:off x="8230029" y="3713902"/>
              <a:ext cx="464172" cy="158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71" name="Straight Arrow Connector 114"/>
            <p:cNvCxnSpPr>
              <a:cxnSpLocks noChangeShapeType="1"/>
              <a:stCxn id="24" idx="3"/>
            </p:cNvCxnSpPr>
            <p:nvPr/>
          </p:nvCxnSpPr>
          <p:spPr bwMode="auto">
            <a:xfrm>
              <a:off x="2463800" y="4769947"/>
              <a:ext cx="1004670" cy="113951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72" name="Straight Arrow Connector 116"/>
            <p:cNvCxnSpPr>
              <a:cxnSpLocks noChangeShapeType="1"/>
            </p:cNvCxnSpPr>
            <p:nvPr/>
          </p:nvCxnSpPr>
          <p:spPr bwMode="auto">
            <a:xfrm>
              <a:off x="2493964" y="5909459"/>
              <a:ext cx="744538" cy="250767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89" name="Text Box 4"/>
          <p:cNvSpPr txBox="1">
            <a:spLocks noChangeArrowheads="1"/>
          </p:cNvSpPr>
          <p:nvPr/>
        </p:nvSpPr>
        <p:spPr bwMode="auto">
          <a:xfrm>
            <a:off x="256887" y="124666"/>
            <a:ext cx="3248313" cy="6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900" b="1" dirty="0">
                <a:latin typeface="+mj-lt"/>
                <a:ea typeface="ＭＳ Ｐゴシック" pitchFamily="-109" charset="-128"/>
              </a:rPr>
              <a:t>Item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493818" y="672353"/>
            <a:ext cx="5334000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17080" y="205909"/>
            <a:ext cx="6927273" cy="6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900" b="1" dirty="0">
                <a:latin typeface="+mj-lt"/>
                <a:ea typeface="ＭＳ Ｐゴシック" pitchFamily="-109" charset="-128"/>
              </a:rPr>
              <a:t>Item Format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3257262" y="567298"/>
            <a:ext cx="5351318" cy="5002025"/>
            <a:chOff x="1582738" y="1219200"/>
            <a:chExt cx="5486400" cy="5284076"/>
          </a:xfrm>
        </p:grpSpPr>
        <p:pic>
          <p:nvPicPr>
            <p:cNvPr id="112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2738" y="3886200"/>
              <a:ext cx="5486400" cy="26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17676"/>
            <a:stretch>
              <a:fillRect/>
            </a:stretch>
          </p:blipFill>
          <p:spPr bwMode="auto">
            <a:xfrm>
              <a:off x="1582738" y="1219200"/>
              <a:ext cx="5486400" cy="279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85512" y="2159934"/>
            <a:ext cx="2042102" cy="1598659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eaLnBrk="0" hangingPunct="0">
              <a:spcAft>
                <a:spcPts val="269"/>
              </a:spcAft>
              <a:defRPr/>
            </a:pPr>
            <a:r>
              <a:rPr lang="en-US" sz="1300" b="1" dirty="0">
                <a:ea typeface="ＭＳ Ｐゴシック" pitchFamily="-109" charset="-128"/>
              </a:rPr>
              <a:t>Item notes have the following purposes:</a:t>
            </a:r>
          </a:p>
          <a:p>
            <a:pPr marL="205146" indent="-205146" eaLnBrk="0" hangingPunct="0">
              <a:spcAft>
                <a:spcPts val="269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ea typeface="ＭＳ Ｐゴシック" pitchFamily="-109" charset="-128"/>
              </a:rPr>
              <a:t>clarify key terms and requirements</a:t>
            </a:r>
          </a:p>
          <a:p>
            <a:pPr marL="205146" indent="-205146" eaLnBrk="0" hangingPunct="0">
              <a:spcAft>
                <a:spcPts val="269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ea typeface="ＭＳ Ｐゴシック" pitchFamily="-109" charset="-128"/>
              </a:rPr>
              <a:t>give instructions</a:t>
            </a:r>
          </a:p>
          <a:p>
            <a:pPr marL="205146" indent="-205146" eaLnBrk="0" hangingPunct="0">
              <a:spcAft>
                <a:spcPts val="269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ea typeface="ＭＳ Ｐゴシック" pitchFamily="-109" charset="-128"/>
              </a:rPr>
              <a:t>indicate/clarify important linkages</a:t>
            </a:r>
          </a:p>
        </p:txBody>
      </p:sp>
      <p:cxnSp>
        <p:nvCxnSpPr>
          <p:cNvPr id="11270" name="Straight Arrow Connector 10"/>
          <p:cNvCxnSpPr>
            <a:cxnSpLocks noChangeShapeType="1"/>
          </p:cNvCxnSpPr>
          <p:nvPr/>
        </p:nvCxnSpPr>
        <p:spPr bwMode="auto">
          <a:xfrm>
            <a:off x="2415887" y="2795868"/>
            <a:ext cx="841375" cy="540684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685512" y="4422122"/>
            <a:ext cx="2042102" cy="482969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eaLnBrk="0" hangingPunct="0">
              <a:defRPr/>
            </a:pPr>
            <a:r>
              <a:rPr lang="en-US" sz="1300" b="1" dirty="0">
                <a:ea typeface="ＭＳ Ｐゴシック" pitchFamily="-109" charset="-128"/>
              </a:rPr>
              <a:t>Nonprofit-specific item note (in italics)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1978" y="5705196"/>
            <a:ext cx="2042103" cy="482969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eaLnBrk="0" hangingPunct="0">
              <a:defRPr/>
            </a:pPr>
            <a:r>
              <a:rPr lang="en-US" sz="1300" b="1" dirty="0">
                <a:ea typeface="ＭＳ Ｐゴシック" pitchFamily="-109" charset="-128"/>
              </a:rPr>
              <a:t>Location of item description</a:t>
            </a:r>
          </a:p>
        </p:txBody>
      </p:sp>
      <p:cxnSp>
        <p:nvCxnSpPr>
          <p:cNvPr id="11273" name="Straight Arrow Connector 18"/>
          <p:cNvCxnSpPr>
            <a:cxnSpLocks noChangeShapeType="1"/>
          </p:cNvCxnSpPr>
          <p:nvPr/>
        </p:nvCxnSpPr>
        <p:spPr bwMode="auto">
          <a:xfrm>
            <a:off x="2606387" y="4653243"/>
            <a:ext cx="650875" cy="44823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4" name="Straight Arrow Connector 19"/>
          <p:cNvCxnSpPr>
            <a:cxnSpLocks noChangeShapeType="1"/>
            <a:stCxn id="15" idx="0"/>
          </p:cNvCxnSpPr>
          <p:nvPr/>
        </p:nvCxnSpPr>
        <p:spPr bwMode="auto">
          <a:xfrm flipV="1">
            <a:off x="7143030" y="5219140"/>
            <a:ext cx="201323" cy="486056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7012"/>
            <a:ext cx="8229600" cy="24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24470"/>
            <a:ext cx="8229600" cy="3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295400"/>
            <a:ext cx="8782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3886200"/>
            <a:ext cx="875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371600"/>
            <a:ext cx="88201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658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00598"/>
            <a:ext cx="8181975" cy="24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3886200"/>
            <a:ext cx="7943850" cy="277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219200"/>
            <a:ext cx="8620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8382000" cy="298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543050"/>
            <a:ext cx="8629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076700"/>
            <a:ext cx="8658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314450"/>
            <a:ext cx="8743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343400"/>
            <a:ext cx="86391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314450"/>
            <a:ext cx="8629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657600"/>
            <a:ext cx="8677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th-TH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endParaRPr lang="th-TH"/>
          </a:p>
        </p:txBody>
      </p:sp>
      <p:pic>
        <p:nvPicPr>
          <p:cNvPr id="6" name="Picture 5" descr="DSC_0131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133600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ความสำเร็จที่แท้จริงอยู่ที่การนำความรู้ไปประยุกต์ใช้ เพื่อประโยชน์สุขแก่มวลมนุษยชาติ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77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1.gstatic.com/images?q=tbn:ANd9GcSM-4fR2-J91Rz__IIKg9peLy8rvFTml1YspZCmwi4-cQ-OuJw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305192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4"/>
          <p:cNvGrpSpPr/>
          <p:nvPr/>
        </p:nvGrpSpPr>
        <p:grpSpPr>
          <a:xfrm>
            <a:off x="3733800" y="4114800"/>
            <a:ext cx="5105400" cy="2057400"/>
            <a:chOff x="2133600" y="4114800"/>
            <a:chExt cx="5105400" cy="2057400"/>
          </a:xfrm>
        </p:grpSpPr>
        <p:pic>
          <p:nvPicPr>
            <p:cNvPr id="5" name="Picture 4" descr="success-bann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4114800"/>
              <a:ext cx="5052060" cy="20345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400" y="4114800"/>
              <a:ext cx="228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76200" y="152710"/>
          <a:ext cx="8964496" cy="6588726"/>
        </p:xfrm>
        <a:graphic>
          <a:graphicData uri="http://schemas.openxmlformats.org/drawingml/2006/table">
            <a:tbl>
              <a:tblPr/>
              <a:tblGrid>
                <a:gridCol w="1896089"/>
                <a:gridCol w="374057"/>
                <a:gridCol w="386958"/>
                <a:gridCol w="399855"/>
                <a:gridCol w="412753"/>
                <a:gridCol w="386958"/>
                <a:gridCol w="399855"/>
                <a:gridCol w="412753"/>
                <a:gridCol w="425653"/>
                <a:gridCol w="451450"/>
                <a:gridCol w="464347"/>
                <a:gridCol w="399855"/>
                <a:gridCol w="438550"/>
                <a:gridCol w="399855"/>
                <a:gridCol w="386958"/>
                <a:gridCol w="425653"/>
                <a:gridCol w="438550"/>
                <a:gridCol w="464347"/>
              </a:tblGrid>
              <a:tr h="335770">
                <a:tc gridSpan="18"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/>
                        </a:rPr>
                        <a:t>ตัวอย่างความเชื่อมโยงของโครงร่างองค์กรกับเกณฑ์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/>
                        </a:rPr>
                        <a:t>EdPEx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 New"/>
                      </a:endParaRPr>
                    </a:p>
                  </a:txBody>
                  <a:tcPr marL="5846" marR="5846" marT="5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43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 การนำ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2.แผน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3.ลูกค้า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4.วัด,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KM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5.บุคลากร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6.ปฏิบัติ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7.ผลลัพธ์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9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7.3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7.4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7.5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P1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a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  <a:cs typeface="+mn-cs"/>
                        </a:rPr>
                        <a:t>.Org.environment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Product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VMV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Core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Competency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Workforce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Asset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Regulation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P1b. Org. relationship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sto MT" pitchFamily="18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Structure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Customer/Market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Stakeholders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Supplier/Partners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a.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sto MT" pitchFamily="18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Competitive position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Change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Comparative data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b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.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Str.context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Improvement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5943600" y="304800"/>
            <a:ext cx="2895600" cy="762000"/>
          </a:xfrm>
        </p:spPr>
        <p:txBody>
          <a:bodyPr lIns="91440" tIns="45720" rIns="91440" bIns="45720" anchor="t"/>
          <a:lstStyle/>
          <a:p>
            <a:r>
              <a:rPr lang="th-TH" sz="5400" dirty="0" smtClean="0"/>
              <a:t>มองภาพรวม </a:t>
            </a:r>
            <a:endParaRPr lang="en-US" sz="5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51563" y="1304925"/>
            <a:ext cx="2909887" cy="5081588"/>
            <a:chOff x="3927" y="912"/>
            <a:chExt cx="1833" cy="3201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088" y="912"/>
              <a:ext cx="1336" cy="712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buClr>
                  <a:srgbClr val="000066"/>
                </a:buClr>
                <a:defRPr/>
              </a:pPr>
              <a:r>
                <a:rPr lang="en-US" altLang="zh-TW" sz="2000" b="1">
                  <a:solidFill>
                    <a:schemeClr val="bg1"/>
                  </a:solidFill>
                  <a:latin typeface="Times New Roman" pitchFamily="16" charset="0"/>
                  <a:ea typeface="PMingLiU" pitchFamily="18" charset="-120"/>
                </a:rPr>
                <a:t>Results</a:t>
              </a:r>
              <a:endParaRPr lang="en-US" sz="2000" b="1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  <p:sp>
          <p:nvSpPr>
            <p:cNvPr id="6164" name="Rectangle 5"/>
            <p:cNvSpPr>
              <a:spLocks noChangeArrowheads="1"/>
            </p:cNvSpPr>
            <p:nvPr/>
          </p:nvSpPr>
          <p:spPr bwMode="auto">
            <a:xfrm>
              <a:off x="3927" y="1730"/>
              <a:ext cx="1833" cy="23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7800" indent="-177800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What happens </a:t>
              </a:r>
            </a:p>
            <a:p>
              <a:pPr marL="177800" indent="-177800" eaLnBrk="0" hangingPunct="0">
                <a:buClr>
                  <a:srgbClr val="000066"/>
                </a:buClr>
                <a:defRPr/>
              </a:pPr>
              <a:r>
                <a:rPr lang="en-US" altLang="zh-TW" sz="2000" b="1" i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 because</a:t>
              </a: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of their</a:t>
              </a:r>
            </a:p>
            <a:p>
              <a:pPr marL="177800" indent="-177800" eaLnBrk="0" hangingPunct="0">
                <a:buClr>
                  <a:srgbClr val="000066"/>
                </a:buClr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 approaches and </a:t>
              </a:r>
            </a:p>
            <a:p>
              <a:pPr marL="177800" indent="-177800" eaLnBrk="0" hangingPunct="0">
                <a:buClr>
                  <a:srgbClr val="000066"/>
                </a:buClr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 deployment?</a:t>
              </a:r>
            </a:p>
            <a:p>
              <a:pPr marL="177800" indent="-177800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Is it relevant?</a:t>
              </a:r>
            </a:p>
            <a:p>
              <a:pPr marL="177800" indent="-177800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Are there positive, sustained trends?</a:t>
              </a:r>
            </a:p>
            <a:p>
              <a:pPr marL="177800" indent="-177800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How does their performance compare with relevant comparisons?</a:t>
              </a:r>
              <a:endParaRPr lang="en-US" sz="2000" b="1" dirty="0">
                <a:solidFill>
                  <a:srgbClr val="344488"/>
                </a:solidFill>
                <a:latin typeface="+mn-lt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1304925"/>
            <a:ext cx="3084513" cy="4462463"/>
            <a:chOff x="244" y="912"/>
            <a:chExt cx="1943" cy="2811"/>
          </a:xfrm>
        </p:grpSpPr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732" y="1268"/>
              <a:ext cx="455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67" y="912"/>
              <a:ext cx="1336" cy="712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buClr>
                  <a:srgbClr val="000066"/>
                </a:buClr>
                <a:defRPr/>
              </a:pPr>
              <a:r>
                <a:rPr lang="en-US" altLang="zh-TW" sz="2000" b="1">
                  <a:solidFill>
                    <a:schemeClr val="bg1"/>
                  </a:solidFill>
                  <a:latin typeface="Times New Roman" pitchFamily="16" charset="0"/>
                  <a:ea typeface="PMingLiU" pitchFamily="18" charset="-120"/>
                </a:rPr>
                <a:t>Approach</a:t>
              </a:r>
              <a:endParaRPr lang="en-US" sz="2000" b="1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  <p:sp>
          <p:nvSpPr>
            <p:cNvPr id="6162" name="Rectangle 9"/>
            <p:cNvSpPr>
              <a:spLocks noChangeArrowheads="1"/>
            </p:cNvSpPr>
            <p:nvPr/>
          </p:nvSpPr>
          <p:spPr bwMode="auto">
            <a:xfrm>
              <a:off x="244" y="1728"/>
              <a:ext cx="1891" cy="19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What do they do?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How do they do it?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Is it systematic?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Does it support key operational factors and processes?</a:t>
              </a:r>
              <a:r>
                <a:rPr lang="en-US" altLang="zh-TW" sz="1800" b="1" dirty="0">
                  <a:latin typeface="+mn-lt"/>
                  <a:ea typeface="PMingLiU" pitchFamily="18" charset="-120"/>
                </a:rPr>
                <a:t> 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sz="2000" b="1" dirty="0">
                  <a:solidFill>
                    <a:srgbClr val="334389"/>
                  </a:solidFill>
                  <a:latin typeface="+mn-lt"/>
                </a:rPr>
                <a:t>Does it support  the</a:t>
              </a:r>
            </a:p>
            <a:p>
              <a:pPr marL="225425" indent="-225425" eaLnBrk="0" hangingPunct="0">
                <a:buClr>
                  <a:srgbClr val="000066"/>
                </a:buClr>
                <a:defRPr/>
              </a:pPr>
              <a:r>
                <a:rPr lang="en-US" sz="2000" b="1" dirty="0">
                  <a:solidFill>
                    <a:srgbClr val="334389"/>
                  </a:solidFill>
                  <a:latin typeface="+mn-lt"/>
                </a:rPr>
                <a:t>    Strategic Challenges?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endParaRPr lang="en-US" sz="2000" b="1" dirty="0">
                <a:latin typeface="Times New Roman" pitchFamily="16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25788" y="1304925"/>
            <a:ext cx="3275012" cy="2800350"/>
            <a:chOff x="2021" y="912"/>
            <a:chExt cx="2063" cy="1764"/>
          </a:xfrm>
        </p:grpSpPr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>
              <a:off x="3652" y="1268"/>
              <a:ext cx="432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182" y="912"/>
              <a:ext cx="1457" cy="712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buClr>
                  <a:srgbClr val="000066"/>
                </a:buClr>
                <a:defRPr/>
              </a:pPr>
              <a:r>
                <a:rPr lang="en-US" altLang="zh-TW" sz="2000" b="1">
                  <a:solidFill>
                    <a:schemeClr val="bg1"/>
                  </a:solidFill>
                  <a:latin typeface="Times New Roman" pitchFamily="16" charset="0"/>
                  <a:ea typeface="PMingLiU" pitchFamily="18" charset="-120"/>
                </a:rPr>
                <a:t>Deployment</a:t>
              </a:r>
              <a:endParaRPr lang="en-US" sz="2000" b="1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2021" y="1728"/>
              <a:ext cx="1727" cy="9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Who does it?</a:t>
              </a:r>
            </a:p>
            <a:p>
              <a:pPr marL="225425" indent="-225425" eaLnBrk="0" hangingPunct="0"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Where and when</a:t>
              </a:r>
            </a:p>
            <a:p>
              <a:pPr marL="225425" indent="-225425" eaLnBrk="0" hangingPunct="0">
                <a:buClr>
                  <a:srgbClr val="000066"/>
                </a:buClr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  is it done?</a:t>
              </a:r>
            </a:p>
            <a:p>
              <a:pPr marL="225425" indent="-225425" eaLnBrk="0" hangingPunct="0">
                <a:lnSpc>
                  <a:spcPct val="80000"/>
                </a:lnSpc>
                <a:buClr>
                  <a:srgbClr val="000066"/>
                </a:buClr>
                <a:buFontTx/>
                <a:buChar char="•"/>
                <a:defRPr/>
              </a:pPr>
              <a:r>
                <a:rPr lang="en-US" altLang="zh-TW" sz="2000" b="1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How do they align everyone?</a:t>
              </a:r>
              <a:r>
                <a:rPr lang="en-US" altLang="zh-TW" sz="2000" dirty="0">
                  <a:solidFill>
                    <a:srgbClr val="344488"/>
                  </a:solidFill>
                  <a:latin typeface="+mn-lt"/>
                  <a:ea typeface="PMingLiU" pitchFamily="18" charset="-120"/>
                </a:rPr>
                <a:t> </a:t>
              </a:r>
              <a:endParaRPr lang="en-US" sz="2000" dirty="0">
                <a:solidFill>
                  <a:srgbClr val="344488"/>
                </a:solidFill>
                <a:latin typeface="+mn-lt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362200" y="3895725"/>
            <a:ext cx="4038601" cy="3117850"/>
            <a:chOff x="1588" y="2507"/>
            <a:chExt cx="2544" cy="1964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172" y="2784"/>
              <a:ext cx="1639" cy="57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buClr>
                  <a:srgbClr val="000066"/>
                </a:buClr>
                <a:defRPr/>
              </a:pPr>
              <a:r>
                <a:rPr lang="en-US" sz="2000" b="1">
                  <a:solidFill>
                    <a:schemeClr val="bg1"/>
                  </a:solidFill>
                  <a:latin typeface="Times New Roman" pitchFamily="16" charset="0"/>
                </a:rPr>
                <a:t>Learning</a:t>
              </a:r>
            </a:p>
          </p:txBody>
        </p:sp>
        <p:sp>
          <p:nvSpPr>
            <p:cNvPr id="19466" name="Text Box 16"/>
            <p:cNvSpPr txBox="1">
              <a:spLocks noChangeArrowheads="1"/>
            </p:cNvSpPr>
            <p:nvPr/>
          </p:nvSpPr>
          <p:spPr bwMode="auto">
            <a:xfrm>
              <a:off x="2160" y="3456"/>
              <a:ext cx="1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66"/>
                </a:buClr>
              </a:pPr>
              <a:endParaRPr lang="th-TH">
                <a:solidFill>
                  <a:srgbClr val="344488"/>
                </a:solidFill>
              </a:endParaRPr>
            </a:p>
          </p:txBody>
        </p:sp>
        <p:sp>
          <p:nvSpPr>
            <p:cNvPr id="6153" name="Text Box 17"/>
            <p:cNvSpPr txBox="1">
              <a:spLocks noChangeArrowheads="1"/>
            </p:cNvSpPr>
            <p:nvPr/>
          </p:nvSpPr>
          <p:spPr bwMode="auto">
            <a:xfrm>
              <a:off x="1588" y="3405"/>
              <a:ext cx="2544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09538" indent="-109538" eaLnBrk="0" hangingPunct="0">
                <a:buClr>
                  <a:srgbClr val="000066"/>
                </a:buClr>
                <a:buFontTx/>
                <a:buChar char="•"/>
                <a:tabLst>
                  <a:tab pos="230188" algn="l"/>
                </a:tabLst>
                <a:defRPr/>
              </a:pPr>
              <a:r>
                <a:rPr lang="en-US" b="1" dirty="0">
                  <a:solidFill>
                    <a:srgbClr val="344488"/>
                  </a:solidFill>
                  <a:latin typeface="Times New Roman" pitchFamily="16" charset="0"/>
                </a:rPr>
                <a:t> </a:t>
              </a:r>
              <a:r>
                <a:rPr lang="en-US" sz="2000" b="1" dirty="0">
                  <a:solidFill>
                    <a:srgbClr val="344488"/>
                  </a:solidFill>
                  <a:latin typeface="+mn-lt"/>
                </a:rPr>
                <a:t>Are there evaluation and improvement cycles for the approach?</a:t>
              </a:r>
            </a:p>
            <a:p>
              <a:pPr marL="109538" indent="-109538" eaLnBrk="0" hangingPunct="0">
                <a:buClr>
                  <a:srgbClr val="000066"/>
                </a:buClr>
                <a:buFontTx/>
                <a:buChar char="•"/>
                <a:tabLst>
                  <a:tab pos="230188" algn="l"/>
                </a:tabLst>
                <a:defRPr/>
              </a:pPr>
              <a:r>
                <a:rPr lang="en-US" sz="2000" b="1" dirty="0">
                  <a:solidFill>
                    <a:srgbClr val="344488"/>
                  </a:solidFill>
                  <a:latin typeface="+mn-lt"/>
                </a:rPr>
                <a:t> Is there evidence of organizational learning?</a:t>
              </a:r>
            </a:p>
          </p:txBody>
        </p:sp>
        <p:sp>
          <p:nvSpPr>
            <p:cNvPr id="19468" name="AutoShape 18"/>
            <p:cNvSpPr>
              <a:spLocks noChangeArrowheads="1"/>
            </p:cNvSpPr>
            <p:nvPr/>
          </p:nvSpPr>
          <p:spPr bwMode="auto">
            <a:xfrm rot="2413548">
              <a:off x="1924" y="2651"/>
              <a:ext cx="480" cy="208"/>
            </a:xfrm>
            <a:prstGeom prst="leftRightArrow">
              <a:avLst>
                <a:gd name="adj1" fmla="val 50000"/>
                <a:gd name="adj2" fmla="val 46154"/>
              </a:avLst>
            </a:prstGeom>
            <a:solidFill>
              <a:srgbClr val="FFFF0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solidFill>
                  <a:srgbClr val="344488"/>
                </a:solidFill>
              </a:endParaRPr>
            </a:p>
          </p:txBody>
        </p:sp>
        <p:sp>
          <p:nvSpPr>
            <p:cNvPr id="19469" name="AutoShape 19"/>
            <p:cNvSpPr>
              <a:spLocks noChangeArrowheads="1"/>
            </p:cNvSpPr>
            <p:nvPr/>
          </p:nvSpPr>
          <p:spPr bwMode="auto">
            <a:xfrm rot="-2986452">
              <a:off x="3592" y="2643"/>
              <a:ext cx="480" cy="208"/>
            </a:xfrm>
            <a:prstGeom prst="leftRightArrow">
              <a:avLst>
                <a:gd name="adj1" fmla="val 50000"/>
                <a:gd name="adj2" fmla="val 46154"/>
              </a:avLst>
            </a:prstGeom>
            <a:solidFill>
              <a:srgbClr val="FFFF00"/>
            </a:solidFill>
            <a:ln w="254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solidFill>
                  <a:srgbClr val="344488"/>
                </a:solidFill>
              </a:endParaRPr>
            </a:p>
          </p:txBody>
        </p:sp>
        <p:sp>
          <p:nvSpPr>
            <p:cNvPr id="19470" name="AutoShape 20"/>
            <p:cNvSpPr>
              <a:spLocks noChangeArrowheads="1"/>
            </p:cNvSpPr>
            <p:nvPr/>
          </p:nvSpPr>
          <p:spPr bwMode="auto">
            <a:xfrm rot="5386733">
              <a:off x="2804" y="2619"/>
              <a:ext cx="336" cy="208"/>
            </a:xfrm>
            <a:prstGeom prst="leftRightArrow">
              <a:avLst>
                <a:gd name="adj1" fmla="val 50000"/>
                <a:gd name="adj2" fmla="val 32308"/>
              </a:avLst>
            </a:prstGeom>
            <a:solidFill>
              <a:srgbClr val="FFFF00"/>
            </a:solidFill>
            <a:ln w="254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solidFill>
                  <a:srgbClr val="344488"/>
                </a:solidFill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3048000"/>
          </a:xfrm>
          <a:solidFill>
            <a:schemeClr val="tx2"/>
          </a:solidFill>
        </p:spPr>
        <p:txBody>
          <a:bodyPr/>
          <a:lstStyle/>
          <a:p>
            <a:pPr algn="ctr">
              <a:buNone/>
            </a:pPr>
            <a:r>
              <a:rPr lang="th-TH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(Process)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กิจกรรมที่เชื่อมโยงกันโดยมีจุดมุ่งหมายเพื่อการผลิตสินค้า หรือบริการให้แก่ลูกค้าทั้งภายในและภายนอกองค์กร</a:t>
            </a:r>
          </a:p>
          <a:p>
            <a:pPr algn="ctr"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ขั้นตอนหรือกิจกรรมที่มีลำดับขั้นชัดเจนโดยมีองค์ประกอบคือ คน เครื่องจักร เครื่องมือ วัสดุ เทคนิค และการปรับปรุง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ส่วนกระบวนการ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t2.gstatic.com/images?q=tbn:ANd9GcTu3iI2IpBhRRVhLBZjfUh9UXo7jQH1Paz37YymvlE4HUruDJ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t1.gstatic.com/images?q=tbn:ANd9GcTlMLlrC6E5dXu4EtBHJIAObzL7nKWqb50cs0gwHB1uA5i4SGnY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t1.gstatic.com/images?q=tbn:ANd9GcSM-4fR2-J91Rz__IIKg9peLy8rvFTml1YspZCmwi4-cQ-OuJw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305192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1447800"/>
            <a:ext cx="8686800" cy="5181600"/>
            <a:chOff x="228600" y="1232595"/>
            <a:chExt cx="8686800" cy="51816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1232595"/>
              <a:ext cx="8686800" cy="13849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pproach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800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เป็นระบบ </a:t>
              </a:r>
              <a:r>
                <a:rPr lang="en-US" sz="2800" dirty="0" smtClean="0">
                  <a:solidFill>
                    <a:schemeClr val="bg1"/>
                  </a:solidFill>
                </a:rPr>
                <a:t>	: </a:t>
              </a:r>
              <a:r>
                <a:rPr lang="th-TH" sz="2800" dirty="0" smtClean="0">
                  <a:solidFill>
                    <a:schemeClr val="bg1"/>
                  </a:solidFill>
                </a:rPr>
                <a:t>มีขั้นตอน ผู้รับผิดชอบชัดเจน ทำซ้ำได้ และมีตัวชี้วัด</a:t>
              </a:r>
            </a:p>
            <a:p>
              <a:r>
                <a:rPr lang="th-TH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มีประสิทธิผล</a:t>
              </a:r>
              <a:r>
                <a:rPr lang="th-TH" sz="2800" dirty="0" smtClean="0">
                  <a:solidFill>
                    <a:schemeClr val="bg1"/>
                  </a:solidFill>
                </a:rPr>
                <a:t>	</a:t>
              </a:r>
              <a:r>
                <a:rPr lang="en-US" sz="2800" dirty="0" smtClean="0">
                  <a:solidFill>
                    <a:schemeClr val="bg1"/>
                  </a:solidFill>
                </a:rPr>
                <a:t>: </a:t>
              </a:r>
              <a:r>
                <a:rPr lang="th-TH" sz="2800" dirty="0" smtClean="0">
                  <a:solidFill>
                    <a:schemeClr val="bg1"/>
                  </a:solidFill>
                </a:rPr>
                <a:t>ผลลัพธ์ได้ตามคาด</a:t>
              </a:r>
              <a:endParaRPr lang="th-TH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2667000"/>
              <a:ext cx="8686800" cy="954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eployment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การนำไปปฏิบัติ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2800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การนำแนวทางไปปฏิบัติอย่างทั่วถึงและจริงจัง</a:t>
              </a:r>
              <a:endParaRPr lang="th-TH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657600"/>
              <a:ext cx="8686800" cy="13849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earning</a:t>
              </a:r>
              <a:r>
                <a:rPr lang="en-US" sz="2800" dirty="0" smtClean="0">
                  <a:solidFill>
                    <a:schemeClr val="bg1"/>
                  </a:solidFill>
                </a:rPr>
                <a:t> (</a:t>
              </a:r>
              <a:r>
                <a:rPr lang="th-TH" sz="2800" dirty="0" smtClean="0">
                  <a:solidFill>
                    <a:schemeClr val="bg1"/>
                  </a:solidFill>
                </a:rPr>
                <a:t>การเรียนรู้</a:t>
              </a:r>
              <a:r>
                <a:rPr lang="en-US" sz="2800" dirty="0" smtClean="0">
                  <a:solidFill>
                    <a:schemeClr val="bg1"/>
                  </a:solidFill>
                </a:rPr>
                <a:t>) :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การประเมิน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กระบวนการ</a:t>
              </a:r>
              <a:r>
                <a:rPr lang="th-TH" sz="2800" dirty="0" smtClean="0">
                  <a:solidFill>
                    <a:schemeClr val="bg1"/>
                  </a:solidFill>
                </a:rPr>
                <a:t>อย่างเป็นระบบ</a:t>
              </a:r>
            </a:p>
            <a:p>
              <a:r>
                <a:rPr lang="th-TH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การปรับปรุง </a:t>
              </a:r>
              <a:r>
                <a:rPr lang="th-TH" sz="2800" b="1" dirty="0" smtClean="0">
                  <a:solidFill>
                    <a:schemeClr val="bg1"/>
                  </a:solidFill>
                </a:rPr>
                <a:t>และ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นวัตกรรมกระบวนการ</a:t>
              </a:r>
              <a:r>
                <a:rPr lang="th-TH" sz="2800" b="1" dirty="0" smtClean="0">
                  <a:solidFill>
                    <a:schemeClr val="bg1"/>
                  </a:solidFill>
                </a:rPr>
                <a:t>และ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แลกเปลี่ยนเรียนรู้</a:t>
              </a:r>
              <a:endParaRPr lang="th-TH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5029200"/>
              <a:ext cx="8686800" cy="13849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ntegration(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การบูรณาการ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en-US" sz="2800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ความสอดคล้องกับ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ความต้องการขององค์กร</a:t>
              </a:r>
            </a:p>
            <a:p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ความสอดคล้องและกลมกลืนกับ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แผนงาน กระบวนการ และผลลัพธ์ </a:t>
              </a:r>
              <a:endParaRPr lang="th-TH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0736" y="3048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แนวทางการตอบ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ADLI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082040"/>
          <a:ext cx="9144000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7322"/>
                <a:gridCol w="7516678"/>
              </a:tblGrid>
              <a:tr h="22026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Approach</a:t>
                      </a:r>
                      <a:endParaRPr lang="th-TH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ทำไมต้องทำ(เหมาะสมกับบริบทและตอบสนองข้อกำหนดของเกณฑ์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แหล่งข้อมูล</a:t>
                      </a:r>
                      <a:r>
                        <a:rPr lang="th-TH" sz="2400" b="0" baseline="0" dirty="0" smtClean="0">
                          <a:solidFill>
                            <a:sysClr val="windowText" lastClr="000000"/>
                          </a:solidFill>
                        </a:rPr>
                        <a:t> และ 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</a:rPr>
                        <a:t>Input </a:t>
                      </a:r>
                      <a:r>
                        <a:rPr lang="th-TH" sz="2400" b="0" baseline="0" dirty="0" smtClean="0">
                          <a:solidFill>
                            <a:sysClr val="windowText" lastClr="000000"/>
                          </a:solidFill>
                        </a:rPr>
                        <a:t>มาจากไหน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0" baseline="0" dirty="0" smtClean="0">
                          <a:solidFill>
                            <a:sysClr val="windowText" lastClr="000000"/>
                          </a:solidFill>
                        </a:rPr>
                        <a:t>ขั้นตอนที่เป็นระบบ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th-TH" sz="2400" b="0" baseline="0" dirty="0" smtClean="0">
                          <a:solidFill>
                            <a:sysClr val="windowText" lastClr="000000"/>
                          </a:solidFill>
                        </a:rPr>
                        <a:t>ใครทำ ทำอะไร ทำอย่างไร ทำเมื่อไร บ่อยแค่ไหน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Output 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นำไปใช้อย่างไร ที่ไหน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ตัวชี้วัด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ของ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กระบวนการ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และ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ผลลัพธ์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(ประสิทธิภาพและประสิทธิผลมีอะไรบ้าง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</a:rPr>
                        <a:t>จัดทำเป็นมาตรฐานหรือยัง เป็นตัวอย่างที่ดีอย่างไร</a:t>
                      </a:r>
                      <a:endParaRPr lang="en-US" sz="24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53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Deploy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นำ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กระบวนการ</a:t>
                      </a:r>
                      <a:r>
                        <a:rPr lang="th-TH" sz="2400" b="0" dirty="0" smtClean="0">
                          <a:effectLst/>
                        </a:rPr>
                        <a:t>ไ</a:t>
                      </a:r>
                      <a:r>
                        <a:rPr lang="th-TH" sz="2400" dirty="0" smtClean="0"/>
                        <a:t>ปปฏิบัติทุกหน่วยงาน ทุกระดับอย่างไร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นำ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กระบวนการ</a:t>
                      </a:r>
                      <a:r>
                        <a:rPr lang="th-TH" sz="2400" dirty="0" smtClean="0"/>
                        <a:t>ไปปฏิบัติตามที่เกณฑ์กำหนดว่าสำคัญและจำเป็นต่อองค์กร</a:t>
                      </a:r>
                      <a:r>
                        <a:rPr lang="th-TH" sz="2400" baseline="0" dirty="0" smtClean="0"/>
                        <a:t> อย่างไร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aseline="0" dirty="0" smtClean="0"/>
                        <a:t>มีระบบตรวจติดตามให้ปฎิบัติอย่างสม่ำเสมอ ตาม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ตัวชี้วัด</a:t>
                      </a:r>
                      <a:r>
                        <a:rPr lang="th-TH" sz="2400" baseline="0" dirty="0" smtClean="0"/>
                        <a:t>อย่างไร</a:t>
                      </a:r>
                      <a:endParaRPr lang="th-TH" sz="2400" dirty="0"/>
                    </a:p>
                  </a:txBody>
                  <a:tcPr/>
                </a:tc>
              </a:tr>
              <a:tr h="11453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ใครประเมินกระบวนการและผลลัพธ์ ประเมินอย่างไร เมื่อไร บ่อยแค่ไหน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นำผลการประเมินไป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ปรับปรุงกระบวนการ</a:t>
                      </a:r>
                      <a:r>
                        <a:rPr lang="th-TH" sz="2400" dirty="0" smtClean="0"/>
                        <a:t>อย่างต่อเนื่อง และ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สร้างนวัตกรรม</a:t>
                      </a:r>
                      <a:r>
                        <a:rPr lang="th-TH" sz="2400" dirty="0" smtClean="0"/>
                        <a:t>อย่างไร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แบ่งปัน</a:t>
                      </a:r>
                      <a:r>
                        <a:rPr lang="th-TH" sz="2400" dirty="0" smtClean="0"/>
                        <a:t>ความรู้และประสบการณ์การปรับปรุงและนวัตกรรมกระบวนการอย่างไร</a:t>
                      </a:r>
                      <a:endParaRPr lang="th-TH" sz="2400" dirty="0"/>
                    </a:p>
                  </a:txBody>
                  <a:tcPr/>
                </a:tc>
              </a:tr>
              <a:tr h="11453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Integration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กระบวนการสอดคล้องกับ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บริบทองค์กร </a:t>
                      </a:r>
                      <a:r>
                        <a:rPr lang="th-TH" sz="2400" dirty="0" smtClean="0"/>
                        <a:t>และ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ข้อกำหนด</a:t>
                      </a:r>
                      <a:r>
                        <a:rPr lang="th-TH" sz="2400" dirty="0" smtClean="0"/>
                        <a:t>ของเกณฑ์อย่างไร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มีการปฏิบัติการที่สอดคล้องกลมกลืนกับหน่วยงานย่อย หรือกระบวนการอื่นอย่างไร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h-TH" sz="2400" dirty="0" smtClean="0"/>
                        <a:t>แสดงผลลัพธ์ตามตัวชี้วัดครบถ้วนหรือไม่ 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ต้องเข้าใจความหมายของคำถาม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“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HOW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dirty="0" smtClean="0">
                <a:latin typeface="Arial" pitchFamily="34" charset="0"/>
              </a:rPr>
              <a:t>(</a:t>
            </a:r>
            <a:r>
              <a:rPr lang="en-US" sz="3600" b="1" u="sng" dirty="0" err="1" smtClean="0">
                <a:solidFill>
                  <a:schemeClr val="tx2"/>
                </a:solidFill>
                <a:latin typeface="Arial" pitchFamily="34" charset="0"/>
              </a:rPr>
              <a:t>อย่างไร</a:t>
            </a:r>
            <a:r>
              <a:rPr lang="th-TH" sz="3600" b="1" u="sng" dirty="0" smtClean="0">
                <a:latin typeface="Arial" pitchFamily="34" charset="0"/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”</a:t>
            </a:r>
            <a:endParaRPr lang="en-US" sz="2800" b="1" dirty="0">
              <a:solidFill>
                <a:schemeClr val="tx2"/>
              </a:solidFill>
              <a:latin typeface="Arial" pitchFamily="34" charset="0"/>
            </a:endParaRPr>
          </a:p>
          <a:p>
            <a:pPr marL="990600" lvl="1" indent="-533400">
              <a:buSzPct val="40000"/>
              <a:buFont typeface="Wingdings" pitchFamily="2" charset="2"/>
              <a:buChar char="q"/>
            </a:pP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เมื่อมีคำถาม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b="1" u="sng" dirty="0">
                <a:solidFill>
                  <a:schemeClr val="tx2"/>
                </a:solidFill>
                <a:latin typeface="Arial" pitchFamily="34" charset="0"/>
              </a:rPr>
              <a:t>“How</a:t>
            </a:r>
            <a:r>
              <a:rPr lang="en-US" sz="3600" b="1" u="sng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u="sng" dirty="0" smtClean="0">
                <a:solidFill>
                  <a:schemeClr val="tx2"/>
                </a:solidFill>
                <a:latin typeface="Arial" pitchFamily="34" charset="0"/>
              </a:rPr>
              <a:t>(อย่างไร</a:t>
            </a:r>
            <a:r>
              <a:rPr lang="th-TH" sz="3600" b="1" u="sng" dirty="0">
                <a:solidFill>
                  <a:schemeClr val="tx2"/>
                </a:solidFill>
                <a:latin typeface="Arial" pitchFamily="34" charset="0"/>
              </a:rPr>
              <a:t>)</a:t>
            </a:r>
            <a:r>
              <a:rPr lang="en-US" b="1" u="sng" dirty="0">
                <a:solidFill>
                  <a:schemeClr val="tx2"/>
                </a:solidFill>
                <a:latin typeface="Arial" pitchFamily="34" charset="0"/>
              </a:rPr>
              <a:t>”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แสดงว่าอยากให้ท่านให้ข้อมูลของกระบวนการที่สำคัญ เช่น วิธีการ </a:t>
            </a:r>
            <a:r>
              <a:rPr lang="th-TH" sz="3600" b="1" dirty="0" smtClean="0">
                <a:solidFill>
                  <a:schemeClr val="tx2"/>
                </a:solidFill>
                <a:latin typeface="Arial" pitchFamily="34" charset="0"/>
              </a:rPr>
              <a:t>ตัว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วัด การนำไปปฏิบัติ และปัจจัยด้าน</a:t>
            </a:r>
            <a:r>
              <a:rPr lang="th-TH" sz="3600" b="1" dirty="0" smtClean="0">
                <a:solidFill>
                  <a:schemeClr val="tx2"/>
                </a:solidFill>
                <a:latin typeface="Arial" pitchFamily="34" charset="0"/>
              </a:rPr>
              <a:t>การประเมินผล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การปรับปรุง และการเรียนรู้</a:t>
            </a:r>
            <a:endParaRPr lang="en-US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990600" lvl="1" indent="-533400">
              <a:buSzPct val="40000"/>
              <a:buFont typeface="Wingdings" pitchFamily="2" charset="2"/>
              <a:buChar char="q"/>
            </a:pP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คำตอบที่ขาดข้อมูลดังกล่าว หรือ แค่เพียงยกตัวอย่างจะถูกประเมินว่า ข้อมูลหรือสารสนเทศน้อย และไม่ชัดเจน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</a:rPr>
              <a:t>(Anecdotal Information)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334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</a:pPr>
            <a:r>
              <a:rPr lang="th-TH" sz="3600" b="1" dirty="0" smtClean="0">
                <a:solidFill>
                  <a:schemeClr val="tx2"/>
                </a:solidFill>
                <a:latin typeface="Arial" pitchFamily="34" charset="0"/>
              </a:rPr>
              <a:t>เข้าใจความหมายของ </a:t>
            </a:r>
            <a:r>
              <a:rPr lang="en-US" sz="2400" b="1" u="sng" dirty="0" smtClean="0">
                <a:solidFill>
                  <a:schemeClr val="tx2"/>
                </a:solidFill>
                <a:latin typeface="Arial" pitchFamily="34" charset="0"/>
              </a:rPr>
              <a:t>“What”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2400" b="1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th-TH" sz="2400" b="1" dirty="0">
                <a:solidFill>
                  <a:schemeClr val="tx2"/>
                </a:solidFill>
                <a:latin typeface="Arial" pitchFamily="34" charset="0"/>
              </a:rPr>
            </a:b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เมื่อมีคำถาม </a:t>
            </a:r>
            <a:r>
              <a:rPr lang="en-US" sz="2400" b="1" u="sng" dirty="0">
                <a:solidFill>
                  <a:schemeClr val="tx2"/>
                </a:solidFill>
                <a:latin typeface="Arial" pitchFamily="34" charset="0"/>
              </a:rPr>
              <a:t>“What</a:t>
            </a:r>
            <a:r>
              <a:rPr lang="en-US" sz="3600" b="1" u="sng" dirty="0">
                <a:solidFill>
                  <a:schemeClr val="tx2"/>
                </a:solidFill>
                <a:latin typeface="Arial" pitchFamily="34" charset="0"/>
              </a:rPr>
              <a:t> (</a:t>
            </a:r>
            <a:r>
              <a:rPr lang="th-TH" sz="3600" b="1" u="sng" dirty="0">
                <a:solidFill>
                  <a:schemeClr val="tx2"/>
                </a:solidFill>
                <a:latin typeface="Arial" pitchFamily="34" charset="0"/>
              </a:rPr>
              <a:t>อะไร อย่างไร ระบุ นำเสนอ</a:t>
            </a:r>
            <a:r>
              <a:rPr lang="en-US" sz="3600" b="1" u="sng" dirty="0">
                <a:solidFill>
                  <a:schemeClr val="tx2"/>
                </a:solidFill>
                <a:latin typeface="Arial" pitchFamily="34" charset="0"/>
              </a:rPr>
              <a:t>..</a:t>
            </a:r>
            <a:r>
              <a:rPr lang="th-TH" sz="3600" b="1" u="sng" dirty="0">
                <a:solidFill>
                  <a:schemeClr val="tx2"/>
                </a:solidFill>
                <a:latin typeface="Arial" pitchFamily="34" charset="0"/>
              </a:rPr>
              <a:t>ใด)</a:t>
            </a:r>
            <a:r>
              <a:rPr lang="en-US" sz="2400" b="1" u="sng" dirty="0">
                <a:solidFill>
                  <a:schemeClr val="tx2"/>
                </a:solidFill>
                <a:latin typeface="Arial" pitchFamily="34" charset="0"/>
              </a:rPr>
              <a:t>”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แสดงว่าต้องการคำตอบ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 ลักษณะ</a:t>
            </a:r>
            <a:endParaRPr lang="en-US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990600" lvl="1" indent="-533400">
              <a:lnSpc>
                <a:spcPct val="90000"/>
              </a:lnSpc>
              <a:buSzPct val="40000"/>
              <a:buFont typeface="Wingdings" pitchFamily="2" charset="2"/>
              <a:buChar char="q"/>
            </a:pP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ข้อมูลพื้นฐานเกี่ยวกับกระบวนการหลัก และวิธีปฏิบัติงานของกระบวนการนั้น การตอบเพียงว่า </a:t>
            </a:r>
            <a:r>
              <a:rPr lang="th-TH" b="1" dirty="0">
                <a:solidFill>
                  <a:schemeClr val="tx2"/>
                </a:solidFill>
                <a:latin typeface="Arial" pitchFamily="34" charset="0"/>
              </a:rPr>
              <a:t>“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ใคร</a:t>
            </a:r>
            <a:r>
              <a:rPr lang="th-TH" b="1" dirty="0">
                <a:solidFill>
                  <a:schemeClr val="tx2"/>
                </a:solidFill>
                <a:latin typeface="Arial" pitchFamily="34" charset="0"/>
              </a:rPr>
              <a:t>”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 เป็นผู้ทำงานไม่เพียงพอ</a:t>
            </a:r>
            <a:endParaRPr lang="en-US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990600" lvl="1" indent="-533400">
              <a:lnSpc>
                <a:spcPct val="90000"/>
              </a:lnSpc>
              <a:buSzPct val="40000"/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</a:rPr>
              <a:t>ผล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</a:rPr>
              <a:t>แผนงาน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</a:rPr>
              <a:t>วัตถุประสงค์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เป้าประสงค์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</a:rPr>
              <a:t>หรือตัววัดที่สำคัญขององค์กรคืออะไร เพื่อต้องการทราบระบบการจัดการ ผลการดำเนินการมุ่งเน้นไปในแนวทางเดียวกันหรือไม่</a:t>
            </a:r>
            <a:endParaRPr lang="en-US" sz="36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0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248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th-TH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พยายามตอบหัวข้อ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th-TH" sz="3600" b="1" u="sng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ประเด็นที่ควรพิจารณา </a:t>
            </a:r>
            <a:r>
              <a:rPr lang="th-TH" sz="2000" b="1" u="sng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(Area to address)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 และดำเนินการให้ครบถ้วน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สมบูรณ์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ในกรณีที่หัวข้อประเด็นที่ควร</a:t>
            </a:r>
            <a:r>
              <a:rPr lang="th-TH" sz="3600" b="1" dirty="0" smtClean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พิจารณา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FreesiaUPC" pitchFamily="34" charset="-34"/>
            </a:endParaRPr>
          </a:p>
          <a:p>
            <a:pPr marL="609600" indent="-609600">
              <a:buFontTx/>
              <a:buNone/>
            </a:pP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FreesiaUPC" pitchFamily="34" charset="-34"/>
              </a:rPr>
              <a:t>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133600" y="4114800"/>
            <a:ext cx="5105400" cy="2057400"/>
            <a:chOff x="2133600" y="4114800"/>
            <a:chExt cx="5105400" cy="2057400"/>
          </a:xfrm>
        </p:grpSpPr>
        <p:pic>
          <p:nvPicPr>
            <p:cNvPr id="3" name="Picture 2" descr="success-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4114800"/>
              <a:ext cx="5052060" cy="20345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010400" y="4114800"/>
              <a:ext cx="228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86164"/>
            <a:ext cx="8001000" cy="549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2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381000"/>
            <a:ext cx="3134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ก่อนจะเริ่มเขียน.....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7664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43800" y="304800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/>
          <p:cNvGraphicFramePr>
            <a:graphicFrameLocks/>
          </p:cNvGraphicFramePr>
          <p:nvPr/>
        </p:nvGraphicFramePr>
        <p:xfrm>
          <a:off x="381000" y="1524000"/>
          <a:ext cx="8382000" cy="4648201"/>
        </p:xfrm>
        <a:graphic>
          <a:graphicData uri="http://schemas.openxmlformats.org/drawingml/2006/table">
            <a:tbl>
              <a:tblPr/>
              <a:tblGrid>
                <a:gridCol w="1536617"/>
                <a:gridCol w="6845383"/>
              </a:tblGrid>
              <a:tr h="357682">
                <a:tc>
                  <a:txBody>
                    <a:bodyPr/>
                    <a:lstStyle/>
                    <a:p>
                      <a:pPr marL="384175" marR="0" lvl="0" indent="-26352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26352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52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SYSTEMATIC 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evident; information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ANECDOTAL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037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beginning of a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SYSTEMATIC 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 the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BASIC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 is evident. 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037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EFFECTIVE, SYSTEMATIC APPROACH,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responsive to the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BASIC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Item, is evident. 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379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EFFECTIVE, SYSTEMATIC 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responsive to 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OVERALL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Item, is evident. 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13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EFFECTIVE, SYSTEMATIC 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responsive to 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MULTIPLE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Item, is evident. 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379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SYSTEMATIC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fully responsive to 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MULTIPLE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Item, is evident. 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/>
          </p:cNvGraphicFramePr>
          <p:nvPr/>
        </p:nvGraphicFramePr>
        <p:xfrm>
          <a:off x="312738" y="1601788"/>
          <a:ext cx="8602662" cy="4570412"/>
        </p:xfrm>
        <a:graphic>
          <a:graphicData uri="http://schemas.openxmlformats.org/drawingml/2006/table">
            <a:tbl>
              <a:tblPr/>
              <a:tblGrid>
                <a:gridCol w="1501619"/>
                <a:gridCol w="7101043"/>
              </a:tblGrid>
              <a:tr h="397356">
                <a:tc>
                  <a:txBody>
                    <a:bodyPr/>
                    <a:lstStyle/>
                    <a:p>
                      <a:pPr marL="384175" marR="0" lvl="0" indent="-26352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211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Little or no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an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 evident.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824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in 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stages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 most areas or work units, inhibiting progress in achieving 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BASIC REQUIREMENTS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Item.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832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although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some areas or work units are in early stages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832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well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although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may vary in some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areas or work units.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90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well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with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significant gaps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454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APPROACH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fully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DEPLOYED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without significant weaknesses or gaps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 any areas or work units.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9"/>
          <p:cNvGraphicFramePr>
            <a:graphicFrameLocks/>
          </p:cNvGraphicFramePr>
          <p:nvPr/>
        </p:nvGraphicFramePr>
        <p:xfrm>
          <a:off x="344488" y="1446210"/>
          <a:ext cx="8553450" cy="4802190"/>
        </p:xfrm>
        <a:graphic>
          <a:graphicData uri="http://schemas.openxmlformats.org/drawingml/2006/table">
            <a:tbl>
              <a:tblPr/>
              <a:tblGrid>
                <a:gridCol w="1312862"/>
                <a:gridCol w="7240588"/>
              </a:tblGrid>
              <a:tr h="315913">
                <a:tc>
                  <a:txBody>
                    <a:bodyPr/>
                    <a:lstStyle/>
                    <a:p>
                      <a:pPr marL="384175" marR="0" lvl="0" indent="-2063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SCORE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PROCESS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improvement orientation is not evident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improvement is achieved through reacting to problems.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stages of a transition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from reacting to problems to a general improvement orientation are evident.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beginning of a SYSTEMATIC APPROACH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 evaluation and improvement of KEY PROCESSES is evident.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fact-based,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SYSTEMATIC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evaluation and improvement PROCESS and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some organizational LEARNING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 in place for improving the efficiency and EFFECTIVENESS of KEY PROCESSES.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Fact-based, SYSTEMATIC evaluation and improvement and organizational LEARNING are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KEY management tools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there is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clear evidence of refinement and INNOVATION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as a result of organizational-level ANALYSIS and sharing.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Fact-based, SYSTEMATIC evaluation and improvement and organizational LEARNING are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KEY organization-wide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tools; refinement and INNOVATION, backed by ANALYSIS and sharing, are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evident throughout the organization.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0"/>
          <p:cNvGraphicFramePr>
            <a:graphicFrameLocks/>
          </p:cNvGraphicFramePr>
          <p:nvPr/>
        </p:nvGraphicFramePr>
        <p:xfrm>
          <a:off x="387350" y="1465263"/>
          <a:ext cx="8370888" cy="4638676"/>
        </p:xfrm>
        <a:graphic>
          <a:graphicData uri="http://schemas.openxmlformats.org/drawingml/2006/table">
            <a:tbl>
              <a:tblPr/>
              <a:tblGrid>
                <a:gridCol w="1462088"/>
                <a:gridCol w="6908800"/>
              </a:tblGrid>
              <a:tr h="263525"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Sans" charset="0"/>
                          <a:cs typeface="Times New Roman" pitchFamily="18" charset="0"/>
                        </a:rPr>
                        <a:t>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organizational ALIGNMENT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evident; individual areas or work units operate independently.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APPROACH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ALIGNED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with other areas or work units largely through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joint problem solving.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APPROACH is in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stages of ALIGNMENT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with your basic organizational needs identified in response to the Organizational Profile and other Process Items.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APPROACH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ALIGNED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 your organizational needs identified in response to the Organizational Profile and other Process Items.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APPROACH is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NTEGRATED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 your organizational needs identified in response to the Organizational Profile and other Process Items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APPROACH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well INTEGRATED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with your organizational needs identified in response to the Organizational Profile and other Process Items.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6955" y="381000"/>
            <a:ext cx="8754645" cy="6162805"/>
            <a:chOff x="311" y="436"/>
            <a:chExt cx="5472" cy="388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727" y="749"/>
              <a:ext cx="94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มีแนวทางอย่างเป็น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ระบบและมีประสิทธิ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ผลที่ตอบสนองต่อ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ข้อ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กำหนดต่างๆ</a:t>
              </a:r>
              <a:r>
                <a:rPr lang="en-US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ของ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หัวข้ออย่างสมบูรณ์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51" y="436"/>
              <a:ext cx="768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19" y="436"/>
              <a:ext cx="816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35" y="436"/>
              <a:ext cx="864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999" y="436"/>
              <a:ext cx="864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63" y="436"/>
              <a:ext cx="864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27" y="436"/>
              <a:ext cx="1008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1" y="436"/>
              <a:ext cx="240" cy="3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11" y="724"/>
              <a:ext cx="5424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1" y="1636"/>
              <a:ext cx="542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1" y="2404"/>
              <a:ext cx="542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11" y="3364"/>
              <a:ext cx="542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00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1" y="749"/>
              <a:ext cx="814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ไม่มี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แนวทาง</a:t>
              </a:r>
              <a:endParaRPr lang="en-US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อย่างเป็น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ระบบให้เห็น มีสารสนเทศ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เพียงผิวเผิน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319" y="753"/>
              <a:ext cx="706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เริ่ม</a:t>
              </a: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มีแนวทาง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อย่างเป็นระบบ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ที่ตอบสนองต่อ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ข้อกำหนดพื้น</a:t>
              </a:r>
              <a:endParaRPr lang="en-US" sz="2000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ฐาน</a:t>
              </a:r>
              <a:r>
                <a:rPr lang="th-TH" sz="2000" b="1" dirty="0" smtClean="0">
                  <a:latin typeface="TH Chakra Petch" pitchFamily="2" charset="-34"/>
                  <a:cs typeface="TH Chakra Petch" pitchFamily="2" charset="-34"/>
                </a:rPr>
                <a:t>ของหัวข้อ</a:t>
              </a:r>
              <a:endParaRPr lang="th-TH" sz="2000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155" y="749"/>
              <a:ext cx="755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แนวทางอย่าง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เป็นระบบและมี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ประสิทธิผลที่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ตอบสนองต่อ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ข้อ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กำหนดพื้นฐาน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99" y="749"/>
              <a:ext cx="755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มีแนวทางอย่าง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เป็นระบบและมี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ประสิทธิผลที่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ตอบสนองต่อ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ข้อ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กำหนดโดยรวม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878" y="749"/>
              <a:ext cx="755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มีแนวทางอย่าง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เป็นระบบและมี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ประสิทธิผลที่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ตอบสนอง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ต่อข้อ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กำหนดต่างๆ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43" y="468"/>
              <a:ext cx="40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0-5%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15" y="468"/>
              <a:ext cx="515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10-25%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279" y="468"/>
              <a:ext cx="62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30-45%	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143" y="468"/>
              <a:ext cx="54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50-65%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007" y="468"/>
              <a:ext cx="54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70-85%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899" y="468"/>
              <a:ext cx="58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90-100%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14" y="1088"/>
              <a:ext cx="21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A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26" y="1829"/>
              <a:ext cx="21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D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39" y="2816"/>
              <a:ext cx="20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L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66" y="3642"/>
              <a:ext cx="14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I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727" y="1636"/>
              <a:ext cx="1055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นำแนวทางไป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ปฏิบัติอย่างสมบูรณ์</a:t>
              </a:r>
              <a:r>
                <a:rPr lang="en-US" sz="2000" b="1" dirty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ไม่มี</a:t>
              </a: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จุดอ่อนหรือความ</a:t>
              </a: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แตกต่างที่สำคัญ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71" y="1665"/>
              <a:ext cx="639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ไม่มี</a:t>
              </a: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การนำ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แนวทางไป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ปฏิบัติหรือ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เพียงเล็กน้อย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19" y="1665"/>
              <a:ext cx="814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นำแนวทางไป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ปฏิบัติ</a:t>
              </a:r>
              <a:r>
                <a:rPr lang="en-US" sz="2000" b="1" u="sng" dirty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ในขั้น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เริ่ม</a:t>
              </a:r>
              <a:r>
                <a:rPr lang="th-TH" sz="20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ต้น</a:t>
              </a:r>
              <a:r>
                <a:rPr lang="th-TH" sz="2000" b="1" dirty="0" smtClean="0">
                  <a:latin typeface="TH Chakra Petch" pitchFamily="2" charset="-34"/>
                  <a:cs typeface="TH Chakra Petch" pitchFamily="2" charset="-34"/>
                </a:rPr>
                <a:t>ในเกือบทุก</a:t>
              </a:r>
            </a:p>
            <a:p>
              <a:pPr>
                <a:lnSpc>
                  <a:spcPct val="80000"/>
                </a:lnSpc>
              </a:pPr>
              <a:r>
                <a:rPr lang="th-TH" sz="2000" b="1" dirty="0" smtClean="0">
                  <a:latin typeface="TH Chakra Petch" pitchFamily="2" charset="-34"/>
                  <a:cs typeface="TH Chakra Petch" pitchFamily="2" charset="-34"/>
                </a:rPr>
                <a:t>ส่วน</a:t>
              </a:r>
              <a:endParaRPr lang="th-TH" sz="2000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183" y="1660"/>
              <a:ext cx="67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นำแนวทางไป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ปฏิบัติ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999" y="1669"/>
              <a:ext cx="80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นำแนวทางไป</a:t>
              </a: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ปฏิบัติเป็นอย่างดี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873" y="1669"/>
              <a:ext cx="800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นำแนวทางไป</a:t>
              </a: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ปฏิบัติเป็นอย่างดี</a:t>
              </a: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โดย</a:t>
              </a: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ไม่มีความ</a:t>
              </a:r>
            </a:p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แตกต่างที่สำคัญ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319" y="3412"/>
              <a:ext cx="816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มีแนวทางที่สอด</a:t>
              </a:r>
              <a:endParaRPr lang="en-US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คล้องไปในแนว</a:t>
              </a:r>
              <a:endParaRPr lang="en-US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ทางเดียวกัน</a:t>
              </a: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เกิดจากการ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ร่วมกัน</a:t>
              </a:r>
              <a:endParaRPr lang="en-US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แก้ปัญหา</a:t>
              </a: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	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551" y="2425"/>
              <a:ext cx="82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ไม่แสดง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ให้เห็นว่า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มีแนวคิดในการ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ปรับปรุง 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มีการปรับปรุง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เมื่อเกิดปัญหา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1367" y="2425"/>
              <a:ext cx="816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เริ่มเปลี่ยน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จาก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การตั้งรับปัญหา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มาเป็น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ปรับปรุงแบบพื้นๆ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190" y="2425"/>
              <a:ext cx="773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มีแนวทางอย่าง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เป็นระบบในการ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ประเมินและปรับ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ปรุงกระบวนการ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สำคัญ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999" y="2425"/>
              <a:ext cx="87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ใช้ข้อมูลจริงในการ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ประเมินและปรับ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ปรุงอย่างเป็นระบบ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เริ่มใช้</a:t>
              </a:r>
              <a:r>
                <a:rPr lang="en-US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 OL</a:t>
              </a:r>
              <a:r>
                <a:rPr lang="en-US" b="1" u="sng" dirty="0" smtClean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ไป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ปรับ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ปรุง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กระบวนการ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สำคัญ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863" y="2425"/>
              <a:ext cx="903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+ </a:t>
              </a:r>
              <a:r>
                <a:rPr lang="th-TH" b="1" u="sng" dirty="0">
                  <a:latin typeface="TH Chakra Petch" pitchFamily="2" charset="-34"/>
                  <a:cs typeface="TH Chakra Petch" pitchFamily="2" charset="-34"/>
                </a:rPr>
                <a:t>ใช้</a:t>
              </a:r>
              <a:r>
                <a:rPr lang="en-US" b="1" u="sng" dirty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en-US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OL 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เป็น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เครื่องมือสำคัญ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การจัดการ เกิดการ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ปรับปรุงให้ดีขึ้น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และการสร้าง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นวัตกรรม</a:t>
              </a: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727" y="2432"/>
              <a:ext cx="1056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+ 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ใช้</a:t>
              </a: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en-US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OL 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เป็นเครื่องมือสำคัญ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ในการจัดการทั่ว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ทั้งองค์การ</a:t>
              </a:r>
              <a:r>
                <a:rPr lang="en-US" b="1" dirty="0" smtClean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เกิดการปรับปรุงและการสร้างนวัตกรรมทั่ว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ทั้งสถาบัน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709" y="3363"/>
              <a:ext cx="1074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แนวทางที่</a:t>
              </a:r>
              <a:r>
                <a:rPr lang="th-TH" b="1" u="sng" dirty="0" err="1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บูรณา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การ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กับความต้องการ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ของสถาบันที่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ระบุไว้ใน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เกณฑ์หัวข้ออื่นๆ</a:t>
              </a:r>
              <a:r>
                <a:rPr lang="en-US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เป็นอย่างดี</a:t>
              </a: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51" y="3434"/>
              <a:ext cx="72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ไม่แสดงให้เห็น</a:t>
              </a:r>
              <a:endParaRPr lang="en-US" sz="20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ว่ามีความสอด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คล้องไปในแนว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>
                  <a:latin typeface="TH Chakra Petch" pitchFamily="2" charset="-34"/>
                  <a:cs typeface="TH Chakra Petch" pitchFamily="2" charset="-34"/>
                </a:rPr>
                <a:t>ทางเดียวกันใน</a:t>
              </a:r>
              <a:endParaRPr lang="en-US" sz="2000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000" b="1" dirty="0" smtClean="0">
                  <a:latin typeface="TH Chakra Petch" pitchFamily="2" charset="-34"/>
                  <a:cs typeface="TH Chakra Petch" pitchFamily="2" charset="-34"/>
                </a:rPr>
                <a:t>ระดับสถาบัน</a:t>
              </a:r>
              <a:endParaRPr lang="th-TH" sz="2000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135" y="3385"/>
              <a:ext cx="91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เริ่มมีแนวทางที่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สอดคล้องไปแนว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ทางเดียวกัน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ความ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ต้องการพื้นฐานของ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สถาบัน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ระบุไว้</a:t>
              </a:r>
              <a:r>
                <a:rPr lang="en-US" b="1" dirty="0">
                  <a:latin typeface="TH Chakra Petch" pitchFamily="2" charset="-34"/>
                  <a:cs typeface="TH Chakra Petch" pitchFamily="2" charset="-34"/>
                </a:rPr>
                <a:t> 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เกณฑ์หมวดอื่นๆ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004" y="3385"/>
              <a:ext cx="898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มีแนวทางที่สอด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คล้องไปในแนวทาง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เดียวกับความต้อง</a:t>
              </a: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การ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ขององค์การ</a:t>
              </a:r>
              <a:r>
                <a:rPr lang="en-US" b="1" dirty="0" smtClean="0">
                  <a:latin typeface="TH Chakra Petch" pitchFamily="2" charset="-34"/>
                  <a:cs typeface="TH Chakra Petch" pitchFamily="2" charset="-34"/>
                </a:rPr>
                <a:t> 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ที่ระบุไว้ใน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เกณฑ์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หมวดอื่นๆ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830" y="3385"/>
              <a:ext cx="93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มีแนวทาง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 err="1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บูรณา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การ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กับ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ความ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ต้องการขององค์การ</a:t>
              </a:r>
              <a:endParaRPr lang="en-US" b="1" dirty="0" smtClean="0">
                <a:latin typeface="TH Chakra Petch" pitchFamily="2" charset="-34"/>
                <a:cs typeface="TH Chakra Petch" pitchFamily="2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ระบุ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ไว้ใน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เกณฑ์</a:t>
              </a:r>
            </a:p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หัวข้อ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อื่นๆ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19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1936552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3.2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(2)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ข้อร้องเรียนเป็นสิ่งที่เกิดขึ้นได้ แม้บริษัทจะมีระบบการบริหารจัดการที่ดีเพียงใดก็ตาม บริษัทจึงให้ความสำคัญอย่างยิ่งกับการแก้ไขข้อร้องเรียนของลูกค้า ได้อบรมให้พนักงานมีทัศนคติที่ดีต่อข้อร้องเรียนของลูกค้า ให้ทุกคนคิดว่าข้อร้องเรียนคือโอกาสในการพัฒนาผลิตภัณฑ์และบริการ และนำข้อร้องเรียนมาตอบสนอง เช่นลูกค้าได้ร้องเรียนว่าผลิตภัณฑ์ทุเรียนอบกรอบของบริษัทมีรสเค็มเกินไป บริษัทจึงได้รีบตอบสนองทันทีโดยไม่รีรอ มีการปรับปรุงรสชาดใหม่ภายในสองสัปดาห์ ทำให้ลูกค้าเกิดความพึงพอใจ และแนะนำผลิตภัณฑ์ของบริษัทให้กับบุคคลอื่นต่อๆไป จนทำให้ยอดขายทุเรียนอบกรอบของบริษัทเพิ่มขึ้นมาก นอกจากนี้แล้วทงบริษัทยังได้ร่วมมือกับสาขาวิชาเทคโนโลยีอาหาร มหาวิทยาลัยมหิดล วิทยาเขตกาญจนบุรีทำการวิจัยปรับปรุงผลิตภัณฑ์และเกิดนวัตกรรมใหม่ๆ เช่นเงาะอบกรอบ มังคุดอบกรอบ ทำให้ผลผลิตของบริษัทรักษายอดขายเป็นอันดับต้นของประเทศได้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5258" y="1487269"/>
            <a:ext cx="232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2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3.2 </a:t>
            </a:r>
            <a:r>
              <a:rPr lang="th-TH" sz="3200" dirty="0" smtClean="0"/>
              <a:t>ข</a:t>
            </a:r>
            <a:r>
              <a:rPr lang="en-US" sz="3200" dirty="0" smtClean="0"/>
              <a:t>(2) </a:t>
            </a:r>
            <a:r>
              <a:rPr lang="th-TH" sz="3200" dirty="0" smtClean="0"/>
              <a:t>ข้อร้องเรียนเป็นสิ่งที่เกิดขึ้นได้ แม้บริษัทจะมีระบบการบริหารจัดการที่ดีเพียงใดก็ตาม บริษัทจึงให้ความสำคัญอย่างยิ่งกับการแก้ไขข้อร้องเรียนของลูกค้า ได้อบรมให้พนักงานมีทัศนคติที่ดีต่อข้อร้องเรียนของลูกค้า ให้ทุกคนคิดว่าข้อร้องเรียนคือโอกาสในการพัฒนาผลิตภัณฑ์และบริการ และนำข้อร้องเรียนมาตอบสนอง โดยใช้ขั้นตอนดังรูป </a:t>
            </a:r>
            <a:r>
              <a:rPr lang="en-US" sz="3200" dirty="0" smtClean="0"/>
              <a:t>3.2-4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048000"/>
          <a:ext cx="7772400" cy="245364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717711"/>
                <a:gridCol w="3785553"/>
                <a:gridCol w="2269136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8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20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89059" y="5525869"/>
            <a:ext cx="232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3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6260068"/>
            <a:ext cx="59436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The beginning of a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SYSTEMATIC APPROACH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2819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FACT- </a:t>
            </a:r>
            <a:r>
              <a:rPr lang="th-TH" b="1" dirty="0" smtClean="0">
                <a:solidFill>
                  <a:schemeClr val="tx2"/>
                </a:solidFill>
              </a:rPr>
              <a:t>ข้อมูลจริง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FULL-</a:t>
            </a:r>
            <a:r>
              <a:rPr lang="th-TH" b="1" dirty="0" smtClean="0">
                <a:solidFill>
                  <a:schemeClr val="tx2"/>
                </a:solidFill>
              </a:rPr>
              <a:t>เนื้อหาสมบูรณ์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FLOW -</a:t>
            </a:r>
            <a:r>
              <a:rPr lang="th-TH" b="1" dirty="0" smtClean="0">
                <a:solidFill>
                  <a:schemeClr val="tx2"/>
                </a:solidFill>
              </a:rPr>
              <a:t>เชื่อมโยงกัน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FEEL -</a:t>
            </a:r>
            <a:r>
              <a:rPr lang="th-TH" b="1" dirty="0" smtClean="0">
                <a:solidFill>
                  <a:schemeClr val="tx2"/>
                </a:solidFill>
              </a:rPr>
              <a:t>ให้ความรู้สึกที่ดี</a:t>
            </a:r>
          </a:p>
          <a:p>
            <a:endParaRPr lang="th-TH" dirty="0">
              <a:solidFill>
                <a:schemeClr val="tx2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19418"/>
            <a:ext cx="2849153" cy="3743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2971800" cy="38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60405" y="304800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รายงานที่ดี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3.2 </a:t>
            </a:r>
            <a:r>
              <a:rPr lang="th-TH" sz="2800" dirty="0" smtClean="0"/>
              <a:t>ข(</a:t>
            </a:r>
            <a:r>
              <a:rPr lang="en-US" sz="2800" dirty="0" smtClean="0"/>
              <a:t>2</a:t>
            </a:r>
            <a:r>
              <a:rPr lang="th-TH" sz="2800" dirty="0" smtClean="0"/>
              <a:t>)บริษัทใช้ขั้นตอนใน รูป </a:t>
            </a:r>
            <a:r>
              <a:rPr lang="en-US" sz="2800" dirty="0" smtClean="0"/>
              <a:t>3.2-4 </a:t>
            </a:r>
            <a:r>
              <a:rPr lang="th-TH" sz="2800" dirty="0" smtClean="0"/>
              <a:t>ในการจัดการข้อร้องเรียนของลูกค้า พนักงานทุกคนมีหน้าที่รับฟังข้อร้องเรียน และตอบสนองลูกค้าโดยใช้คู่มือการแก้ไขปัญหา ซึ่งมอบอำนาจให้พนักงานทุกคนแก้ไขปัญหาได้ทันที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lang="en-US" sz="2800" dirty="0" smtClean="0"/>
              <a:t> VIP</a:t>
            </a:r>
            <a:r>
              <a:rPr lang="en-US" sz="2800" b="1" dirty="0" smtClean="0"/>
              <a:t> </a:t>
            </a:r>
            <a:r>
              <a:rPr lang="th-TH" sz="2800" dirty="0" smtClean="0"/>
              <a:t>และติดตามใกล้ชิดโดยทีมการตลาด เพื่อให้แน่ใจว่ายังคงผูกพัน และกลับมาซื้อซ้ำ ฝ่ายคุณภาพรวบรวมข้อร้องเรียนรายงานทีมบริหารทุกไตรมาส เพื่อผลักดันให้เกิดโครงการพัฒนาคุณภาพ จากการดำเนินการอย่างเข้มแข็ง ส่งผลให้ความพอใจต่อการแก้ปัญหาสูงขึ้นดังภาพ </a:t>
            </a:r>
            <a:r>
              <a:rPr lang="en-US" sz="2800" dirty="0" smtClean="0"/>
              <a:t>7.2-4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4343400"/>
          <a:ext cx="5486400" cy="18135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212502"/>
                <a:gridCol w="2672155"/>
                <a:gridCol w="1601743"/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066800"/>
            <a:ext cx="8534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6096000"/>
            <a:ext cx="454028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Systematic and Effective  Approach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395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3.2 </a:t>
            </a:r>
            <a:r>
              <a:rPr lang="th-TH" sz="2800" dirty="0" smtClean="0"/>
              <a:t>ข(</a:t>
            </a:r>
            <a:r>
              <a:rPr lang="en-US" sz="2800" dirty="0" smtClean="0"/>
              <a:t>2</a:t>
            </a:r>
            <a:r>
              <a:rPr lang="th-TH" sz="2800" dirty="0" smtClean="0"/>
              <a:t>) รูป </a:t>
            </a:r>
            <a:r>
              <a:rPr lang="en-US" sz="2800" dirty="0" smtClean="0"/>
              <a:t>3.2-4 </a:t>
            </a:r>
            <a:r>
              <a:rPr lang="th-TH" sz="2800" dirty="0" smtClean="0"/>
              <a:t>แสดงวิธีจัดการข้อร้องเรียน พนักงาน ลูกจ้าง อาสาสมัครทุกคน รับฟังข้อร้องเรียนผ่านช่องทางตามรูป </a:t>
            </a:r>
            <a:r>
              <a:rPr lang="en-US" sz="2800" dirty="0" smtClean="0"/>
              <a:t>3.1-1</a:t>
            </a:r>
            <a:r>
              <a:rPr lang="en-US" sz="2800" b="1" dirty="0" smtClean="0"/>
              <a:t> </a:t>
            </a:r>
            <a:r>
              <a:rPr lang="th-TH" sz="2800" dirty="0" smtClean="0"/>
              <a:t>และตอบสนองลูกค้าโดยใช้คู่มือการแก้ไขปัญหา ซึ่งมอบอำนาจให้พนักงานทุกระดับแก้ไขปัญหาได้ทันที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lang="en-US" sz="2800" dirty="0" smtClean="0"/>
              <a:t> VIP </a:t>
            </a:r>
            <a:r>
              <a:rPr lang="th-TH" sz="2800" dirty="0" smtClean="0"/>
              <a:t>และติดตามใกล้ชิดโดยทีมการตลาด เพื่อให้แน่ใจว่ายังคงผูกพัน และกลับมาซื้อซ้ำ ฝ่ายคุณภาพรวบรวมข้อร้องเรียนรายงานทีมบริหารทุกไตรมาส เพื่อผลักดันให้เกิดโครงการพัฒนาคุณภาพจากการดำเนินการอย่างเข้มแข็ง ส่งผลให้ความพอใจต่อการแก้ปัญหาสูงขึ้นดังภาพ</a:t>
            </a:r>
            <a:r>
              <a:rPr lang="en-US" sz="2800" dirty="0" smtClean="0"/>
              <a:t> 7.2-4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4038600"/>
          <a:ext cx="5334000" cy="266700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094619"/>
                <a:gridCol w="2412362"/>
                <a:gridCol w="1827019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105400" y="0"/>
            <a:ext cx="3429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167735"/>
            <a:ext cx="427738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Systematic Effective, Well deploy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04800" y="-3423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3.2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ข(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2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) รูป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3.2-4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แสดงวิธีจัดการข้อร้องเรียน พนักงาน ลูกจ้าง อาสาสมัครทุกคน รับฟังข้อร้องเรียนผ่านช่องทางตามรูป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3.1-1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และตอบสนองลูกค้าโดยใช้คู่มือการแก้ไขปัญหา ซึ่งมอบอำนาจให้พนักงานทุกระดับแก้ไขปัญหาได้ทันที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VIP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และติดตามใกล้ชิดโดยทีมการตลาด เพื่อให้แน่ใจว่ายังคงผูกพัน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794760"/>
          <a:ext cx="5029200" cy="245364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111459"/>
                <a:gridCol w="2449476"/>
                <a:gridCol w="1468265"/>
              </a:tblGrid>
              <a:tr h="28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573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3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81600" y="336548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และกลับมาซื้อซ้ำ ฝ่ายคุณภาพรวบรวมวิเคราะห์ข้อร้องเรียนรายงานทีมบริหารทุกไตรมาส จัดทำเป็นโครงการพัฒนาคุณภาพ ส่งผลให้เกิดโครงการพัฒนาจำนวนมาก บทเรียน ส่งผลให้ความพอใจต่อการแก้ปัญหาสูงขึ้นดังภาพ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7.2-4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บริษัททบทวนกระบวนการแก้ไขข้อร้องเรียนทุกปี ผ่านกลไกตรวจติดตามภายใน และ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Management Review</a:t>
            </a:r>
          </a:p>
          <a:p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ตามระบบ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ISO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1219200" y="6324600"/>
            <a:ext cx="309571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รูป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3.2-4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วิธีจัดการข้อร้องเรียน 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3810000"/>
            <a:ext cx="37338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4" grpId="0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6172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Systematic Effective, Well deploy, Systematic Learning 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34427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3.2 </a:t>
            </a:r>
            <a:r>
              <a:rPr lang="th-TH" sz="2400" dirty="0" smtClean="0"/>
              <a:t>ข(</a:t>
            </a:r>
            <a:r>
              <a:rPr lang="en-US" sz="2400" dirty="0" smtClean="0"/>
              <a:t>2</a:t>
            </a:r>
            <a:r>
              <a:rPr lang="th-TH" sz="2400" dirty="0" smtClean="0"/>
              <a:t>) รูป </a:t>
            </a:r>
            <a:r>
              <a:rPr lang="en-US" sz="2400" dirty="0" smtClean="0"/>
              <a:t>3.2-4 </a:t>
            </a:r>
            <a:r>
              <a:rPr lang="th-TH" sz="2400" dirty="0" smtClean="0"/>
              <a:t>แสดงวิธีจัดการข้อร้องเรียน พนักงาน ลูกจ้าง อาสาสมัครทุกคน รับฟังข้อร้องเรียนผ่านช่องทางตามรูป </a:t>
            </a:r>
            <a:r>
              <a:rPr lang="en-US" sz="2400" dirty="0" smtClean="0"/>
              <a:t>3.1-1 </a:t>
            </a:r>
            <a:r>
              <a:rPr lang="th-TH" sz="2400" dirty="0" smtClean="0"/>
              <a:t>และตอบสนองลูกค้าโดยใช้คู่มือการแก้ไขปัญหา ซึ่งมอบอำนาจให้พนักงานทุกระดับแก้ไขปัญหาได้ทันที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lang="en-US" sz="2400" dirty="0" smtClean="0"/>
              <a:t> VIP </a:t>
            </a:r>
            <a:r>
              <a:rPr lang="th-TH" sz="2400" dirty="0" smtClean="0"/>
              <a:t>และติดตามใกล้ชิดโดยทีมการตลาด เพื่อให้แน่ใจว่ายังคงผูกพัน และกลับมาซื้อซ้ำ     ฝ่ายคุณภาพรวบรวมวิเคราะห์ข้อร้องเรียนรายงานทีมบริหารทุกไตรมาส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814935"/>
          <a:ext cx="4952999" cy="24841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094619"/>
                <a:gridCol w="2412362"/>
                <a:gridCol w="1446018"/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2662535"/>
            <a:ext cx="381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จัดทำเป็นโครงการพัฒนาคุณภาพ ส่งผลให้เกิดโครงการพัฒนาจำนวนมาก บทเรียน ส่งผลให้ความพอใจต่อการแก้ปัญหาสูงขึ้นดังภาพ </a:t>
            </a:r>
            <a:r>
              <a:rPr lang="en-US" sz="2400" dirty="0" smtClean="0"/>
              <a:t>7.2-4 </a:t>
            </a:r>
            <a:r>
              <a:rPr lang="th-TH" sz="2400" dirty="0" smtClean="0"/>
              <a:t>บริษัททบทวนกระบวนการแก้ไขข้อร้องเรียนทุกปี ผ่านกลไกตรวจติดตามภายใน และ </a:t>
            </a:r>
            <a:r>
              <a:rPr lang="en-US" sz="2400" dirty="0" smtClean="0"/>
              <a:t>Management Review </a:t>
            </a:r>
            <a:r>
              <a:rPr lang="th-TH" sz="2400" dirty="0" smtClean="0"/>
              <a:t>ตามระบบ </a:t>
            </a:r>
            <a:r>
              <a:rPr lang="en-US" sz="2400" dirty="0" smtClean="0"/>
              <a:t>ISO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ส่งผลให้มีการพัฒนากระบวนการรับข้อร้องเรียนของบริษัท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405735"/>
            <a:ext cx="309571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รูป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3.2-4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วิธีจัดการข้อร้องเรียน 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4876800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4" grpId="0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019800"/>
            <a:ext cx="6172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Systematic Effective, Well deploy, Systematic Learning  with evidence of Learning 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762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3.2 </a:t>
            </a:r>
            <a:r>
              <a:rPr lang="th-TH" sz="2400" dirty="0" smtClean="0"/>
              <a:t>ข(</a:t>
            </a:r>
            <a:r>
              <a:rPr lang="en-US" sz="2400" dirty="0" smtClean="0"/>
              <a:t>2</a:t>
            </a:r>
            <a:r>
              <a:rPr lang="th-TH" sz="2400" dirty="0" smtClean="0"/>
              <a:t>) รูป </a:t>
            </a:r>
            <a:r>
              <a:rPr lang="en-US" sz="2400" dirty="0" smtClean="0"/>
              <a:t>3.2-4 </a:t>
            </a:r>
            <a:r>
              <a:rPr lang="th-TH" sz="2400" dirty="0" smtClean="0"/>
              <a:t>แสดงวิธีจัดการข้อร้องเรียน พนักงาน ลูกจ้าง อาสาสมัครทุกคน รับฟังข้อร้องเรียนผ่านช่องทางตามรูป </a:t>
            </a:r>
            <a:r>
              <a:rPr lang="en-US" sz="2400" dirty="0" smtClean="0"/>
              <a:t>3.1-1 </a:t>
            </a:r>
            <a:r>
              <a:rPr lang="th-TH" sz="2400" dirty="0" smtClean="0"/>
              <a:t>และตอบสนองลูกค้าโดยใช้คู่มือการแก้ไขปัญหา ซึ่งมอบอำนาจให้พนักงานทุกระดับแก้ไขปัญหาได้ทันที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lang="en-US" sz="2400" dirty="0" smtClean="0"/>
              <a:t> VIP </a:t>
            </a:r>
            <a:r>
              <a:rPr lang="th-TH" sz="2400" dirty="0" smtClean="0"/>
              <a:t>และติดตามใกล้ชิดโดยทีมการตลาด เพื่อให้แน่ใจว่ายังคงผูกพัน และกลับมาซื้อซ้ำ     ฝ่ายคุณภาพรวบรวมวิเคราะห์ข้อร้องเรียนรายงานทีมบริหารทุกไตรมาส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362200"/>
          <a:ext cx="4952999" cy="24841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094619"/>
                <a:gridCol w="2412362"/>
                <a:gridCol w="1446018"/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2286000"/>
            <a:ext cx="381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จัดทำเป็นโครงการพัฒนาคุณภาพ ส่งผลให้เกิดโครงการพัฒนาจำนวนมาก บทเรียน ส่งผลให้ความพอใจต่อการแก้ปัญหาสูงขึ้นดังภาพ </a:t>
            </a:r>
            <a:r>
              <a:rPr lang="en-US" sz="2400" dirty="0" smtClean="0"/>
              <a:t>7.2-4 </a:t>
            </a:r>
            <a:r>
              <a:rPr lang="th-TH" sz="2400" dirty="0" smtClean="0"/>
              <a:t>บริษัททบทวนกระบวนการแก้ไขข้อร้องเรียนทุกปี ผ่านกลไกตรวจติดตามภายใน และ </a:t>
            </a:r>
            <a:r>
              <a:rPr lang="en-US" sz="2400" dirty="0" smtClean="0"/>
              <a:t>Management Review </a:t>
            </a:r>
            <a:r>
              <a:rPr lang="th-TH" sz="2400" dirty="0" smtClean="0"/>
              <a:t>ตามระบบ </a:t>
            </a:r>
            <a:r>
              <a:rPr lang="en-US" sz="2400" dirty="0" smtClean="0"/>
              <a:t>ISO</a:t>
            </a:r>
            <a:r>
              <a:rPr lang="th-TH" sz="2400" dirty="0" smtClean="0"/>
              <a:t> ส่งผลให้เกิดการพัฒนาระบบ </a:t>
            </a:r>
            <a:r>
              <a:rPr lang="en-US" sz="2400" dirty="0" smtClean="0"/>
              <a:t>Complaint Online </a:t>
            </a:r>
            <a:r>
              <a:rPr lang="th-TH" sz="2400" dirty="0" smtClean="0"/>
              <a:t>ซึ่งเป็นนวัตกรรมใหม่ขององค์กร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5029200"/>
            <a:ext cx="309571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รูป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3.2-4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วิธีจัดการข้อร้องเรียน 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4800600"/>
            <a:ext cx="3733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9050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064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06669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434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Anecdotal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6019800"/>
            <a:ext cx="6172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Systematic Effective, Well deploy, Systematic Learning  with evidence of Learning ,KM/Innovation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3962400" y="1524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alibri" pitchFamily="34" charset="0"/>
                <a:cs typeface="FreesiaUPC" pitchFamily="34" charset="-34"/>
              </a:rPr>
              <a:t>องค์ประกอบสู่ความเป็นเลิศ</a:t>
            </a:r>
            <a:endParaRPr lang="th-TH" sz="3200" b="1" dirty="0">
              <a:solidFill>
                <a:srgbClr val="FFFF00"/>
              </a:solidFill>
              <a:latin typeface="Calibri" pitchFamily="34" charset="0"/>
              <a:cs typeface="FreesiaUPC" pitchFamily="34" charset="-34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42164" y="1447800"/>
          <a:ext cx="8925636" cy="538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59605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3.2 </a:t>
            </a:r>
            <a:r>
              <a:rPr lang="th-TH" sz="2400" dirty="0" smtClean="0"/>
              <a:t>ข(</a:t>
            </a:r>
            <a:r>
              <a:rPr lang="en-US" sz="2400" dirty="0" smtClean="0"/>
              <a:t>2</a:t>
            </a:r>
            <a:r>
              <a:rPr lang="th-TH" sz="2400" dirty="0" smtClean="0"/>
              <a:t>) รูป </a:t>
            </a:r>
            <a:r>
              <a:rPr lang="en-US" sz="2400" dirty="0" smtClean="0"/>
              <a:t>3.2-4 </a:t>
            </a:r>
            <a:r>
              <a:rPr lang="th-TH" sz="2400" dirty="0" smtClean="0"/>
              <a:t>แสดงวิธีจัดการข้อร้องเรียน พนักงาน ลูกจ้าง อาสาสมัครทุกคน รับฟังข้อร้องเรียนผ่านช่องทางตามรูป </a:t>
            </a:r>
            <a:r>
              <a:rPr lang="en-US" sz="2400" dirty="0" smtClean="0"/>
              <a:t>3.1-1 </a:t>
            </a:r>
            <a:r>
              <a:rPr lang="th-TH" sz="2400" dirty="0" smtClean="0"/>
              <a:t>และตอบสนองลูกค้าโดยใช้คู่มือการแก้ไขปัญหา ซึ่งมอบอำนาจให้พนักงานทุกระดับแก้ไขปัญหาได้ทันที  ปัญหาถูกจัดความสำคัญเป็นสามระดับตามความร้ายแรง ปัญหาระดับสองขึ้นไปถูกรายงานผู้บังคับบัญชาทันที ผู้บริหารจัดประชุมในวันรุ่งขึ้นหากไม่สามารถแก้ปัญหาได้ ลูกค้าทุกรายที่ร้องเรียนได้รับบัตร </a:t>
            </a:r>
            <a:r>
              <a:rPr lang="en-US" sz="2400" dirty="0" smtClean="0"/>
              <a:t> VIP </a:t>
            </a:r>
            <a:r>
              <a:rPr lang="th-TH" sz="2400" dirty="0" smtClean="0"/>
              <a:t>และติดตามใกล้ชิดโดยทีมการตลาด เพื่อให้แน่ใจว่ายังคงผูกพัน และกลับมาซื้อซ้ำ     ฝ่ายคุณภาพรวบรวมวิเคราะห์ข้อร้องเรียนรายงานทีมบริหารทุกไตรมาส นำเสนอในที่ประชุม </a:t>
            </a:r>
            <a:r>
              <a:rPr lang="en-US" sz="2400" dirty="0" smtClean="0"/>
              <a:t>KM </a:t>
            </a:r>
            <a:r>
              <a:rPr lang="th-TH" sz="2400" dirty="0" smtClean="0"/>
              <a:t>(รูป </a:t>
            </a:r>
            <a:r>
              <a:rPr lang="en-US" sz="2400" dirty="0" smtClean="0"/>
              <a:t>4.1-3</a:t>
            </a:r>
            <a:r>
              <a:rPr lang="th-TH" sz="2400" dirty="0" smtClean="0"/>
              <a:t>) จัดทำเป็นโครงการพัฒนาคุณภาพ ส่งผลให้เกิดโครงการพัฒนาจำนวน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02280"/>
          <a:ext cx="4952999" cy="24841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094619"/>
                <a:gridCol w="2412362"/>
                <a:gridCol w="1446018"/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ขั้นตอน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รายละเอียดวิธีการ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รับฟังข้อมูล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พนักงานรวบรวมข้อร้องเรียนที่เกิดขึ้น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แก้ไขปัญหา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แก้ไขตามคู่มือ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การแก้ไขปัญหา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”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พนักงานที่เผชิญเหตุ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ประเมินผล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ติดตามผลจากลูกค้าร้องเรียน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พนักงานการตลาด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th-TH" sz="2000">
                          <a:solidFill>
                            <a:sysClr val="windowText" lastClr="000000"/>
                          </a:solidFill>
                        </a:rPr>
                        <a:t>ปรับปรุง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จัดทำโครงการพัฒนา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ysClr val="windowText" lastClr="000000"/>
                          </a:solidFill>
                        </a:rPr>
                        <a:t>ทีมพัฒนาคุณภาพ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2755880"/>
            <a:ext cx="381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มาก บทเรียนที่ได้จัดเก็บใน </a:t>
            </a:r>
            <a:r>
              <a:rPr lang="en-US" sz="2400" dirty="0" smtClean="0"/>
              <a:t>K-Portal </a:t>
            </a:r>
            <a:r>
              <a:rPr lang="th-TH" sz="2400" dirty="0" smtClean="0"/>
              <a:t>เพื่อให้พนักงานทุกคนเรียนรู้ ส่งผลให้ความพอใจต่อการแก้ปัญหาสูงขึ้นดังภาพ </a:t>
            </a:r>
            <a:r>
              <a:rPr lang="en-US" sz="2400" dirty="0" smtClean="0"/>
              <a:t>7.2-4 </a:t>
            </a:r>
            <a:r>
              <a:rPr lang="th-TH" sz="2400" dirty="0" smtClean="0"/>
              <a:t>บริษัททบทวนกระบวนการแก้ไขข้อร้องเรียนทุกปี ผ่านกลไกตรวจติดตามภายใน และ </a:t>
            </a:r>
            <a:r>
              <a:rPr lang="en-US" sz="2400" dirty="0" smtClean="0"/>
              <a:t>Management Review </a:t>
            </a:r>
            <a:r>
              <a:rPr lang="th-TH" sz="2400" dirty="0" smtClean="0"/>
              <a:t>ตามระบบ </a:t>
            </a:r>
            <a:r>
              <a:rPr lang="en-US" sz="2400" dirty="0" smtClean="0"/>
              <a:t>ISO</a:t>
            </a:r>
            <a:r>
              <a:rPr lang="th-TH" sz="2400" dirty="0" smtClean="0"/>
              <a:t> ส่งผลให้เกิดการพัฒนาระบบ </a:t>
            </a:r>
            <a:r>
              <a:rPr lang="en-US" sz="2400" dirty="0" smtClean="0"/>
              <a:t>Complaint Online </a:t>
            </a:r>
            <a:r>
              <a:rPr lang="th-TH" sz="2400" dirty="0" smtClean="0"/>
              <a:t>ซึ่งเป็นนวัตกรรมใหม่ขององค์กร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5486400"/>
            <a:ext cx="309571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รูป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3.2-4 </a:t>
            </a:r>
            <a:r>
              <a:rPr lang="th-TH" sz="24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วิธีจัดการข้อร้องเรียน 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" y="6073914"/>
            <a:ext cx="8077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Systematic Effective, Well deploy, Systematic Learning  with evidence of Learning ,KM/Innovation, Integration across process</a:t>
            </a:r>
            <a:endParaRPr lang="th-TH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2057400"/>
            <a:ext cx="861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00600"/>
          </a:xfrm>
        </p:spPr>
        <p:txBody>
          <a:bodyPr>
            <a:noAutofit/>
          </a:bodyPr>
          <a:lstStyle/>
          <a:p>
            <a:r>
              <a:rPr lang="th-TH" dirty="0" smtClean="0"/>
              <a:t>กรณีกระบวนการมีความซับซ้อนควรเขียน </a:t>
            </a:r>
            <a:r>
              <a:rPr lang="en-US" dirty="0" smtClean="0"/>
              <a:t>Flow Chart </a:t>
            </a:r>
            <a:r>
              <a:rPr lang="th-TH" dirty="0" smtClean="0"/>
              <a:t>แสดงขั้นตอนที่สำคัญ</a:t>
            </a:r>
          </a:p>
          <a:p>
            <a:r>
              <a:rPr lang="th-TH" dirty="0" smtClean="0"/>
              <a:t>เขียนบรรยายถึง </a:t>
            </a:r>
            <a:r>
              <a:rPr lang="en-US" dirty="0" smtClean="0"/>
              <a:t>Input </a:t>
            </a:r>
            <a:r>
              <a:rPr lang="th-TH" dirty="0" smtClean="0"/>
              <a:t>ที่สำคัญของกระบวนการ ปัจจัยที่สำคัญ ทรัพยากรที่สำคัญ สารสนเทศที่สำคัญ (อาจจะเขียนใส่ใน </a:t>
            </a:r>
            <a:r>
              <a:rPr lang="en-US" dirty="0" smtClean="0"/>
              <a:t>Flow Chart </a:t>
            </a:r>
            <a:r>
              <a:rPr lang="th-TH" dirty="0" smtClean="0"/>
              <a:t>) </a:t>
            </a:r>
          </a:p>
          <a:p>
            <a:r>
              <a:rPr lang="th-TH" dirty="0" smtClean="0"/>
              <a:t>เขียนให้เห็นถึงผู้รับผิดชอบในแต่ละขั้นตอนที่สำคัญของกระบวนการ (อาจจะเขียนใส่รวมใน </a:t>
            </a:r>
            <a:r>
              <a:rPr lang="en-US" dirty="0" smtClean="0"/>
              <a:t>Flow Chart</a:t>
            </a:r>
            <a:r>
              <a:rPr lang="th-TH" dirty="0" smtClean="0"/>
              <a:t>)</a:t>
            </a:r>
          </a:p>
          <a:p>
            <a:r>
              <a:rPr lang="th-TH" dirty="0" smtClean="0"/>
              <a:t>แสดงให้เห็น </a:t>
            </a:r>
            <a:r>
              <a:rPr lang="en-US" dirty="0" smtClean="0"/>
              <a:t>Time Frame </a:t>
            </a:r>
            <a:r>
              <a:rPr lang="th-TH" dirty="0" smtClean="0"/>
              <a:t>ของแต่ละขั้นตอน หรือกระบวนการ</a:t>
            </a:r>
          </a:p>
          <a:p>
            <a:r>
              <a:rPr lang="th-TH" dirty="0" smtClean="0"/>
              <a:t>นำเสนอตัวชี้วัดคุณภาพของผลลัพธ์ของกระบวนการ ซึ่งทุกกระบวนการควรมี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4953000" y="381000"/>
            <a:ext cx="4043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04800"/>
            <a:ext cx="4114800" cy="838200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rgbClr val="FFFF00"/>
                </a:solidFill>
              </a:rPr>
              <a:t>แนวทางที่เป็นระบบ </a:t>
            </a:r>
            <a:r>
              <a:rPr lang="en-US" sz="3600" b="1" dirty="0" smtClean="0">
                <a:solidFill>
                  <a:srgbClr val="FFFF00"/>
                </a:solidFill>
                <a:latin typeface="Angsana New" pitchFamily="18" charset="-34"/>
              </a:rPr>
              <a:t>DRMP</a:t>
            </a:r>
            <a:endParaRPr lang="th-TH" sz="3600" dirty="0" smtClean="0">
              <a:solidFill>
                <a:srgbClr val="FFFF00"/>
              </a:solidFill>
              <a:latin typeface="Angsana New" pitchFamily="18" charset="-34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80010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0693" y="381000"/>
            <a:ext cx="203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3716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5446693"/>
            <a:ext cx="70104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ต้องมั่นใจว่ากระบวนการสามารถทำซ้ำได้และเกิดประสิทธิผลในการดำเนินการ สอดคล้องกับบริบทขององค์กร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http://www.adliplusltci.com/images/publish/output_0.jpg?1343046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543800" cy="51895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33267" y="6488668"/>
            <a:ext cx="291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http://www.adliplusltci.com/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381000"/>
            <a:ext cx="4201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Approach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504950"/>
            <a:ext cx="8829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4842"/>
            <a:ext cx="7010400" cy="556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1295400"/>
            <a:ext cx="6346825" cy="54262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6742497" y="381000"/>
            <a:ext cx="203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381000"/>
            <a:ext cx="283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447800" y="3048000"/>
          <a:ext cx="6400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19400" y="1219200"/>
            <a:ext cx="3505200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ผู้เกี่ยวข้องในกระบวนการปฏิบัติตามขั้นตอน และวิธีการที่กำหนดไว้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ปฏิบัติในแนวทางเดียวกันทั่วทั้งองค์กร โดยไม่มีความแตกต่าง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ทั่วถึงทุกกลุ่มที่เกณฑ์กำหนดเช่น  ลูกค้า ผู้มีส่วนได้ส่วนเสีย</a:t>
            </a:r>
            <a:endParaRPr lang="th-TH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30480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มีแผนรองรับและถ่ายทอดตัวชี้วัดเพื่อติดตามกระบวนการ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สั่งการ และมอบหมายชัดเจน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ชี่แจงและทำความเข้าใจ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อบรม เพิ่มพูนความรู้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สื่อสารผ่านช่องทางต่างๆ</a:t>
            </a:r>
            <a:endParaRPr lang="th-TH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648200"/>
            <a:ext cx="2018501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มีการเก็บข้อมูล</a:t>
            </a:r>
          </a:p>
          <a:p>
            <a:r>
              <a:rPr lang="th-TH" sz="2400" b="1" dirty="0" smtClean="0"/>
              <a:t>มีการประชุมติดตาม</a:t>
            </a:r>
          </a:p>
          <a:p>
            <a:r>
              <a:rPr lang="th-TH" sz="2400" b="1" dirty="0" smtClean="0"/>
              <a:t>มีรายงานตัวชี้วัด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932488" cy="535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6400800" y="381000"/>
            <a:ext cx="254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" y="1676400"/>
            <a:ext cx="8648700" cy="4953000"/>
            <a:chOff x="198" y="468"/>
            <a:chExt cx="5448" cy="3120"/>
          </a:xfrm>
        </p:grpSpPr>
        <p:sp>
          <p:nvSpPr>
            <p:cNvPr id="15369" name="Line 3"/>
            <p:cNvSpPr>
              <a:spLocks noChangeShapeType="1"/>
            </p:cNvSpPr>
            <p:nvPr/>
          </p:nvSpPr>
          <p:spPr bwMode="auto">
            <a:xfrm flipV="1">
              <a:off x="4098" y="2427"/>
              <a:ext cx="198" cy="2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4"/>
            <p:cNvSpPr>
              <a:spLocks noChangeShapeType="1"/>
            </p:cNvSpPr>
            <p:nvPr/>
          </p:nvSpPr>
          <p:spPr bwMode="auto">
            <a:xfrm>
              <a:off x="4098" y="1430"/>
              <a:ext cx="192" cy="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4338" y="1380"/>
              <a:ext cx="1308" cy="134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th-TH" b="1" dirty="0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7.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ผลลัพธ์</a:t>
              </a:r>
              <a:r>
                <a:rPr lang="en-US" sz="20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 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7.1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ผลลัพธ์ด้านผลิตภัณฑ์และ</a:t>
              </a:r>
            </a:p>
            <a:p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กระบวนการ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7.2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ผลลัพธ์ด้านการมุ่งเน้นลูกค้า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7.3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ผลลัพธ์ด้านการมุ่งเน้นบุคลากร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7.4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ผลลัพธ์ด้านการนำองค์กรและ</a:t>
              </a:r>
            </a:p>
            <a:p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การกำกับดูแลองค์กร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7.5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ผลลัพธ์ด้านการเงินและตลาด</a:t>
              </a:r>
              <a:endParaRPr lang="th-TH" sz="1600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994" y="1175"/>
              <a:ext cx="1002" cy="1754"/>
              <a:chOff x="3056" y="1719"/>
              <a:chExt cx="1002" cy="1754"/>
            </a:xfrm>
          </p:grpSpPr>
          <p:sp>
            <p:nvSpPr>
              <p:cNvPr id="15387" name="Rectangle 7"/>
              <p:cNvSpPr>
                <a:spLocks noChangeArrowheads="1"/>
              </p:cNvSpPr>
              <p:nvPr/>
            </p:nvSpPr>
            <p:spPr bwMode="auto">
              <a:xfrm>
                <a:off x="3056" y="2839"/>
                <a:ext cx="1002" cy="634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6.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การจัดการ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กระบวนการ</a:t>
                </a:r>
              </a:p>
            </p:txBody>
          </p:sp>
          <p:sp>
            <p:nvSpPr>
              <p:cNvPr id="15388" name="Rectangle 8"/>
              <p:cNvSpPr>
                <a:spLocks noChangeArrowheads="1"/>
              </p:cNvSpPr>
              <p:nvPr/>
            </p:nvSpPr>
            <p:spPr bwMode="auto">
              <a:xfrm>
                <a:off x="3056" y="1719"/>
                <a:ext cx="999" cy="637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5.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การมุ่งเน้น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บุคลากร</a:t>
                </a:r>
                <a:endParaRPr lang="th-TH" sz="3200" b="1">
                  <a:solidFill>
                    <a:schemeClr val="bg1"/>
                  </a:solidFill>
                  <a:latin typeface="Angsana New" pitchFamily="18" charset="-34"/>
                  <a:cs typeface="CordiaUPC" pitchFamily="34" charset="-34"/>
                </a:endParaRPr>
              </a:p>
            </p:txBody>
          </p:sp>
          <p:sp>
            <p:nvSpPr>
              <p:cNvPr id="15389" name="Line 9"/>
              <p:cNvSpPr>
                <a:spLocks noChangeShapeType="1"/>
              </p:cNvSpPr>
              <p:nvPr/>
            </p:nvSpPr>
            <p:spPr bwMode="auto">
              <a:xfrm>
                <a:off x="3734" y="2452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2610" y="1980"/>
              <a:ext cx="336" cy="171"/>
            </a:xfrm>
            <a:prstGeom prst="leftRightArrow">
              <a:avLst>
                <a:gd name="adj1" fmla="val 50000"/>
                <a:gd name="adj2" fmla="val 39298"/>
              </a:avLst>
            </a:prstGeom>
            <a:solidFill>
              <a:srgbClr val="CC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>
              <a:off x="2706" y="2847"/>
              <a:ext cx="144" cy="261"/>
            </a:xfrm>
            <a:prstGeom prst="upDownArrow">
              <a:avLst>
                <a:gd name="adj1" fmla="val 50000"/>
                <a:gd name="adj2" fmla="val 36250"/>
              </a:avLst>
            </a:prstGeom>
            <a:solidFill>
              <a:srgbClr val="CC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th-TH" sz="2600">
                <a:solidFill>
                  <a:schemeClr val="bg1"/>
                </a:solidFill>
                <a:latin typeface="Cordia New" pitchFamily="34" charset="-34"/>
                <a:cs typeface="FreesiaUPC" pitchFamily="34" charset="-34"/>
              </a:endParaRPr>
            </a:p>
          </p:txBody>
        </p:sp>
        <p:sp>
          <p:nvSpPr>
            <p:cNvPr id="15375" name="Rectangle 12"/>
            <p:cNvSpPr>
              <a:spLocks noChangeArrowheads="1"/>
            </p:cNvSpPr>
            <p:nvPr/>
          </p:nvSpPr>
          <p:spPr bwMode="auto">
            <a:xfrm>
              <a:off x="720" y="3207"/>
              <a:ext cx="4368" cy="381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4.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การวัด การวิเคราะห์ และการจัดการความรู้</a:t>
              </a:r>
              <a:endParaRPr lang="th-TH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42003" name="Rectangle 13"/>
            <p:cNvSpPr>
              <a:spLocks noChangeArrowheads="1"/>
            </p:cNvSpPr>
            <p:nvPr/>
          </p:nvSpPr>
          <p:spPr bwMode="auto">
            <a:xfrm>
              <a:off x="1540" y="2329"/>
              <a:ext cx="1010" cy="635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+mj-lt"/>
                  <a:cs typeface="+mn-cs"/>
                </a:rPr>
                <a:t>3.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การมุ่งเน้น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ลูกค้า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และตลาด</a:t>
              </a:r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>
              <a:off x="1269" y="2388"/>
              <a:ext cx="236" cy="2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 flipV="1">
              <a:off x="1269" y="1401"/>
              <a:ext cx="236" cy="2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6"/>
            <p:cNvSpPr>
              <a:spLocks noChangeArrowheads="1"/>
            </p:cNvSpPr>
            <p:nvPr/>
          </p:nvSpPr>
          <p:spPr bwMode="auto">
            <a:xfrm>
              <a:off x="231" y="1758"/>
              <a:ext cx="993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marL="533400" indent="-533400"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1.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การนำองค์กร</a:t>
              </a:r>
            </a:p>
          </p:txBody>
        </p:sp>
        <p:sp>
          <p:nvSpPr>
            <p:cNvPr id="15380" name="Rectangle 17"/>
            <p:cNvSpPr>
              <a:spLocks noChangeArrowheads="1"/>
            </p:cNvSpPr>
            <p:nvPr/>
          </p:nvSpPr>
          <p:spPr bwMode="auto">
            <a:xfrm>
              <a:off x="1541" y="1188"/>
              <a:ext cx="1042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2. </a:t>
              </a: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 </a:t>
              </a: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การวาง</a:t>
              </a:r>
              <a:r>
                <a:rPr lang="th-TH" sz="22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แผน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22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เชิง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ยุทธศาสตร์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8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15381" name="Line 18"/>
            <p:cNvSpPr>
              <a:spLocks noChangeShapeType="1"/>
            </p:cNvSpPr>
            <p:nvPr/>
          </p:nvSpPr>
          <p:spPr bwMode="auto">
            <a:xfrm>
              <a:off x="2126" y="1912"/>
              <a:ext cx="0" cy="2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1056" y="468"/>
              <a:ext cx="355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บริบทของรัฐวิสาหกิจ</a:t>
              </a:r>
            </a:p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สภาพแวดล้อม ความสัมพันธ์ และความท้าทาย</a:t>
              </a:r>
            </a:p>
          </p:txBody>
        </p:sp>
        <p:sp>
          <p:nvSpPr>
            <p:cNvPr id="15383" name="Freeform 24"/>
            <p:cNvSpPr>
              <a:spLocks/>
            </p:cNvSpPr>
            <p:nvPr/>
          </p:nvSpPr>
          <p:spPr bwMode="auto">
            <a:xfrm rot="-847260">
              <a:off x="198" y="1019"/>
              <a:ext cx="633" cy="584"/>
            </a:xfrm>
            <a:custGeom>
              <a:avLst/>
              <a:gdLst>
                <a:gd name="T0" fmla="*/ 0 w 576"/>
                <a:gd name="T1" fmla="*/ 2 h 720"/>
                <a:gd name="T2" fmla="*/ 12956 w 576"/>
                <a:gd name="T3" fmla="*/ 0 h 720"/>
                <a:gd name="T4" fmla="*/ 0 60000 65536"/>
                <a:gd name="T5" fmla="*/ 0 60000 65536"/>
                <a:gd name="T6" fmla="*/ 0 w 576"/>
                <a:gd name="T7" fmla="*/ 0 h 720"/>
                <a:gd name="T8" fmla="*/ 576 w 576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720">
                  <a:moveTo>
                    <a:pt x="0" y="720"/>
                  </a:moveTo>
                  <a:cubicBezTo>
                    <a:pt x="240" y="420"/>
                    <a:pt x="480" y="120"/>
                    <a:pt x="576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Freeform 25"/>
            <p:cNvSpPr>
              <a:spLocks/>
            </p:cNvSpPr>
            <p:nvPr/>
          </p:nvSpPr>
          <p:spPr bwMode="auto">
            <a:xfrm rot="-884193">
              <a:off x="5206" y="907"/>
              <a:ext cx="331" cy="524"/>
            </a:xfrm>
            <a:custGeom>
              <a:avLst/>
              <a:gdLst>
                <a:gd name="T0" fmla="*/ 37940 w 288"/>
                <a:gd name="T1" fmla="*/ 1 h 720"/>
                <a:gd name="T2" fmla="*/ 0 w 288"/>
                <a:gd name="T3" fmla="*/ 0 h 720"/>
                <a:gd name="T4" fmla="*/ 0 60000 65536"/>
                <a:gd name="T5" fmla="*/ 0 60000 65536"/>
                <a:gd name="T6" fmla="*/ 0 w 288"/>
                <a:gd name="T7" fmla="*/ 0 h 720"/>
                <a:gd name="T8" fmla="*/ 288 w 288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720">
                  <a:moveTo>
                    <a:pt x="288" y="720"/>
                  </a:moveTo>
                  <a:cubicBezTo>
                    <a:pt x="168" y="420"/>
                    <a:pt x="48" y="120"/>
                    <a:pt x="0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26"/>
            <p:cNvSpPr>
              <a:spLocks noChangeShapeType="1"/>
            </p:cNvSpPr>
            <p:nvPr/>
          </p:nvSpPr>
          <p:spPr bwMode="auto">
            <a:xfrm>
              <a:off x="279" y="2426"/>
              <a:ext cx="48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7"/>
            <p:cNvSpPr>
              <a:spLocks noChangeShapeType="1"/>
            </p:cNvSpPr>
            <p:nvPr/>
          </p:nvSpPr>
          <p:spPr bwMode="auto">
            <a:xfrm flipV="1">
              <a:off x="5142" y="2772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914400" y="16002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600200" y="1881188"/>
            <a:ext cx="7162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สภาพแวดล้อมภายในองค์กร  ความสัมพันธ์กับภายนอกองค์กร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บรรยากาศด้านการแข่งขัน บริบทด้านยุทธศาสตร์ ระบบปรับปรุงผลดำเนินการ </a:t>
            </a:r>
            <a:endParaRPr lang="en-US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endParaRPr lang="th-TH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38200" y="1371600"/>
            <a:ext cx="7462838" cy="1927225"/>
            <a:chOff x="838201" y="891744"/>
            <a:chExt cx="7463480" cy="1927655"/>
          </a:xfrm>
        </p:grpSpPr>
        <p:sp>
          <p:nvSpPr>
            <p:cNvPr id="31" name="Chord 30"/>
            <p:cNvSpPr/>
            <p:nvPr/>
          </p:nvSpPr>
          <p:spPr>
            <a:xfrm rot="5400000">
              <a:off x="3606113" y="-1876168"/>
              <a:ext cx="1927655" cy="7463480"/>
            </a:xfrm>
            <a:prstGeom prst="chord">
              <a:avLst>
                <a:gd name="adj1" fmla="val 5363312"/>
                <a:gd name="adj2" fmla="val 16228951"/>
              </a:avLst>
            </a:prstGeom>
            <a:solidFill>
              <a:srgbClr val="000099"/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201930">
              <a:bevelT w="13970" h="13970" prst="angle"/>
              <a:bevelB w="13970" h="13970"/>
              <a:extrusionClr>
                <a:srgbClr val="000099"/>
              </a:extrusionClr>
              <a:contourClr>
                <a:srgbClr val="00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368" name="TextBox 31"/>
            <p:cNvSpPr txBox="1">
              <a:spLocks noChangeArrowheads="1"/>
            </p:cNvSpPr>
            <p:nvPr/>
          </p:nvSpPr>
          <p:spPr bwMode="auto">
            <a:xfrm>
              <a:off x="3533738" y="922360"/>
              <a:ext cx="1598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  <a:latin typeface="FreesiaUPC" pitchFamily="34" charset="-34"/>
                  <a:cs typeface="FreesiaUPC" pitchFamily="34" charset="-34"/>
                </a:rPr>
                <a:t>โครงร่างองค์กร</a:t>
              </a:r>
            </a:p>
          </p:txBody>
        </p:sp>
      </p:grp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1604963" y="2057400"/>
            <a:ext cx="6324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สภาพแวดล้อม ความสัมพันธ์ และสภาวการณ์เชิงกลยุทธ์</a:t>
            </a: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44488"/>
            <a:ext cx="40576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กรอบแนวคิดสู่ความเป็นเลิศ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684638"/>
            <a:ext cx="9143993" cy="62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2952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381000"/>
            <a:ext cx="2166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600200"/>
          <a:ext cx="6934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038600"/>
            <a:ext cx="80772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ประเมินผล ทบทวนกระบวนการกับผลการดำเนินการในอดีต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เปรียบเทียบผลการดำเนินการกับคู่แข่ง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ศึกษาจาก </a:t>
            </a:r>
            <a:r>
              <a:rPr lang="en-US" sz="2400" b="1" dirty="0" smtClean="0"/>
              <a:t>Best Practice </a:t>
            </a:r>
            <a:r>
              <a:rPr lang="th-TH" sz="2400" b="1" dirty="0" smtClean="0"/>
              <a:t>เพื่อนำมาพิจารณาปรับปรุงกระบวนการ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มีผู้รับผิดชอบดำเนินการ และมีรอบระยะเวลาดำเนินการชัดเจน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ทำให้เกิดแนวปฏิบัติที่ดี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/>
              <a:t>เกิดการเรียนรู้ระดับองค์กร สู่การเกิดนวัตกรรม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725" y="76200"/>
            <a:ext cx="4537075" cy="1143000"/>
          </a:xfrm>
        </p:spPr>
        <p:txBody>
          <a:bodyPr/>
          <a:lstStyle/>
          <a:p>
            <a:r>
              <a:rPr lang="en-US" dirty="0" smtClean="0"/>
              <a:t>Types of “Learning” Evidence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253287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Cycles of improvement</a:t>
            </a:r>
          </a:p>
          <a:p>
            <a:r>
              <a:rPr lang="en-US" dirty="0" smtClean="0"/>
              <a:t>Date(s) of improvements</a:t>
            </a:r>
          </a:p>
          <a:p>
            <a:r>
              <a:rPr lang="en-US" dirty="0" smtClean="0"/>
              <a:t>Description of improvement(s) </a:t>
            </a:r>
          </a:p>
          <a:p>
            <a:r>
              <a:rPr lang="en-US" dirty="0" smtClean="0"/>
              <a:t>Evidence of fact-based evaluation and improvement process</a:t>
            </a:r>
          </a:p>
          <a:p>
            <a:r>
              <a:rPr lang="en-US" dirty="0" smtClean="0"/>
              <a:t>“Breakthrough” change and innovation</a:t>
            </a:r>
          </a:p>
          <a:p>
            <a:r>
              <a:rPr lang="en-US" dirty="0" smtClean="0"/>
              <a:t>Sharing with other work units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925" y="152400"/>
            <a:ext cx="4841875" cy="1143000"/>
          </a:xfrm>
        </p:spPr>
        <p:txBody>
          <a:bodyPr/>
          <a:lstStyle/>
          <a:p>
            <a:r>
              <a:rPr lang="en-US" dirty="0" smtClean="0"/>
              <a:t>Types of “Integration” Evidence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311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Alignment with needs and processes across work units</a:t>
            </a:r>
          </a:p>
          <a:p>
            <a:r>
              <a:rPr lang="en-US" dirty="0" smtClean="0"/>
              <a:t>Complementary measures, information and approaches to improvement across work units</a:t>
            </a:r>
          </a:p>
          <a:p>
            <a:r>
              <a:rPr lang="en-US" dirty="0" smtClean="0"/>
              <a:t>Harmonized plans and actions across work units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97900" cy="551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6742497" y="381000"/>
            <a:ext cx="217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861628" cy="4232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6400800" y="381000"/>
            <a:ext cx="230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การปฏิบัติที่ดีต้องแสดงให้เห็นว่า</a:t>
            </a:r>
          </a:p>
          <a:p>
            <a:pPr eaLnBrk="1" hangingPunct="1">
              <a:lnSpc>
                <a:spcPct val="90000"/>
              </a:lnSpc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มีแนวทางอย่างเป็นระบบ </a:t>
            </a:r>
            <a:r>
              <a:rPr lang="en-US" sz="3400" b="1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–</a:t>
            </a:r>
            <a:r>
              <a:rPr lang="en-US" sz="3400" b="1" dirty="0" smtClean="0"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3400" b="1" u="sng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Systematic Approach</a:t>
            </a:r>
            <a:endParaRPr lang="th-TH" sz="3400" b="1" u="sng" dirty="0" smtClean="0">
              <a:solidFill>
                <a:srgbClr val="FF3300"/>
              </a:solidFill>
              <a:latin typeface="Angsana New" pitchFamily="18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มีการนำไปใช้อย่างทั่วถึง(เท่าที่ทำได้) </a:t>
            </a:r>
            <a:r>
              <a:rPr lang="en-US" sz="3400" b="1" dirty="0" smtClean="0"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3400" b="1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- </a:t>
            </a:r>
            <a:r>
              <a:rPr lang="en-US" sz="3400" b="1" u="sng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Effective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000" b="1" dirty="0" smtClean="0">
                <a:latin typeface="Angsana New" pitchFamily="18" charset="-34"/>
                <a:cs typeface="FreesiaUPC" pitchFamily="34" charset="-34"/>
              </a:rPr>
              <a:t>ครอบคลุมทุกระดับ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000" b="1" dirty="0" smtClean="0">
                <a:latin typeface="Angsana New" pitchFamily="18" charset="-34"/>
                <a:cs typeface="FreesiaUPC" pitchFamily="34" charset="-34"/>
              </a:rPr>
              <a:t>ครอบคลุมทุกกลุ่ม </a:t>
            </a:r>
            <a:r>
              <a:rPr lang="en-US" sz="3000" b="1" dirty="0" smtClean="0">
                <a:latin typeface="Angsana New" pitchFamily="18" charset="-34"/>
                <a:cs typeface="FreesiaUPC" pitchFamily="34" charset="-34"/>
              </a:rPr>
              <a:t>(Product, Market, Customer, Supplier, Workforce)</a:t>
            </a:r>
            <a:endParaRPr lang="th-TH" sz="3000" b="1" dirty="0" smtClean="0">
              <a:latin typeface="Angsana New" pitchFamily="18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มีการวัดผลและนำผลกลับมาใช้ในการปรับปรุง </a:t>
            </a:r>
            <a:r>
              <a:rPr lang="en-US" sz="3400" b="1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- </a:t>
            </a:r>
            <a:r>
              <a:rPr lang="en-US" sz="3400" b="1" u="sng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Learning</a:t>
            </a:r>
            <a:endParaRPr lang="th-TH" sz="3400" b="1" u="sng" dirty="0" smtClean="0">
              <a:solidFill>
                <a:srgbClr val="FF3300"/>
              </a:solidFill>
              <a:latin typeface="Angsana New" pitchFamily="18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มีการสอดรับกับกระบวนการอื่นๆภายในองค์กร</a:t>
            </a:r>
            <a:r>
              <a:rPr lang="en-US" sz="3400" b="1" dirty="0" smtClean="0"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3400" b="1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– </a:t>
            </a:r>
            <a:r>
              <a:rPr lang="en-US" sz="3400" b="1" u="sng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Integration</a:t>
            </a:r>
          </a:p>
          <a:p>
            <a:pPr eaLnBrk="1" hangingPunct="1">
              <a:lnSpc>
                <a:spcPct val="90000"/>
              </a:lnSpc>
            </a:pPr>
            <a:r>
              <a:rPr lang="th-TH" sz="3400" b="1" dirty="0" smtClean="0">
                <a:latin typeface="Angsana New" pitchFamily="18" charset="-34"/>
                <a:cs typeface="FreesiaUPC" pitchFamily="34" charset="-34"/>
              </a:rPr>
              <a:t>ครอบคลุมเกณฑ์ทุกคำถามจนถึงระดับ </a:t>
            </a:r>
            <a:r>
              <a:rPr lang="en-US" sz="3400" b="1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- </a:t>
            </a:r>
            <a:r>
              <a:rPr lang="en-US" sz="3400" b="1" u="sng" dirty="0" smtClean="0">
                <a:solidFill>
                  <a:srgbClr val="FF3300"/>
                </a:solidFill>
                <a:latin typeface="Angsana New" pitchFamily="18" charset="-34"/>
                <a:cs typeface="FreesiaUPC" pitchFamily="34" charset="-34"/>
              </a:rPr>
              <a:t>Multiple Requirement</a:t>
            </a:r>
            <a:endParaRPr lang="th-TH" sz="3400" b="1" u="sng" dirty="0" smtClean="0">
              <a:solidFill>
                <a:srgbClr val="FF3300"/>
              </a:solidFill>
              <a:latin typeface="Angsana New" pitchFamily="18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sz="3400" b="1" dirty="0" smtClean="0">
              <a:solidFill>
                <a:srgbClr val="FF3300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304800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886200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ผลลัพธ์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(Results)</a:t>
            </a:r>
          </a:p>
          <a:p>
            <a:pPr algn="ctr"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ผลผลิตและผลลัพธ์ขององค์กรที่ได้จากการดำเนินการตามข้อกำหนด</a:t>
            </a:r>
          </a:p>
          <a:p>
            <a:pPr algn="ctr"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ของหัวข้อในกระบวนการตามเกณฑ์ </a:t>
            </a:r>
            <a:r>
              <a:rPr lang="en-US" b="1" dirty="0" smtClean="0">
                <a:solidFill>
                  <a:srgbClr val="FFFF00"/>
                </a:solidFill>
              </a:rPr>
              <a:t>TQA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>ผลดำเนินการในปัจจุบัน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แนวโน้มการเปลี่ยนแปลง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ผลการดำเนินการเมื่อเปรียบเทียบกับตัวเปรียบเทียบที่เหมาะสม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ความครอบคลุม และสอดคล้องกับกระบวนการ (หมวด 1-6) </a:t>
            </a:r>
            <a:r>
              <a:rPr lang="th-TH" dirty="0" smtClean="0">
                <a:solidFill>
                  <a:schemeClr val="bg1"/>
                </a:solidFill>
              </a:rPr>
              <a:t>	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t2.gstatic.com/images?q=tbn:ANd9GcTu3iI2IpBhRRVhLBZjfUh9UXo7jQH1Paz37YymvlE4HUruDJ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2578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t1.gstatic.com/images?q=tbn:ANd9GcTlMLlrC6E5dXu4EtBHJIAObzL7nKWqb50cs0gwHB1uA5i4SGnY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56260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t1.gstatic.com/images?q=tbn:ANd9GcSM-4fR2-J91Rz__IIKg9peLy8rvFTml1YspZCmwi4-cQ-OuJw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71070"/>
            <a:ext cx="1985127" cy="148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447800"/>
            <a:ext cx="8686800" cy="5334000"/>
            <a:chOff x="228600" y="1232595"/>
            <a:chExt cx="8686800" cy="5334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1232595"/>
              <a:ext cx="8686800" cy="954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vels(</a:t>
              </a:r>
              <a:r>
                <a:rPr lang="th-TH" sz="2800" dirty="0" smtClean="0">
                  <a:solidFill>
                    <a:schemeClr val="bg1"/>
                  </a:solidFill>
                  <a:sym typeface="Wingdings" pitchFamily="2" charset="2"/>
                </a:rPr>
                <a:t>ระดับ</a:t>
              </a:r>
              <a:r>
                <a:rPr lang="en-US" sz="2800" dirty="0" smtClean="0">
                  <a:solidFill>
                    <a:schemeClr val="bg1"/>
                  </a:solidFill>
                  <a:sym typeface="Wingdings" pitchFamily="2" charset="2"/>
                </a:rPr>
                <a:t>)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ระดับผลการดำเนินการในปัจจุบัน</a:t>
              </a:r>
              <a:endParaRPr lang="th-TH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2259688"/>
              <a:ext cx="8686800" cy="954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การนำไปปฏิบัติ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 การเปลี่ยนแปลงของผลลัพธ์ระดับและแนวโน้มดีขึ้นอย่างต่อเนื่อง</a:t>
              </a:r>
              <a:endParaRPr lang="th-TH" sz="28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276600"/>
              <a:ext cx="8686800" cy="18158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omparison</a:t>
              </a:r>
              <a:r>
                <a:rPr lang="en-US" sz="2800" dirty="0" smtClean="0">
                  <a:solidFill>
                    <a:schemeClr val="bg1"/>
                  </a:solidFill>
                </a:rPr>
                <a:t> (</a:t>
              </a:r>
              <a:r>
                <a:rPr lang="th-TH" sz="2800" dirty="0" smtClean="0">
                  <a:solidFill>
                    <a:schemeClr val="bg1"/>
                  </a:solidFill>
                </a:rPr>
                <a:t>การเปรียบเทียบ</a:t>
              </a:r>
              <a:r>
                <a:rPr lang="en-US" sz="2800" dirty="0" smtClean="0">
                  <a:solidFill>
                    <a:schemeClr val="bg1"/>
                  </a:solidFill>
                </a:rPr>
                <a:t>) 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/>
                <a:t> 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เปรียบเทียบผลกับตัวเปรียบเทียบหรือตัวเทียบเคียงที่เหมาะสม</a:t>
              </a:r>
            </a:p>
            <a:p>
              <a:r>
                <a:rPr lang="th-TH" sz="2800" b="1" dirty="0" smtClean="0">
                  <a:solidFill>
                    <a:srgbClr val="FFFF00"/>
                  </a:solidFill>
                </a:rPr>
                <a:t>            (คู่แข่ง ภายในอุตสาหกรรม </a:t>
              </a:r>
              <a:r>
                <a:rPr lang="en-US" sz="2800" b="1" dirty="0" smtClean="0">
                  <a:solidFill>
                    <a:srgbClr val="FFFF00"/>
                  </a:solidFill>
                </a:rPr>
                <a:t>Best-in-class 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องค์กรตัวอย่าง ภายใน   </a:t>
              </a:r>
            </a:p>
            <a:p>
              <a:r>
                <a:rPr lang="th-TH" sz="2800" b="1" dirty="0" smtClean="0">
                  <a:solidFill>
                    <a:srgbClr val="FFFF00"/>
                  </a:solidFill>
                </a:rPr>
                <a:t>             กลุ่ม)</a:t>
              </a:r>
              <a:endParaRPr lang="th-TH" sz="2800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5181600"/>
              <a:ext cx="8686800" cy="13849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ntegration(</a:t>
              </a:r>
              <a:r>
                <a:rPr lang="th-TH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การบูรณาการ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en-US" sz="2800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	</a:t>
              </a:r>
              <a:r>
                <a:rPr lang="th-TH" sz="2800" b="1" dirty="0" smtClean="0">
                  <a:solidFill>
                    <a:srgbClr val="FFFF00"/>
                  </a:solidFill>
                </a:rPr>
                <a:t> มีผลลัพธ์ที่สำคัญตามบริบทองค์กร และข้อกำหนดแสดงครบถ้วนตาม </a:t>
              </a:r>
            </a:p>
            <a:p>
              <a:r>
                <a:rPr lang="th-TH" sz="2800" b="1" dirty="0" smtClean="0">
                  <a:solidFill>
                    <a:srgbClr val="FFFF00"/>
                  </a:solidFill>
                </a:rPr>
                <a:t>             กลุ่มลูกค้า กลุ่มบุคลากร ผลิตภัณฑ์ กระบวนการและแผนปฏิบัติการ</a:t>
              </a:r>
              <a:endParaRPr lang="th-TH" sz="2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เน้นผลลัพธ์ที่สำคัญให้ครบตามที่ระบุไว้ใน</a:t>
            </a:r>
            <a:r>
              <a:rPr lang="th-TH" b="1" dirty="0" smtClean="0">
                <a:solidFill>
                  <a:srgbClr val="FF0000"/>
                </a:solidFill>
              </a:rPr>
              <a:t>เกณฑ์</a:t>
            </a:r>
            <a:r>
              <a:rPr lang="th-TH" b="1" dirty="0" smtClean="0"/>
              <a:t> และตามที่ระบุใน</a:t>
            </a:r>
            <a:r>
              <a:rPr lang="th-TH" b="1" dirty="0" smtClean="0">
                <a:solidFill>
                  <a:srgbClr val="FF0000"/>
                </a:solidFill>
              </a:rPr>
              <a:t>บริบทขององค์กร</a:t>
            </a:r>
            <a:r>
              <a:rPr lang="th-TH" b="1" dirty="0" smtClean="0"/>
              <a:t>ตามหมวดต่างๆ</a:t>
            </a:r>
          </a:p>
          <a:p>
            <a:r>
              <a:rPr lang="th-TH" b="1" dirty="0" smtClean="0"/>
              <a:t>เพื่อให้การนำเสนอผลลัพธ์มีประสิทธิผลต้องนำเสนอ</a:t>
            </a:r>
          </a:p>
          <a:p>
            <a:pPr lvl="1"/>
            <a:r>
              <a:rPr lang="th-TH" b="1" dirty="0" smtClean="0"/>
              <a:t>ระดับของผลการดำเนินการ</a:t>
            </a:r>
          </a:p>
          <a:p>
            <a:pPr lvl="1"/>
            <a:r>
              <a:rPr lang="th-TH" b="1" dirty="0" smtClean="0"/>
              <a:t>แนวโน้มเพื่อแสดงทิศทางของผลลัพธ์และอัตราการเปลี่ยนแปลง</a:t>
            </a:r>
          </a:p>
          <a:p>
            <a:pPr lvl="1"/>
            <a:r>
              <a:rPr lang="th-TH" b="1" dirty="0" smtClean="0"/>
              <a:t>เปรียบเทียบผลลัพธ์กับองค์กรอื่นที่เหมาะสม</a:t>
            </a:r>
          </a:p>
          <a:p>
            <a:r>
              <a:rPr lang="th-TH" b="1" dirty="0" smtClean="0"/>
              <a:t>ควรแสดงข้อมูลล่าสุดถึงแม้จะไม่เห็นแนวโน้มหรือข้อมูลเปรียบเทียบที่ชัดเจน</a:t>
            </a:r>
          </a:p>
          <a:p>
            <a:r>
              <a:rPr lang="th-TH" b="1" dirty="0" smtClean="0"/>
              <a:t>นำเสนอให้กระชับ เข้าใจง่าย</a:t>
            </a:r>
            <a:r>
              <a:rPr lang="th-TH" dirty="0" smtClean="0"/>
              <a:t> </a:t>
            </a:r>
            <a:r>
              <a:rPr lang="th-TH" b="1" dirty="0" smtClean="0"/>
              <a:t>ใช้กราฟ/ตาราง </a:t>
            </a:r>
            <a:r>
              <a:rPr lang="th-TH" dirty="0" smtClean="0"/>
              <a:t> </a:t>
            </a:r>
            <a:r>
              <a:rPr lang="th-TH" b="1" dirty="0" smtClean="0"/>
              <a:t>ระบุเรื่องกราฟ/ตาราง ให้ชัดเจน ปรับข้อมูลให้เป็นฐานเดียวกันเพื่อเปรียบเทียบกับองค์กรอื่น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76200"/>
            <a:ext cx="84677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30580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Strategic Factors</a:t>
            </a:r>
            <a:endParaRPr lang="th-TH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8305800" cy="215443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Execution Factors</a:t>
            </a:r>
          </a:p>
          <a:p>
            <a:pPr algn="ctr"/>
            <a:endParaRPr lang="th-TH" sz="5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8534400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Learning&amp;Support</a:t>
            </a:r>
            <a:r>
              <a:rPr lang="en-US" sz="6000" dirty="0" smtClean="0">
                <a:solidFill>
                  <a:schemeClr val="bg1"/>
                </a:solidFill>
              </a:rPr>
              <a:t> Factors</a:t>
            </a:r>
          </a:p>
          <a:p>
            <a:pPr algn="ctr"/>
            <a:endParaRPr lang="th-TH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54" y="1295400"/>
            <a:ext cx="85390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381000"/>
            <a:ext cx="2991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Results</a:t>
            </a:r>
            <a:endParaRPr lang="th-T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จากเกณฑ์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943600"/>
            <a:ext cx="2385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Org. Prof.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4572003" cy="811214"/>
          </a:xfrm>
        </p:spPr>
        <p:txBody>
          <a:bodyPr/>
          <a:lstStyle/>
          <a:p>
            <a:r>
              <a:rPr lang="en-US" dirty="0" smtClean="0"/>
              <a:t>Results Scoring for Level [Le]</a:t>
            </a:r>
          </a:p>
        </p:txBody>
      </p:sp>
      <p:graphicFrame>
        <p:nvGraphicFramePr>
          <p:cNvPr id="81960" name="Group 40"/>
          <p:cNvGraphicFramePr>
            <a:graphicFrameLocks noGrp="1"/>
          </p:cNvGraphicFramePr>
          <p:nvPr>
            <p:ph type="tbl" idx="1"/>
          </p:nvPr>
        </p:nvGraphicFramePr>
        <p:xfrm>
          <a:off x="433388" y="1544637"/>
          <a:ext cx="8350250" cy="4627563"/>
        </p:xfrm>
        <a:graphic>
          <a:graphicData uri="http://schemas.openxmlformats.org/drawingml/2006/table">
            <a:tbl>
              <a:tblPr/>
              <a:tblGrid>
                <a:gridCol w="1533525"/>
                <a:gridCol w="6816725"/>
              </a:tblGrid>
              <a:tr h="336550"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There are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organizational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poor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 areas reported.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few organizational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 reported; there are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some improvements and/or early good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 a few areas.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Improvements and/or good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 reported in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areas addressed in the Item requirements.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Improvement TRENDS and/or good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 reported for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most areas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addressed in the Item requirements.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Current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 to excellent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most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areas of importance to the Item requirements.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Current PERFORMANCE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 excellent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most areas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importance to the Item requirements.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9"/>
          <p:cNvSpPr>
            <a:spLocks noGrp="1" noChangeArrowheads="1"/>
          </p:cNvSpPr>
          <p:nvPr>
            <p:ph type="title"/>
          </p:nvPr>
        </p:nvSpPr>
        <p:spPr>
          <a:xfrm>
            <a:off x="4343400" y="-26987"/>
            <a:ext cx="4800603" cy="1143001"/>
          </a:xfrm>
        </p:spPr>
        <p:txBody>
          <a:bodyPr/>
          <a:lstStyle/>
          <a:p>
            <a:r>
              <a:rPr lang="en-US" dirty="0" smtClean="0"/>
              <a:t>Results Scoring for Trend [T]</a:t>
            </a:r>
          </a:p>
        </p:txBody>
      </p:sp>
      <p:graphicFrame>
        <p:nvGraphicFramePr>
          <p:cNvPr id="82991" name="Group 47"/>
          <p:cNvGraphicFramePr>
            <a:graphicFrameLocks noGrp="1"/>
          </p:cNvGraphicFramePr>
          <p:nvPr>
            <p:ph type="tbl" idx="1"/>
          </p:nvPr>
        </p:nvGraphicFramePr>
        <p:xfrm>
          <a:off x="433388" y="1636711"/>
          <a:ext cx="8350250" cy="4535489"/>
        </p:xfrm>
        <a:graphic>
          <a:graphicData uri="http://schemas.openxmlformats.org/drawingml/2006/table">
            <a:tbl>
              <a:tblPr/>
              <a:tblGrid>
                <a:gridCol w="1538287"/>
                <a:gridCol w="6811963"/>
              </a:tblGrid>
              <a:tr h="336550"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TREND data either are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reported or show mainly adverse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TRENDS.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Little or no TREND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data are reported, or many of the trends shown are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adverse.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stages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developing TRENDS are evident.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pattern of adverse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TRENDS and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poor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 LEVELS are evident in areas of importance to your organization’s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KEY MISSION or business requirements.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improvement TRENDS and/or current PERFORMANCE LEVELS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have been sustained over time.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Excellent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improvement TRENDS and/or consistently excellent PERFORMANCE LEVELS are reported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most areas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1"/>
          <p:cNvSpPr>
            <a:spLocks noGrp="1" noChangeArrowheads="1"/>
          </p:cNvSpPr>
          <p:nvPr>
            <p:ph type="title"/>
          </p:nvPr>
        </p:nvSpPr>
        <p:spPr>
          <a:xfrm>
            <a:off x="4648200" y="-1"/>
            <a:ext cx="4495803" cy="1143001"/>
          </a:xfrm>
        </p:spPr>
        <p:txBody>
          <a:bodyPr/>
          <a:lstStyle/>
          <a:p>
            <a:r>
              <a:rPr lang="en-US" dirty="0" smtClean="0"/>
              <a:t>Results Scoring for Comparison [C]</a:t>
            </a:r>
          </a:p>
        </p:txBody>
      </p:sp>
      <p:graphicFrame>
        <p:nvGraphicFramePr>
          <p:cNvPr id="84004" name="Group 36"/>
          <p:cNvGraphicFramePr>
            <a:graphicFrameLocks noGrp="1"/>
          </p:cNvGraphicFramePr>
          <p:nvPr>
            <p:ph type="tbl" idx="1"/>
          </p:nvPr>
        </p:nvGraphicFramePr>
        <p:xfrm>
          <a:off x="433388" y="1560511"/>
          <a:ext cx="8350250" cy="4535489"/>
        </p:xfrm>
        <a:graphic>
          <a:graphicData uri="http://schemas.openxmlformats.org/drawingml/2006/table">
            <a:tbl>
              <a:tblPr/>
              <a:tblGrid>
                <a:gridCol w="1539875"/>
                <a:gridCol w="6810375"/>
              </a:tblGrid>
              <a:tr h="342900">
                <a:tc>
                  <a:txBody>
                    <a:bodyPr/>
                    <a:lstStyle/>
                    <a:p>
                      <a:pPr marL="384175" marR="0" lvl="0" indent="-269875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0% -5%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Comparative information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reported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10% - 25%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Little or no comparative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information is reported.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30% - 45%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stages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obtaining comparative information are evident.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50% - 65%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TRENDS and/or current PERFORMANCE LEVELS—evaluated against relevant comparisons and/or BENCHMARKS—show areas of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 to very good relative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PERFORMANCE.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70% - 85%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 to most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reported TRENDS and/or current PERFORMANCE LEVELS—evaluated against relevant comparisons and/or BENCHMARKS—show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areas of leadership and very good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relative PERFORMANCE.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384175" marR="0" lvl="0" indent="-384175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72"/>
                          </a:solidFill>
                          <a:effectLst/>
                          <a:latin typeface="Arial" charset="0"/>
                        </a:rPr>
                        <a:t>90% - 100%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53A5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Evidence of industry and BENCHMARK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leadership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demonstrated in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 areas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8111" y="280066"/>
            <a:ext cx="9182111" cy="6237287"/>
            <a:chOff x="262" y="424"/>
            <a:chExt cx="5430" cy="3674"/>
          </a:xfrm>
        </p:grpSpPr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508" y="424"/>
              <a:ext cx="768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276" y="424"/>
              <a:ext cx="816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092" y="424"/>
              <a:ext cx="864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956" y="424"/>
              <a:ext cx="864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3820" y="424"/>
              <a:ext cx="864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4684" y="424"/>
              <a:ext cx="1008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268" y="424"/>
              <a:ext cx="240" cy="3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268" y="712"/>
              <a:ext cx="5424" cy="7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268" y="2284"/>
              <a:ext cx="542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268" y="3100"/>
              <a:ext cx="5424" cy="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569" y="790"/>
              <a:ext cx="6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การรายงานผลลัพธ์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หรือผลลัพธ์ไม่ดี</a:t>
              </a:r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1276" y="717"/>
              <a:ext cx="768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ผลลัพธ์เพียงบางเรื่อง</a:t>
              </a:r>
              <a:r>
                <a:rPr lang="th-TH" b="1" u="sng" dirty="0" smtClean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เริ่ม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ผลการดำเนินการที่ดี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ในบางเรื่อง</a:t>
              </a:r>
              <a:endParaRPr lang="th-TH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700" y="451"/>
              <a:ext cx="33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0-5%</a:t>
              </a:r>
            </a:p>
          </p:txBody>
        </p:sp>
        <p:sp>
          <p:nvSpPr>
            <p:cNvPr id="56338" name="Rectangle 18"/>
            <p:cNvSpPr>
              <a:spLocks noChangeArrowheads="1"/>
            </p:cNvSpPr>
            <p:nvPr/>
          </p:nvSpPr>
          <p:spPr bwMode="auto">
            <a:xfrm>
              <a:off x="1372" y="451"/>
              <a:ext cx="41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10-25%</a:t>
              </a:r>
            </a:p>
          </p:txBody>
        </p:sp>
        <p:sp>
          <p:nvSpPr>
            <p:cNvPr id="56339" name="Rectangle 19"/>
            <p:cNvSpPr>
              <a:spLocks noChangeArrowheads="1"/>
            </p:cNvSpPr>
            <p:nvPr/>
          </p:nvSpPr>
          <p:spPr bwMode="auto">
            <a:xfrm>
              <a:off x="2236" y="451"/>
              <a:ext cx="65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30-45%	</a:t>
              </a:r>
            </a:p>
          </p:txBody>
        </p:sp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3100" y="451"/>
              <a:ext cx="44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50-65%</a:t>
              </a: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3964" y="451"/>
              <a:ext cx="44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70-85%</a:t>
              </a:r>
            </a:p>
          </p:txBody>
        </p:sp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4856" y="451"/>
              <a:ext cx="47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90-100%</a:t>
              </a:r>
            </a:p>
          </p:txBody>
        </p:sp>
        <p:sp>
          <p:nvSpPr>
            <p:cNvPr id="56343" name="Rectangle 23"/>
            <p:cNvSpPr>
              <a:spLocks noChangeArrowheads="1"/>
            </p:cNvSpPr>
            <p:nvPr/>
          </p:nvSpPr>
          <p:spPr bwMode="auto">
            <a:xfrm>
              <a:off x="262" y="1076"/>
              <a:ext cx="31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Le</a:t>
              </a:r>
            </a:p>
          </p:txBody>
        </p:sp>
        <p:sp>
          <p:nvSpPr>
            <p:cNvPr id="56344" name="Rectangle 24"/>
            <p:cNvSpPr>
              <a:spLocks noChangeArrowheads="1"/>
            </p:cNvSpPr>
            <p:nvPr/>
          </p:nvSpPr>
          <p:spPr bwMode="auto">
            <a:xfrm>
              <a:off x="294" y="1694"/>
              <a:ext cx="23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400" b="1" dirty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T</a:t>
              </a:r>
            </a:p>
          </p:txBody>
        </p:sp>
        <p:sp>
          <p:nvSpPr>
            <p:cNvPr id="56345" name="Rectangle 25"/>
            <p:cNvSpPr>
              <a:spLocks noChangeArrowheads="1"/>
            </p:cNvSpPr>
            <p:nvPr/>
          </p:nvSpPr>
          <p:spPr bwMode="auto">
            <a:xfrm>
              <a:off x="315" y="2465"/>
              <a:ext cx="23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400" b="1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C</a:t>
              </a:r>
            </a:p>
          </p:txBody>
        </p:sp>
        <p:sp>
          <p:nvSpPr>
            <p:cNvPr id="56346" name="Rectangle 26"/>
            <p:cNvSpPr>
              <a:spLocks noChangeArrowheads="1"/>
            </p:cNvSpPr>
            <p:nvPr/>
          </p:nvSpPr>
          <p:spPr bwMode="auto">
            <a:xfrm>
              <a:off x="314" y="3468"/>
              <a:ext cx="15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400" b="1" dirty="0" smtClean="0">
                  <a:solidFill>
                    <a:schemeClr val="tx2"/>
                  </a:solidFill>
                  <a:latin typeface="TH Chakra Petch" pitchFamily="2" charset="-34"/>
                  <a:cs typeface="TH Chakra Petch" pitchFamily="2" charset="-34"/>
                </a:rPr>
                <a:t>I</a:t>
              </a:r>
              <a:endParaRPr lang="en-US" sz="4400" b="1" dirty="0">
                <a:solidFill>
                  <a:schemeClr val="tx2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528" y="1511"/>
              <a:ext cx="7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การรายงานข้อมูล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แนวโน้ม หรือมีแนวโน้มในทางลบ</a:t>
              </a:r>
              <a:endParaRPr lang="th-TH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48" name="Rectangle 28"/>
            <p:cNvSpPr>
              <a:spLocks noChangeArrowheads="1"/>
            </p:cNvSpPr>
            <p:nvPr/>
          </p:nvSpPr>
          <p:spPr bwMode="auto">
            <a:xfrm>
              <a:off x="2140" y="1553"/>
              <a:ext cx="816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การรายงานแนวโน้มของข้อมูล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ในบางเรื่อง</a:t>
              </a:r>
              <a:r>
                <a:rPr lang="th-TH" b="1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ส่วนใหญ่แสดงแนวโน้มที่ดี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2956" y="1562"/>
              <a:ext cx="864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แสดง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แนวโน้มที่ดีอย่างชัดเจนในเรื่องต่างๆ ที่มีความสำคัญต่อการบรรลุ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508" y="2370"/>
              <a:ext cx="7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การรายงานสารสนเทศ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เชิงเปรียบเทียบ</a:t>
              </a:r>
            </a:p>
          </p:txBody>
        </p:sp>
        <p:sp>
          <p:nvSpPr>
            <p:cNvPr id="56351" name="Rectangle 31"/>
            <p:cNvSpPr>
              <a:spLocks noChangeArrowheads="1"/>
            </p:cNvSpPr>
            <p:nvPr/>
          </p:nvSpPr>
          <p:spPr bwMode="auto">
            <a:xfrm>
              <a:off x="508" y="3208"/>
              <a:ext cx="769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ไม่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การรายงานผลลัพธ์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ในเรื่องที่สำคัญ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กิจของสถาบัน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2" name="Rectangle 32"/>
            <p:cNvSpPr>
              <a:spLocks noChangeArrowheads="1"/>
            </p:cNvSpPr>
            <p:nvPr/>
          </p:nvSpPr>
          <p:spPr bwMode="auto">
            <a:xfrm>
              <a:off x="1324" y="1476"/>
              <a:ext cx="74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การรายงานแนวโน้มของข้อมูลใน</a:t>
              </a:r>
              <a:r>
                <a:rPr lang="th-TH" sz="1600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บางเรื่อง</a:t>
              </a:r>
              <a:r>
                <a:rPr lang="th-TH" sz="1600" b="1" u="sng" dirty="0" smtClean="0"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หรือบางเรื่องแสดงแนวโน้มในทางลบ</a:t>
              </a:r>
              <a:endParaRPr lang="th-TH" sz="1600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3" name="Rectangle 33"/>
            <p:cNvSpPr>
              <a:spLocks noChangeArrowheads="1"/>
            </p:cNvSpPr>
            <p:nvPr/>
          </p:nvSpPr>
          <p:spPr bwMode="auto">
            <a:xfrm>
              <a:off x="1324" y="2370"/>
              <a:ext cx="720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แทบไม่มี หรือไม่มี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การรายงานสารสนเทศเชิงเปรียบเทียบ</a:t>
              </a:r>
              <a:endParaRPr lang="th-TH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4" name="Rectangle 34"/>
            <p:cNvSpPr>
              <a:spLocks noChangeArrowheads="1"/>
            </p:cNvSpPr>
            <p:nvPr/>
          </p:nvSpPr>
          <p:spPr bwMode="auto">
            <a:xfrm>
              <a:off x="1316" y="3208"/>
              <a:ext cx="7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การรายงานผลลัพธ์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เพียงบางเรื่อง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ที่มีความ</a:t>
              </a:r>
            </a:p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สำคัญต่อการบรรลุ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</a:t>
              </a:r>
              <a:endParaRPr lang="th-TH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5" name="Rectangle 35"/>
            <p:cNvSpPr>
              <a:spLocks noChangeArrowheads="1"/>
            </p:cNvSpPr>
            <p:nvPr/>
          </p:nvSpPr>
          <p:spPr bwMode="auto">
            <a:xfrm>
              <a:off x="2140" y="2329"/>
              <a:ext cx="72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เริ่มมี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สารสนเทศเชิงเปรียบเทียบ</a:t>
              </a:r>
            </a:p>
          </p:txBody>
        </p:sp>
        <p:sp>
          <p:nvSpPr>
            <p:cNvPr id="56356" name="Rectangle 36"/>
            <p:cNvSpPr>
              <a:spLocks noChangeArrowheads="1"/>
            </p:cNvSpPr>
            <p:nvPr/>
          </p:nvSpPr>
          <p:spPr bwMode="auto">
            <a:xfrm>
              <a:off x="3004" y="2329"/>
              <a:ext cx="720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ผลการดำเนินการ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ดีในบางเรื่อง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เมื่อเทียบ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กับตัวเปรียบเทียบ</a:t>
              </a:r>
            </a:p>
          </p:txBody>
        </p:sp>
        <p:sp>
          <p:nvSpPr>
            <p:cNvPr id="56357" name="Rectangle 37"/>
            <p:cNvSpPr>
              <a:spLocks noChangeArrowheads="1"/>
            </p:cNvSpPr>
            <p:nvPr/>
          </p:nvSpPr>
          <p:spPr bwMode="auto">
            <a:xfrm>
              <a:off x="3868" y="2329"/>
              <a:ext cx="788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เปรียบเทียบแนวโน้ม/ผล</a:t>
              </a:r>
              <a:r>
                <a:rPr lang="th-TH" sz="1600" b="1" dirty="0">
                  <a:latin typeface="TH Chakra Petch" pitchFamily="2" charset="-34"/>
                  <a:cs typeface="TH Chakra Petch" pitchFamily="2" charset="-34"/>
                </a:rPr>
                <a:t>การ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ดำเนินการเป็น</a:t>
              </a: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ส่วนมาก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กับตัวเปรียบเทียบ แสดงความเป็นผู้นำ</a:t>
              </a:r>
              <a:endParaRPr lang="th-TH" sz="1600" b="1" dirty="0"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4732" y="2329"/>
              <a:ext cx="912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แสดงถึงความเป็น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ผู้นำ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ในวงการศึกษาและ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เป็น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ระดับเทียบเคียง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ให้สถาบันอื่น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ในหลายเรื่อง</a:t>
              </a:r>
            </a:p>
          </p:txBody>
        </p:sp>
        <p:sp>
          <p:nvSpPr>
            <p:cNvPr id="56359" name="Rectangle 39"/>
            <p:cNvSpPr>
              <a:spLocks noChangeArrowheads="1"/>
            </p:cNvSpPr>
            <p:nvPr/>
          </p:nvSpPr>
          <p:spPr bwMode="auto">
            <a:xfrm>
              <a:off x="3820" y="1553"/>
              <a:ext cx="86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รักษา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แนวโน้ม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ที่ดีในเรื่องความสำคัญต่อการบรรลุ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 ไว้ได้เป็น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ส่วนใหญ่</a:t>
              </a:r>
              <a:endParaRPr lang="th-TH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0" name="Rectangle 40"/>
            <p:cNvSpPr>
              <a:spLocks noChangeArrowheads="1"/>
            </p:cNvSpPr>
            <p:nvPr/>
          </p:nvSpPr>
          <p:spPr bwMode="auto">
            <a:xfrm>
              <a:off x="4732" y="1553"/>
              <a:ext cx="86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รักษาแนวโน้ม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ที่ดีในเรื่องความสำคัญต่อการบรรลุ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กิจไว้ได้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ทุกเรื่อง</a:t>
              </a:r>
              <a:endParaRPr lang="th-TH" b="1" u="sng" dirty="0">
                <a:solidFill>
                  <a:srgbClr val="FF2501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2140" y="712"/>
              <a:ext cx="768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การดำเนินการที่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ดีในบางเรื่อง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ที่สำคัญ ตามที่ระบุไว้ในข้อกำหนดของหัวข้อ</a:t>
              </a:r>
              <a:endParaRPr lang="th-TH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2" name="Rectangle 42"/>
            <p:cNvSpPr>
              <a:spLocks noChangeArrowheads="1"/>
            </p:cNvSpPr>
            <p:nvPr/>
          </p:nvSpPr>
          <p:spPr bwMode="auto">
            <a:xfrm>
              <a:off x="3004" y="711"/>
              <a:ext cx="816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</a:t>
              </a:r>
              <a:r>
                <a:rPr lang="th-TH" sz="1600" b="1" dirty="0">
                  <a:latin typeface="TH Chakra Petch" pitchFamily="2" charset="-34"/>
                  <a:cs typeface="TH Chakra Petch" pitchFamily="2" charset="-34"/>
                </a:rPr>
                <a:t>การดำเนินการที่</a:t>
              </a:r>
              <a:r>
                <a:rPr lang="th-TH" sz="16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ดีในเกือบทุก</a:t>
              </a: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เรื่อง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ที่สำคัญ ตามที่ระบุไว้ในข้อกำหนดของหัวข้อ</a:t>
              </a:r>
              <a:endParaRPr lang="th-TH" sz="1600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3820" y="712"/>
              <a:ext cx="816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</a:t>
              </a:r>
              <a:r>
                <a:rPr lang="th-TH" sz="1600" b="1" dirty="0">
                  <a:latin typeface="TH Chakra Petch" pitchFamily="2" charset="-34"/>
                  <a:cs typeface="TH Chakra Petch" pitchFamily="2" charset="-34"/>
                </a:rPr>
                <a:t>การดำเนินการที่</a:t>
              </a:r>
              <a:r>
                <a:rPr lang="th-TH" sz="16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ดี/ดีเลิศ</a:t>
              </a:r>
              <a:r>
                <a:rPr lang="th-TH" sz="1600" b="1" dirty="0">
                  <a:latin typeface="TH Chakra Petch" pitchFamily="2" charset="-34"/>
                  <a:cs typeface="TH Chakra Petch" pitchFamily="2" charset="-34"/>
                </a:rPr>
                <a:t>ในเรื่อง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สำคัญต่อข้อกำหนดของหัวข้อเป็น</a:t>
              </a: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ส่วน</a:t>
              </a:r>
              <a:r>
                <a:rPr lang="th-TH" sz="1600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ใหญ่</a:t>
              </a:r>
            </a:p>
          </p:txBody>
        </p:sp>
        <p:sp>
          <p:nvSpPr>
            <p:cNvPr id="56364" name="Rectangle 44"/>
            <p:cNvSpPr>
              <a:spLocks noChangeArrowheads="1"/>
            </p:cNvSpPr>
            <p:nvPr/>
          </p:nvSpPr>
          <p:spPr bwMode="auto">
            <a:xfrm>
              <a:off x="4684" y="712"/>
              <a:ext cx="81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การดำเนินการที่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ดีเลิศ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ในเรื่องสำคัญ</a:t>
              </a:r>
              <a:r>
                <a:rPr lang="th-TH" b="1" u="sng" dirty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ส่วนใหญ่</a:t>
              </a:r>
            </a:p>
          </p:txBody>
        </p:sp>
        <p:sp>
          <p:nvSpPr>
            <p:cNvPr id="56365" name="Rectangle 45"/>
            <p:cNvSpPr>
              <a:spLocks noChangeArrowheads="1"/>
            </p:cNvSpPr>
            <p:nvPr/>
          </p:nvSpPr>
          <p:spPr bwMode="auto">
            <a:xfrm>
              <a:off x="2140" y="3208"/>
              <a:ext cx="720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มี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การรายงานผลลัพธ์ใน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หลายเรื่อง</a:t>
              </a:r>
              <a:r>
                <a:rPr lang="th-TH" b="1" dirty="0">
                  <a:latin typeface="TH Chakra Petch" pitchFamily="2" charset="-34"/>
                  <a:cs typeface="TH Chakra Petch" pitchFamily="2" charset="-34"/>
                </a:rPr>
                <a:t>ที่สำคัญ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ต่อการบรรลุ</a:t>
              </a:r>
              <a:r>
                <a:rPr lang="th-TH" b="1" dirty="0" err="1" smtClean="0">
                  <a:latin typeface="TH Chakra Petch" pitchFamily="2" charset="-34"/>
                  <a:cs typeface="TH Chakra Petch" pitchFamily="2" charset="-34"/>
                </a:rPr>
                <a:t>พันธ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กิจ</a:t>
              </a:r>
              <a:endParaRPr lang="th-TH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6" name="Rectangle 46"/>
            <p:cNvSpPr>
              <a:spLocks noChangeArrowheads="1"/>
            </p:cNvSpPr>
            <p:nvPr/>
          </p:nvSpPr>
          <p:spPr bwMode="auto">
            <a:xfrm>
              <a:off x="3820" y="3191"/>
              <a:ext cx="81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+ 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คาดการณ์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ผลการดำเนินงานในอนาคต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ในบางเรื่อง</a:t>
              </a:r>
              <a:endParaRPr lang="th-TH" b="1" u="sng" dirty="0">
                <a:solidFill>
                  <a:srgbClr val="FF2501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7" name="Rectangle 47"/>
            <p:cNvSpPr>
              <a:spLocks noChangeArrowheads="1"/>
            </p:cNvSpPr>
            <p:nvPr/>
          </p:nvSpPr>
          <p:spPr bwMode="auto">
            <a:xfrm>
              <a:off x="2976" y="3123"/>
              <a:ext cx="816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มีการรายงานผลการดำเนินการที่</a:t>
              </a:r>
              <a:r>
                <a:rPr lang="th-TH" sz="1600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สำคัญ</a:t>
              </a: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เป็นส่วนใหญ่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ที่ตอบสนอง</a:t>
              </a:r>
              <a:r>
                <a:rPr lang="th-TH" sz="1600" b="1" dirty="0">
                  <a:latin typeface="TH Chakra Petch" pitchFamily="2" charset="-34"/>
                  <a:cs typeface="TH Chakra Petch" pitchFamily="2" charset="-34"/>
                </a:rPr>
                <a:t>ต่อความต้องการ</a:t>
              </a:r>
              <a:r>
                <a:rPr lang="th-TH" sz="1600" b="1" dirty="0" smtClean="0">
                  <a:latin typeface="TH Chakra Petch" pitchFamily="2" charset="-34"/>
                  <a:cs typeface="TH Chakra Petch" pitchFamily="2" charset="-34"/>
                </a:rPr>
                <a:t>ของ</a:t>
              </a:r>
              <a:r>
                <a:rPr lang="th-TH" sz="1600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ผู้เรียน ผู้มีส่วนได้ส่วนเสีย ตลาด กระบวนการ</a:t>
              </a:r>
              <a:endParaRPr lang="th-TH" sz="1600" b="1" u="sng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  <p:sp>
          <p:nvSpPr>
            <p:cNvPr id="56368" name="Rectangle 48"/>
            <p:cNvSpPr>
              <a:spLocks noChangeArrowheads="1"/>
            </p:cNvSpPr>
            <p:nvPr/>
          </p:nvSpPr>
          <p:spPr bwMode="auto">
            <a:xfrm>
              <a:off x="4732" y="3123"/>
              <a:ext cx="816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มีการรายงานผลการดำเนินการที่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สำคัญ</a:t>
              </a:r>
              <a:r>
                <a:rPr lang="th-TH" b="1" u="sng" dirty="0" smtClean="0">
                  <a:solidFill>
                    <a:srgbClr val="FF3300"/>
                  </a:solidFill>
                  <a:latin typeface="TH Chakra Petch" pitchFamily="2" charset="-34"/>
                  <a:cs typeface="TH Chakra Petch" pitchFamily="2" charset="-34"/>
                </a:rPr>
                <a:t>ทั้งหมด</a:t>
              </a:r>
              <a:r>
                <a:rPr lang="th-TH" b="1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 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รวมถึง</a:t>
              </a:r>
              <a:r>
                <a:rPr lang="th-TH" b="1" u="sng" dirty="0" smtClean="0">
                  <a:solidFill>
                    <a:srgbClr val="FF2501"/>
                  </a:solidFill>
                  <a:latin typeface="TH Chakra Petch" pitchFamily="2" charset="-34"/>
                  <a:cs typeface="TH Chakra Petch" pitchFamily="2" charset="-34"/>
                </a:rPr>
                <a:t>ภาพรวมการคาดการณ์</a:t>
              </a:r>
              <a:r>
                <a:rPr lang="th-TH" b="1" dirty="0" smtClean="0">
                  <a:latin typeface="TH Chakra Petch" pitchFamily="2" charset="-34"/>
                  <a:cs typeface="TH Chakra Petch" pitchFamily="2" charset="-34"/>
                </a:rPr>
                <a:t>ผลการดำเนินงานในอนาคต</a:t>
              </a:r>
              <a:endParaRPr lang="th-TH" b="1" dirty="0">
                <a:solidFill>
                  <a:srgbClr val="FF3300"/>
                </a:solidFill>
                <a:latin typeface="TH Chakra Petch" pitchFamily="2" charset="-34"/>
                <a:cs typeface="TH Chakra Petch" pitchFamily="2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381000" y="2209801"/>
          <a:ext cx="8305800" cy="38861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0755"/>
                <a:gridCol w="7185045"/>
              </a:tblGrid>
              <a:tr h="778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กลุ่ม</a:t>
                      </a:r>
                      <a:endParaRPr kumimoji="0" lang="th-TH" sz="2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หัวข้อ</a:t>
                      </a:r>
                      <a:endParaRPr kumimoji="0" lang="th-TH" sz="2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  <a:tr h="621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7.1 Product and Process Outcomes</a:t>
                      </a: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  <a:tr h="621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7.2 Customer-Focused Outcomes</a:t>
                      </a: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  <a:tr h="621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7.3 Workforce-Focused Outcomes</a:t>
                      </a: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  <a:tr h="621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7.4 Leadership and Governance Outcomes</a:t>
                      </a: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  <a:tr h="621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12700" stA="28000" endPos="45000" dist="1000" dir="5400000" sy="-100000" algn="bl" rotWithShape="0"/>
                          </a:effectLst>
                        </a:rPr>
                        <a:t>7.5 Financial and Market Outcomes</a:t>
                      </a:r>
                      <a:endParaRPr kumimoji="0" lang="th-TH" sz="20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FreesiaUPC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381000"/>
            <a:ext cx="3084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Expected Results</a:t>
            </a:r>
            <a:endParaRPr lang="th-T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7505" y="1211759"/>
            <a:ext cx="2784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4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6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7261"/>
            <a:ext cx="8077200" cy="560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79" y="1295401"/>
            <a:ext cx="771612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เชื่อมโยงผลลัพธ์และคำอธิบายผลลัพธ์</a:t>
            </a:r>
          </a:p>
          <a:p>
            <a:pPr>
              <a:buNone/>
            </a:pPr>
            <a:r>
              <a:rPr lang="th-TH" dirty="0" smtClean="0"/>
              <a:t>	 </a:t>
            </a:r>
            <a:r>
              <a:rPr lang="th-TH" b="1" dirty="0" smtClean="0"/>
              <a:t>ควรนำเสนอผลลัพธ์คู่กับคำอธิบายผลลัพธ์ เพื่ออธิบายแนวโน้มที่เปลี่ยนแปลง ที่มีนัยสำคัญไม่ว่าด้านบวกหรือลบ และใช้ตัวเลขกำกับให้สอดคล้องกับหัวข้อ เช่น 7.1-3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19475"/>
            <a:ext cx="380231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3581400"/>
            <a:ext cx="41148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“การปรับตัวของดัชนีการส่งมอบตรงเวลาของบริษัทมีแนวโน้มสูงขึ้นอย่างต่อเนื่อง โดยเฉพาะในไตรมาสที่ 3 เนื่องจากปรับปรุงของเสียในสายการผลิต แต่ในไตรมาสที่ 4 ทางบริษัทประสบการขาดแคลนวัตถุดิบซึ่งต้องนำเข้าจากต่างประเทศ ทำให้ไม่สามารถส่งมอบได้ทันตามกำหนด”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201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13716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Strategic Scorecard</a:t>
            </a:r>
            <a:endParaRPr lang="th-TH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3058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Execution Scorecard</a:t>
            </a:r>
          </a:p>
          <a:p>
            <a:pPr algn="ctr"/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85344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Learning&amp;Support</a:t>
            </a:r>
            <a:r>
              <a:rPr lang="en-US" sz="5400" dirty="0" smtClean="0">
                <a:solidFill>
                  <a:schemeClr val="bg1"/>
                </a:solidFill>
              </a:rPr>
              <a:t> Scorecard</a:t>
            </a:r>
          </a:p>
          <a:p>
            <a:pPr algn="ctr"/>
            <a:endParaRPr lang="th-TH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แสดงผลลัพธ์แต่ละกลุ่มให้ชัดเจน ไม่ควรแสดงค่าเฉลี่ยของกลุ่มเพียงอย่างเดียว ควรแสดงผลลัพธ์ของแต่ละกลุ่มด้วย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2438400"/>
            <a:ext cx="7391400" cy="4043065"/>
            <a:chOff x="914400" y="2438400"/>
            <a:chExt cx="7391400" cy="40430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438400"/>
              <a:ext cx="7391400" cy="401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14600" y="6019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2009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7769" y="6019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6019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2011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6019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2012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ต้องเปรียบเทียบผลลัพธ์เพื่อแสดงว่าผลลัพธ์ของเราดีในระดับใด</a:t>
            </a:r>
            <a:endParaRPr lang="th-T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แนวทางการเขียนรายงาน</a:t>
            </a:r>
          </a:p>
          <a:p>
            <a:pPr algn="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ส่วนผลลัพธ์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2209800"/>
            <a:ext cx="8148281" cy="4114800"/>
            <a:chOff x="457200" y="2209800"/>
            <a:chExt cx="8148281" cy="4114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209800"/>
              <a:ext cx="8148281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38400" y="5638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2009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1569" y="5638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5638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2011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5638800"/>
              <a:ext cx="806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2012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50" y="1288777"/>
            <a:ext cx="6696734" cy="55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553200" cy="51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4675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2890664" cy="2880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Nightingale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0010"/>
            <a:ext cx="74580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5472608" cy="50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0"/>
            <a:ext cx="6999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ข้อผิดพลาดของการเขียนรายงาน</a:t>
            </a:r>
            <a:endParaRPr lang="th-TH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52400"/>
            <a:ext cx="3581400" cy="1143000"/>
          </a:xfrm>
        </p:spPr>
        <p:txBody>
          <a:bodyPr/>
          <a:lstStyle/>
          <a:p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ข้อผิดพลาดในการเขียนรายงานที่พบเสมอๆ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คัดลอกข้อกำหนดของเกณฑ์มาใส่ในรายงาน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ยกตัวอย่างมากกว่าการบรรยายขั้นตอนของกระบวนการ เช่น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เรามีการกำหนดความต้องการขอลูกค้าในหลายวิธี ตัวอย่างเช่น มีลูกค้ารายหนึ่ง ..........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ไม่มีการยกตัวอย่างประกอบ เพื่อให้เข้าใจกระบวนการให้ดีขึ้น หมายเหตุ การยกตัวอย่างจะช่วยทำให้เห็นภาพที่ชัดเจน และแสดงถึงการนำไปปฏิบัติ แต่ต้องมั่นใจว่าได้อธิบายขั้นตอนกระบวนการอย่างครบถ้วนแล้ว และได้ระบุชัดเจนว่าเป็น ตัวอย่างที่ยกมาประกอบคำอธิบาย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2244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400" b="1" dirty="0">
                <a:latin typeface="Angsana New" pitchFamily="18" charset="-34"/>
                <a:cs typeface="FreesiaUPC" pitchFamily="34" charset="-34"/>
              </a:rPr>
              <a:t>4. </a:t>
            </a:r>
            <a:r>
              <a:rPr lang="th-TH" sz="3400" b="1" dirty="0">
                <a:latin typeface="Angsana New" pitchFamily="18" charset="-34"/>
                <a:cs typeface="FreesiaUPC" pitchFamily="34" charset="-34"/>
              </a:rPr>
              <a:t>ข</a:t>
            </a:r>
            <a:r>
              <a:rPr lang="en-US" sz="3400" b="1" dirty="0" err="1">
                <a:latin typeface="Angsana New" pitchFamily="18" charset="-34"/>
                <a:cs typeface="FreesiaUPC" pitchFamily="34" charset="-34"/>
              </a:rPr>
              <a:t>าดความเฉพาะเจาะจงในประเด็นนำเสนอ</a:t>
            </a:r>
            <a:r>
              <a:rPr lang="en-US" sz="3400" b="1" dirty="0"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th-TH" sz="1000" b="1" dirty="0"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3.2ข (2)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องค์กรมีวิธีการอย่างไรในการติดตามข้อมูลจากลูกค้าในเรื่องของผลิตภัณฑ์  การบริการ  และคุณภาพของการทำธุรกรรมเพื่อให้ได้ข้อมูลป้อนกลับอย่างทันท่วงที   และนำไปใช้ดำเนินการได้ต่อไป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900" b="1" dirty="0"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Angsana New" pitchFamily="18" charset="-34"/>
                <a:cs typeface="FreesiaUPC" pitchFamily="34" charset="-34"/>
              </a:rPr>
              <a:t>		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เรามีความภูมิใจกับวิธีการในเชิงรุกที่ใช้ในการสร้างความสัมพันธ์กับลูกค้า  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ผู้แทนของเรามีการติดต่อกับลูกค้าอย่างสม่ำเสมอ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เพื่อให้มั่นใจว่าเราจะสามารถสนองตอบความคาดหวังและสร้างความประทับใจให้ลูกค้าได้ตลอดเวลา 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ความสัมพันธ์ที่แน่นแฟ้นเกิดขึ้นจากการติดต่อลูกค้าอย่างใกล้ชิด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เช่น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ในบางครั้งการโทรศัพท์พูดคุยกับลูกค้าทุกวันทำให้มั่นใจได้ว่า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ลูกค้าจะเลือกซื้อผลิตภัณฑ์ของเราในระยะยาว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ตัวอย่างที่ดีคือ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บริษัท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เอกเซลล์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จำกัด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เป็น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ลูกค้าของเรามานานกว่า</a:t>
            </a:r>
            <a:r>
              <a:rPr lang="en-US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22</a:t>
            </a:r>
            <a:r>
              <a:rPr lang="th-TH" sz="28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ปี</a:t>
            </a:r>
            <a:endParaRPr lang="en-US" sz="2800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152400"/>
            <a:ext cx="3048000" cy="1143000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ข้อผิดพลาดในการเขียนรายงานที่พบเสมอๆ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2578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3.2 ข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(1)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องค์กรมีวิธีการอย่างไรในการประเมินความพึงพอใจของลูกค้า รวมทั้งนำข้อมูลดังกล่าวมาใช้ในการปรับปรุง องค์กรมั่นใจได้อย่างไรว่า วิธีการดังกล่าวจะได้ข้อมูลซึ่งนำไปคาดคะเนถึงการทำธุรกิจกับลูกค้า และ/หรือโอกาสที่ลูกค้าจะกล่าวถึงองค์กรในทางที่ดีต่อผู้อื่นในอนาคตได้ </a:t>
            </a: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ให้อธิบายความแตกต่างที่สำคัญ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ของวิธีการประเมินความพึงพอใจของ ลูกค้าในกลุ่มต่างๆ 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1400" b="1" u="sng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h-TH" sz="1400" b="1" u="sng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b="1" u="sng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ตัวอย่าง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	</a:t>
            </a:r>
            <a:r>
              <a:rPr lang="th-TH" sz="2800" b="1" i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FreesiaUPC" pitchFamily="34" charset="-34"/>
              </a:rPr>
              <a:t>ความพึงพอใจของลูกค้ามีความสำคัญสูงสุดต่อองค์กร พนักงานทุกคนต้องสามารถตอบสนองความต้องการและความคาดหวังของลูกค้าด้วยการให้บริการที่รวดเร็วและผลิตภัณฑ์ที่มีคุณภาพดี พนักงานทุกคนร่วมกันทำงานเพื่อหาและตอบสนองความต้องการและความคาดหวังของลูกค้าอย่างเป็นระบบ คุณภาพของผลิตภัณฑ์และระดับความพึงพอใจของลูกค้าขององค์กรดีกว่าองค์กรอื่นๆในธุรกิจเดียวกัน และดีขึ้นอย่างต่อเนื่องทุกปี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12738"/>
            <a:ext cx="4762500" cy="677862"/>
          </a:xfrm>
        </p:spPr>
        <p:txBody>
          <a:bodyPr/>
          <a:lstStyle/>
          <a:p>
            <a:r>
              <a:rPr lang="th-TH" sz="3200" dirty="0" smtClean="0"/>
              <a:t>จะตอบคำถามต้องเข้าใจคำถาม </a:t>
            </a:r>
            <a:r>
              <a:rPr lang="en-US" sz="3200" dirty="0" smtClean="0"/>
              <a:t>“Process”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8110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9624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คำถามคือ....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821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th-TH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</a:t>
            </a:r>
            <a:r>
              <a:rPr lang="th-TH" sz="2800" b="1" dirty="0" smtClean="0"/>
              <a:t>สำหรับการกำหนดวิสัยทัศน์ และค่านิยมขององค์กรคืออะไร</a:t>
            </a:r>
            <a:r>
              <a:rPr lang="en-US" sz="2800" b="1" dirty="0" smtClean="0"/>
              <a:t>?</a:t>
            </a:r>
            <a:endParaRPr lang="th-TH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9600" y="524440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th-TH" sz="2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</a:t>
            </a:r>
            <a:r>
              <a:rPr lang="th-TH" sz="2800" b="1" dirty="0" smtClean="0"/>
              <a:t>สำหรับการถ่ายทอดวิสัยทัศน์ และค่านิยมขององค์กรไปยังบุคลากร ผู้ส่งมอบและพันธมิตรที่สำคัญ ลูกค้า และปู้มีส่วนได้ส่วนเสียอื่นๆคืออะไร</a:t>
            </a:r>
            <a:r>
              <a:rPr lang="en-US" sz="2800" b="1" dirty="0" smtClean="0"/>
              <a:t>?</a:t>
            </a:r>
            <a:endParaRPr lang="th-TH" sz="28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562600" y="3810000"/>
            <a:ext cx="33618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1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4958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 startAt="5"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นำเสนอผลลัพธ์ของตัววัดที่ระบุไว้ไม่ครบถ้วน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เช่น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มีการกล่าวถึงตัววัดผลการดำเนินงาน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20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ตัว แต่มีการแสดงผลลัพธ์เพียง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4-5 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ตัว กรณีนี้ผู้ประเมินจะเข้าใจว่าตัววัดที่เหลือมีผลลัพธ์ไม่ดี จึงไม่แสดง</a:t>
            </a:r>
            <a:endParaRPr lang="en-US" sz="3400" b="1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 startAt="5"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มีการอ้างอิงในหัวข้ออื่นมากเกินไป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/>
            </a:r>
            <a:b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</a:b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หมายเหตุ  ถ้าจะอ้างอิงต้องระบุหน้า และหัวข้อให้ชัดเจน เช่น หน้า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28 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หัวข้อ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5.1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ก เป็นต้น</a:t>
            </a:r>
            <a:endParaRPr lang="en-US" sz="3400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152400"/>
            <a:ext cx="3048000" cy="1143000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ข้อผิดพลาดในการเขียนรายงานที่พบเสมอๆ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86725" cy="39624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 startAt="7"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เขียนบรรยายในส่วนที่เกณฑ์ต้องการข้อมูล</a:t>
            </a:r>
            <a:b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</a:b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(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ถาม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What </a:t>
            </a: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ก็ต้องตอบ </a:t>
            </a:r>
            <a:r>
              <a:rPr lang="en-US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What)</a:t>
            </a:r>
            <a:endParaRPr lang="th-TH" sz="3400" b="1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 startAt="7"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ตอบไม่ตรงประเด็น/คำถาม ให้ข้อมูลในส่วนที่ไม่เกี่ยวข้องกับข้อกำหนดในเกณฑ์นั้น</a:t>
            </a:r>
            <a:endParaRPr lang="en-US" sz="3400" b="1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 startAt="7"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ใช้คำย่อมากเกินไป</a:t>
            </a:r>
            <a:endParaRPr lang="en-US" sz="3400" b="1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371600"/>
            <a:ext cx="7874000" cy="5105400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b="1" u="sng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ตัวอย่างการเขียนรายงานที่ใช้อักษรย่อมากเกินไป</a:t>
            </a:r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	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	หน่วยงาน กนข. กบจ. และ กขค. ได้ให้การสนับสนุนการนำระบบ ทคอ. ไปใช้ทั่วทั้งองค์กร ตลอดจนการมอบหมายอำนาจให้หัวหน้างานในระดับรองลงไป ได้แก่ กข. กบ. กน. กจ. กพ. และกด. ในการติดตามผลการนำระบบดังกล่าวไปใช้อย่างเกิดประสิทธิผล  ตัวชี้วัดของความมีประสิทธิผลของระบบ ทคอ. ดังปรากฎในตารางที่</a:t>
            </a:r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7.5.2 – 7.5.5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ในหน้าที่ </a:t>
            </a:r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80 - 82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>
              <a:buFontTx/>
              <a:buAutoNum type="arabicPeriod" startAt="10"/>
            </a:pP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ใช้ศัพท์ที่เข้าใจยาก/ศัพท์เฉพาะทางมากเกินไป</a:t>
            </a:r>
          </a:p>
          <a:p>
            <a:pPr marL="609600" indent="-609600">
              <a:buFontTx/>
              <a:buAutoNum type="arabicPeriod" startAt="10"/>
            </a:pP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เขียนหัวข้อไม่ตรงหมวด หรือไม่เขียนหัวข้อหมวด ทำให้ผู้อ่านไม่แน่ใจว่าเนื้อหาที่เขียนตรงกับหัวข้อหรือไม่</a:t>
            </a:r>
            <a:endParaRPr lang="en-US" sz="3600" b="1" dirty="0">
              <a:latin typeface="Angsana New" pitchFamily="18" charset="-34"/>
              <a:cs typeface="FreesiaUPC" pitchFamily="34" charset="-34"/>
            </a:endParaRPr>
          </a:p>
          <a:p>
            <a:pPr marL="609600" indent="-609600">
              <a:buFontTx/>
              <a:buAutoNum type="arabicPeriod" startAt="10"/>
            </a:pP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มีคำบรรยายมากเกินไป โดยขาดการอธิบายให้ชัดเจนด้วยแผนภูมิหรือตาราง</a:t>
            </a:r>
          </a:p>
          <a:p>
            <a:pPr marL="609600" indent="-609600">
              <a:buFontTx/>
              <a:buAutoNum type="arabicPeriod"/>
            </a:pPr>
            <a:endParaRPr lang="th-TH" sz="3600" dirty="0"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838200" y="16764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5663" indent="-855663" algn="ctr"/>
            <a:r>
              <a:rPr lang="th-TH" sz="4800" b="1">
                <a:latin typeface="Angsana New" pitchFamily="18" charset="-34"/>
              </a:rPr>
              <a:t>สภาพที่เห็น (</a:t>
            </a:r>
            <a:r>
              <a:rPr lang="en-US" sz="4800" b="1">
                <a:latin typeface="Angsana New" pitchFamily="18" charset="-34"/>
              </a:rPr>
              <a:t>Appearance)</a:t>
            </a:r>
            <a:endParaRPr lang="th-TH" sz="4800" b="1">
              <a:latin typeface="Angsana New" pitchFamily="18" charset="-34"/>
            </a:endParaRPr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5257800" y="2895600"/>
            <a:ext cx="3657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600" b="1">
                <a:latin typeface="Angsana New" pitchFamily="18" charset="-34"/>
              </a:rPr>
              <a:t>- ดูดี/น่าอ่าน</a:t>
            </a:r>
          </a:p>
          <a:p>
            <a:r>
              <a:rPr lang="th-TH" sz="3600" b="1">
                <a:latin typeface="Angsana New" pitchFamily="18" charset="-34"/>
              </a:rPr>
              <a:t>- ไม่มีคำผิด</a:t>
            </a:r>
          </a:p>
          <a:p>
            <a:r>
              <a:rPr lang="th-TH" sz="3600" b="1">
                <a:latin typeface="Angsana New" pitchFamily="18" charset="-34"/>
              </a:rPr>
              <a:t>- รูปภาพชัดเจน</a:t>
            </a:r>
          </a:p>
          <a:p>
            <a:r>
              <a:rPr lang="th-TH" sz="3600" b="1">
                <a:latin typeface="Angsana New" pitchFamily="18" charset="-34"/>
              </a:rPr>
              <a:t>- จำนวนหน้าตามกำหนด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Angsana New" pitchFamily="18" charset="-34"/>
              </a:rPr>
              <a:t>สะท้อน </a:t>
            </a:r>
            <a:r>
              <a:rPr lang="th-TH" sz="4400" b="1" u="sng" dirty="0">
                <a:solidFill>
                  <a:srgbClr val="333399"/>
                </a:solidFill>
                <a:latin typeface="Angsana New" pitchFamily="18" charset="-34"/>
              </a:rPr>
              <a:t>ความตั้งใจ</a:t>
            </a:r>
            <a:r>
              <a:rPr lang="th-TH" sz="3600" b="1" dirty="0">
                <a:latin typeface="Angsana New" pitchFamily="18" charset="-34"/>
              </a:rPr>
              <a:t> และ </a:t>
            </a:r>
            <a:r>
              <a:rPr lang="th-TH" sz="4400" b="1" u="sng" dirty="0">
                <a:solidFill>
                  <a:srgbClr val="333399"/>
                </a:solidFill>
                <a:latin typeface="Angsana New" pitchFamily="18" charset="-34"/>
              </a:rPr>
              <a:t>คุณภาพ</a:t>
            </a:r>
            <a:r>
              <a:rPr lang="th-TH" sz="3600" b="1" dirty="0">
                <a:latin typeface="Angsana New" pitchFamily="18" charset="-34"/>
              </a:rPr>
              <a:t> ขององค์กร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590800"/>
            <a:ext cx="4953000" cy="2895600"/>
            <a:chOff x="240" y="1776"/>
            <a:chExt cx="3120" cy="1824"/>
          </a:xfrm>
        </p:grpSpPr>
        <p:sp>
          <p:nvSpPr>
            <p:cNvPr id="735238" name="AutoShape 6"/>
            <p:cNvSpPr>
              <a:spLocks noChangeArrowheads="1"/>
            </p:cNvSpPr>
            <p:nvPr/>
          </p:nvSpPr>
          <p:spPr bwMode="auto">
            <a:xfrm>
              <a:off x="240" y="1776"/>
              <a:ext cx="3120" cy="1824"/>
            </a:xfrm>
            <a:prstGeom prst="irregularSeal2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5239" name="Oval 7"/>
            <p:cNvSpPr>
              <a:spLocks noChangeArrowheads="1"/>
            </p:cNvSpPr>
            <p:nvPr/>
          </p:nvSpPr>
          <p:spPr bwMode="auto">
            <a:xfrm>
              <a:off x="816" y="2352"/>
              <a:ext cx="1728" cy="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Angsana New" pitchFamily="18" charset="-34"/>
                </a:rPr>
                <a:t>ทำแบบมืออาชีพ</a:t>
              </a:r>
              <a:endParaRPr lang="th-TH" sz="4800" b="1">
                <a:latin typeface="Angsana New" pitchFamily="18" charset="-34"/>
              </a:endParaRPr>
            </a:p>
          </p:txBody>
        </p:sp>
      </p:grp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4953000" y="30480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คุณภาพของรายงาน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4" grpId="0" autoUpdateAnimBg="0"/>
      <p:bldP spid="735235" grpId="0" build="p" autoUpdateAnimBg="0"/>
      <p:bldP spid="735236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2667000" cy="34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622" y="3352800"/>
            <a:ext cx="2756178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304800"/>
            <a:ext cx="50196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4775"/>
            <a:ext cx="5037138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3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914400"/>
            <a:ext cx="4219575" cy="554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2600" y="228600"/>
            <a:ext cx="336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5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404" name="Picture 4" descr="http://blog.cachinko.com/blog/wp-content/uploads/2012/01/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886200" cy="3383403"/>
          </a:xfrm>
          <a:prstGeom prst="rect">
            <a:avLst/>
          </a:prstGeom>
          <a:noFill/>
        </p:spPr>
      </p:pic>
      <p:pic>
        <p:nvPicPr>
          <p:cNvPr id="102406" name="Picture 6" descr="http://sixminutes.dlugan.com/wp-content/uploads/2008/02/question-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28575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6056</Words>
  <Application>Microsoft Office PowerPoint</Application>
  <PresentationFormat>On-screen Show (4:3)</PresentationFormat>
  <Paragraphs>1146</Paragraphs>
  <Slides>97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ก้าวสู่มหาวิทยาลัยชั้นเลิศ ด้วยเกณฑ์ TQA-EdPEx</vt:lpstr>
      <vt:lpstr>Slide 2</vt:lpstr>
      <vt:lpstr>Slide 3</vt:lpstr>
      <vt:lpstr>Slide 4</vt:lpstr>
      <vt:lpstr>Slide 5</vt:lpstr>
      <vt:lpstr>Slide 6</vt:lpstr>
      <vt:lpstr>Slide 7</vt:lpstr>
      <vt:lpstr>Slide 8</vt:lpstr>
      <vt:lpstr>จะตอบคำถามต้องเข้าใจคำถาม “Process”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มองภาพรวม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แนวทางที่เป็นระบบ DRMP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Types of “Learning” Evidence</vt:lpstr>
      <vt:lpstr>Types of “Integration” Evidence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Results Scoring for Level [Le]</vt:lpstr>
      <vt:lpstr>Results Scoring for Trend [T]</vt:lpstr>
      <vt:lpstr>Results Scoring for Comparison [C]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Nightingale</vt:lpstr>
      <vt:lpstr>Slide 86</vt:lpstr>
      <vt:lpstr>ข้อผิดพลาดในการเขียนรายงานที่พบเสมอๆ</vt:lpstr>
      <vt:lpstr>ข้อผิดพลาดในการเขียนรายงานที่พบเสมอๆ</vt:lpstr>
      <vt:lpstr>Slide 89</vt:lpstr>
      <vt:lpstr>ข้อผิดพลาดในการเขียนรายงานที่พบเสมอๆ</vt:lpstr>
      <vt:lpstr>Slide 91</vt:lpstr>
      <vt:lpstr>Slide 92</vt:lpstr>
      <vt:lpstr>Slide 93</vt:lpstr>
      <vt:lpstr>Slide 94</vt:lpstr>
      <vt:lpstr>Slide 95</vt:lpstr>
      <vt:lpstr>Slide 96</vt:lpstr>
      <vt:lpstr>Slide 97</vt:lpstr>
    </vt:vector>
  </TitlesOfParts>
  <Company>Mahidol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 of Science</dc:creator>
  <cp:lastModifiedBy>CSK</cp:lastModifiedBy>
  <cp:revision>331</cp:revision>
  <dcterms:created xsi:type="dcterms:W3CDTF">2011-06-07T01:03:27Z</dcterms:created>
  <dcterms:modified xsi:type="dcterms:W3CDTF">2012-08-16T02:43:14Z</dcterms:modified>
</cp:coreProperties>
</file>