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256" r:id="rId2"/>
    <p:sldId id="401" r:id="rId3"/>
    <p:sldId id="300" r:id="rId4"/>
    <p:sldId id="310" r:id="rId5"/>
    <p:sldId id="359" r:id="rId6"/>
    <p:sldId id="358" r:id="rId7"/>
    <p:sldId id="360" r:id="rId8"/>
    <p:sldId id="282" r:id="rId9"/>
    <p:sldId id="350" r:id="rId10"/>
    <p:sldId id="368" r:id="rId11"/>
    <p:sldId id="382" r:id="rId12"/>
    <p:sldId id="383" r:id="rId13"/>
    <p:sldId id="307" r:id="rId14"/>
    <p:sldId id="342" r:id="rId15"/>
    <p:sldId id="339" r:id="rId16"/>
    <p:sldId id="303" r:id="rId17"/>
    <p:sldId id="361" r:id="rId18"/>
    <p:sldId id="269" r:id="rId19"/>
    <p:sldId id="345" r:id="rId20"/>
    <p:sldId id="346" r:id="rId21"/>
    <p:sldId id="347" r:id="rId22"/>
    <p:sldId id="348" r:id="rId23"/>
    <p:sldId id="270" r:id="rId24"/>
    <p:sldId id="356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349" r:id="rId35"/>
    <p:sldId id="340" r:id="rId36"/>
    <p:sldId id="341" r:id="rId37"/>
    <p:sldId id="306" r:id="rId38"/>
    <p:sldId id="308" r:id="rId39"/>
    <p:sldId id="352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53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51" r:id="rId57"/>
    <p:sldId id="362" r:id="rId58"/>
    <p:sldId id="384" r:id="rId59"/>
    <p:sldId id="400" r:id="rId60"/>
    <p:sldId id="385" r:id="rId61"/>
    <p:sldId id="388" r:id="rId62"/>
    <p:sldId id="391" r:id="rId63"/>
    <p:sldId id="394" r:id="rId64"/>
    <p:sldId id="397" r:id="rId65"/>
    <p:sldId id="398" r:id="rId66"/>
    <p:sldId id="399" r:id="rId67"/>
    <p:sldId id="380" r:id="rId68"/>
    <p:sldId id="381" r:id="rId69"/>
    <p:sldId id="304" r:id="rId70"/>
    <p:sldId id="260" r:id="rId71"/>
    <p:sldId id="334" r:id="rId72"/>
    <p:sldId id="262" r:id="rId73"/>
    <p:sldId id="263" r:id="rId74"/>
    <p:sldId id="265" r:id="rId75"/>
    <p:sldId id="266" r:id="rId76"/>
    <p:sldId id="267" r:id="rId77"/>
    <p:sldId id="268" r:id="rId78"/>
    <p:sldId id="370" r:id="rId79"/>
    <p:sldId id="369" r:id="rId80"/>
    <p:sldId id="305" r:id="rId81"/>
    <p:sldId id="338" r:id="rId82"/>
    <p:sldId id="335" r:id="rId83"/>
    <p:sldId id="344" r:id="rId84"/>
    <p:sldId id="309" r:id="rId85"/>
    <p:sldId id="357" r:id="rId8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181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34318A-E760-4CCA-BEE2-7C6E8519931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3F02EEE-9DA3-4AFA-A929-E42336CF8AC9}">
      <dgm:prSet phldrT="[ข้อความ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th-TH" sz="3200" b="1" dirty="0" smtClean="0">
              <a:cs typeface="DilleniaUPC" pitchFamily="18" charset="-34"/>
            </a:rPr>
            <a:t>ผู้นำระดับสูงมุ่งมั่น        ร่วมลงมือทำอย่างจริงจัง</a:t>
          </a:r>
          <a:endParaRPr lang="th-TH" sz="3200" b="1" dirty="0">
            <a:cs typeface="DilleniaUPC" pitchFamily="18" charset="-34"/>
          </a:endParaRPr>
        </a:p>
      </dgm:t>
    </dgm:pt>
    <dgm:pt modelId="{6D46D440-85C1-482F-B41A-C78C57ED835D}" type="parTrans" cxnId="{35178E57-D29B-41DA-A70B-0128F6C615E5}">
      <dgm:prSet/>
      <dgm:spPr/>
      <dgm:t>
        <a:bodyPr/>
        <a:lstStyle/>
        <a:p>
          <a:endParaRPr lang="th-TH"/>
        </a:p>
      </dgm:t>
    </dgm:pt>
    <dgm:pt modelId="{AD3166B7-C308-4677-93DD-7B259003950D}" type="sibTrans" cxnId="{35178E57-D29B-41DA-A70B-0128F6C615E5}">
      <dgm:prSet/>
      <dgm:spPr/>
      <dgm:t>
        <a:bodyPr/>
        <a:lstStyle/>
        <a:p>
          <a:endParaRPr lang="th-TH"/>
        </a:p>
      </dgm:t>
    </dgm:pt>
    <dgm:pt modelId="{B8B1C81F-5655-4A2B-A4A4-CE697E454B1D}">
      <dgm:prSet phldrT="[ข้อความ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th-TH" sz="3600" b="1" dirty="0" smtClean="0">
              <a:cs typeface="DilleniaUPC" pitchFamily="18" charset="-34"/>
            </a:rPr>
            <a:t>โอกาสประสบความสำเร็จสูง</a:t>
          </a:r>
          <a:endParaRPr lang="th-TH" sz="3600" b="1" dirty="0">
            <a:cs typeface="DilleniaUPC" pitchFamily="18" charset="-34"/>
          </a:endParaRPr>
        </a:p>
      </dgm:t>
    </dgm:pt>
    <dgm:pt modelId="{DA4BB0B2-61AD-4BD9-979C-9023A9262E0B}" type="parTrans" cxnId="{4FC0B025-7F3D-463E-8F44-DB33C109359A}">
      <dgm:prSet/>
      <dgm:spPr/>
      <dgm:t>
        <a:bodyPr/>
        <a:lstStyle/>
        <a:p>
          <a:endParaRPr lang="th-TH"/>
        </a:p>
      </dgm:t>
    </dgm:pt>
    <dgm:pt modelId="{1FECFC5A-E501-4427-B4C6-CEB61C867899}" type="sibTrans" cxnId="{4FC0B025-7F3D-463E-8F44-DB33C109359A}">
      <dgm:prSet/>
      <dgm:spPr/>
      <dgm:t>
        <a:bodyPr/>
        <a:lstStyle/>
        <a:p>
          <a:endParaRPr lang="th-TH"/>
        </a:p>
      </dgm:t>
    </dgm:pt>
    <dgm:pt modelId="{C87E70C9-E3DF-473E-BE6B-6A4491C3F721}">
      <dgm:prSet phldrT="[ข้อความ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th-TH" sz="3600" b="1" dirty="0" smtClean="0">
              <a:cs typeface="DilleniaUPC" pitchFamily="18" charset="-34"/>
            </a:rPr>
            <a:t>ร้อยละ </a:t>
          </a:r>
          <a:r>
            <a:rPr lang="en-US" sz="3200" b="1" dirty="0" smtClean="0">
              <a:cs typeface="DilleniaUPC" pitchFamily="18" charset="-34"/>
            </a:rPr>
            <a:t>80</a:t>
          </a:r>
          <a:endParaRPr lang="th-TH" sz="3200" b="1" dirty="0">
            <a:cs typeface="DilleniaUPC" pitchFamily="18" charset="-34"/>
          </a:endParaRPr>
        </a:p>
      </dgm:t>
    </dgm:pt>
    <dgm:pt modelId="{C73359A4-9CEA-425F-8B98-11CA2D97D337}" type="parTrans" cxnId="{5E65F9B2-4E56-4F88-A099-838B32D144EE}">
      <dgm:prSet/>
      <dgm:spPr/>
      <dgm:t>
        <a:bodyPr/>
        <a:lstStyle/>
        <a:p>
          <a:endParaRPr lang="th-TH"/>
        </a:p>
      </dgm:t>
    </dgm:pt>
    <dgm:pt modelId="{D9C4D827-F036-4AA9-8689-670DE12208FF}" type="sibTrans" cxnId="{5E65F9B2-4E56-4F88-A099-838B32D144EE}">
      <dgm:prSet/>
      <dgm:spPr/>
      <dgm:t>
        <a:bodyPr/>
        <a:lstStyle/>
        <a:p>
          <a:endParaRPr lang="th-TH"/>
        </a:p>
      </dgm:t>
    </dgm:pt>
    <dgm:pt modelId="{B393D393-02FD-4CD2-9BA9-D6D320150114}" type="pres">
      <dgm:prSet presAssocID="{9234318A-E760-4CCA-BEE2-7C6E85199316}" presName="Name0" presStyleCnt="0">
        <dgm:presLayoutVars>
          <dgm:dir/>
          <dgm:resizeHandles val="exact"/>
        </dgm:presLayoutVars>
      </dgm:prSet>
      <dgm:spPr/>
    </dgm:pt>
    <dgm:pt modelId="{25BB385B-11F4-43DB-97C6-452F8E917C55}" type="pres">
      <dgm:prSet presAssocID="{A3F02EEE-9DA3-4AFA-A929-E42336CF8AC9}" presName="node" presStyleLbl="node1" presStyleIdx="0" presStyleCnt="3" custLinFactNeighborX="4761" custLinFactNeighborY="211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66D6353-3C94-4EE4-8B92-5B5213FF6CEC}" type="pres">
      <dgm:prSet presAssocID="{AD3166B7-C308-4677-93DD-7B259003950D}" presName="sibTrans" presStyleLbl="sibTrans2D1" presStyleIdx="0" presStyleCnt="2"/>
      <dgm:spPr/>
      <dgm:t>
        <a:bodyPr/>
        <a:lstStyle/>
        <a:p>
          <a:endParaRPr lang="th-TH"/>
        </a:p>
      </dgm:t>
    </dgm:pt>
    <dgm:pt modelId="{2CDC01C0-8106-44FF-93AD-510EA0C0BEC5}" type="pres">
      <dgm:prSet presAssocID="{AD3166B7-C308-4677-93DD-7B259003950D}" presName="connectorText" presStyleLbl="sibTrans2D1" presStyleIdx="0" presStyleCnt="2"/>
      <dgm:spPr/>
      <dgm:t>
        <a:bodyPr/>
        <a:lstStyle/>
        <a:p>
          <a:endParaRPr lang="th-TH"/>
        </a:p>
      </dgm:t>
    </dgm:pt>
    <dgm:pt modelId="{A8A90859-FAC4-441D-9A7D-9128DAF01CE0}" type="pres">
      <dgm:prSet presAssocID="{B8B1C81F-5655-4A2B-A4A4-CE697E454B1D}" presName="node" presStyleLbl="node1" presStyleIdx="1" presStyleCnt="3" custScaleY="783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3FA0C1F-E1EA-416A-A12A-FA52D2C4B80B}" type="pres">
      <dgm:prSet presAssocID="{1FECFC5A-E501-4427-B4C6-CEB61C867899}" presName="sibTrans" presStyleLbl="sibTrans2D1" presStyleIdx="1" presStyleCnt="2"/>
      <dgm:spPr/>
      <dgm:t>
        <a:bodyPr/>
        <a:lstStyle/>
        <a:p>
          <a:endParaRPr lang="th-TH"/>
        </a:p>
      </dgm:t>
    </dgm:pt>
    <dgm:pt modelId="{9896EFE1-677C-481D-B0CE-03E313858F2C}" type="pres">
      <dgm:prSet presAssocID="{1FECFC5A-E501-4427-B4C6-CEB61C867899}" presName="connectorText" presStyleLbl="sibTrans2D1" presStyleIdx="1" presStyleCnt="2"/>
      <dgm:spPr/>
      <dgm:t>
        <a:bodyPr/>
        <a:lstStyle/>
        <a:p>
          <a:endParaRPr lang="th-TH"/>
        </a:p>
      </dgm:t>
    </dgm:pt>
    <dgm:pt modelId="{E4458EBB-53ED-4DDF-8127-023D50646D88}" type="pres">
      <dgm:prSet presAssocID="{C87E70C9-E3DF-473E-BE6B-6A4491C3F721}" presName="node" presStyleLbl="node1" presStyleIdx="2" presStyleCnt="3" custScaleY="6583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458F884-1CD4-4A83-B047-9D11D7AE12EE}" type="presOf" srcId="{A3F02EEE-9DA3-4AFA-A929-E42336CF8AC9}" destId="{25BB385B-11F4-43DB-97C6-452F8E917C55}" srcOrd="0" destOrd="0" presId="urn:microsoft.com/office/officeart/2005/8/layout/process1"/>
    <dgm:cxn modelId="{5E65F9B2-4E56-4F88-A099-838B32D144EE}" srcId="{9234318A-E760-4CCA-BEE2-7C6E85199316}" destId="{C87E70C9-E3DF-473E-BE6B-6A4491C3F721}" srcOrd="2" destOrd="0" parTransId="{C73359A4-9CEA-425F-8B98-11CA2D97D337}" sibTransId="{D9C4D827-F036-4AA9-8689-670DE12208FF}"/>
    <dgm:cxn modelId="{17F4805E-6B69-4537-853F-9452745D375E}" type="presOf" srcId="{9234318A-E760-4CCA-BEE2-7C6E85199316}" destId="{B393D393-02FD-4CD2-9BA9-D6D320150114}" srcOrd="0" destOrd="0" presId="urn:microsoft.com/office/officeart/2005/8/layout/process1"/>
    <dgm:cxn modelId="{9DC9B5C9-9F88-4E3E-A2C4-CEE34E6E4053}" type="presOf" srcId="{1FECFC5A-E501-4427-B4C6-CEB61C867899}" destId="{9896EFE1-677C-481D-B0CE-03E313858F2C}" srcOrd="1" destOrd="0" presId="urn:microsoft.com/office/officeart/2005/8/layout/process1"/>
    <dgm:cxn modelId="{E3B2D75F-EF64-4397-B2A2-58382CACFDE5}" type="presOf" srcId="{B8B1C81F-5655-4A2B-A4A4-CE697E454B1D}" destId="{A8A90859-FAC4-441D-9A7D-9128DAF01CE0}" srcOrd="0" destOrd="0" presId="urn:microsoft.com/office/officeart/2005/8/layout/process1"/>
    <dgm:cxn modelId="{4FC0B025-7F3D-463E-8F44-DB33C109359A}" srcId="{9234318A-E760-4CCA-BEE2-7C6E85199316}" destId="{B8B1C81F-5655-4A2B-A4A4-CE697E454B1D}" srcOrd="1" destOrd="0" parTransId="{DA4BB0B2-61AD-4BD9-979C-9023A9262E0B}" sibTransId="{1FECFC5A-E501-4427-B4C6-CEB61C867899}"/>
    <dgm:cxn modelId="{35178E57-D29B-41DA-A70B-0128F6C615E5}" srcId="{9234318A-E760-4CCA-BEE2-7C6E85199316}" destId="{A3F02EEE-9DA3-4AFA-A929-E42336CF8AC9}" srcOrd="0" destOrd="0" parTransId="{6D46D440-85C1-482F-B41A-C78C57ED835D}" sibTransId="{AD3166B7-C308-4677-93DD-7B259003950D}"/>
    <dgm:cxn modelId="{907F0941-C81B-4D57-BA6E-0847E6A8E747}" type="presOf" srcId="{AD3166B7-C308-4677-93DD-7B259003950D}" destId="{2CDC01C0-8106-44FF-93AD-510EA0C0BEC5}" srcOrd="1" destOrd="0" presId="urn:microsoft.com/office/officeart/2005/8/layout/process1"/>
    <dgm:cxn modelId="{31CF4D05-3FB2-40E4-868D-598EEE027FCF}" type="presOf" srcId="{1FECFC5A-E501-4427-B4C6-CEB61C867899}" destId="{23FA0C1F-E1EA-416A-A12A-FA52D2C4B80B}" srcOrd="0" destOrd="0" presId="urn:microsoft.com/office/officeart/2005/8/layout/process1"/>
    <dgm:cxn modelId="{8CD410DB-94F8-4B0E-B91C-09848852659C}" type="presOf" srcId="{C87E70C9-E3DF-473E-BE6B-6A4491C3F721}" destId="{E4458EBB-53ED-4DDF-8127-023D50646D88}" srcOrd="0" destOrd="0" presId="urn:microsoft.com/office/officeart/2005/8/layout/process1"/>
    <dgm:cxn modelId="{6E7A8A5D-AA21-46CF-9FF6-0D461CB914CE}" type="presOf" srcId="{AD3166B7-C308-4677-93DD-7B259003950D}" destId="{766D6353-3C94-4EE4-8B92-5B5213FF6CEC}" srcOrd="0" destOrd="0" presId="urn:microsoft.com/office/officeart/2005/8/layout/process1"/>
    <dgm:cxn modelId="{9BD3F006-4C13-4237-9AA8-FE73CF2CFC93}" type="presParOf" srcId="{B393D393-02FD-4CD2-9BA9-D6D320150114}" destId="{25BB385B-11F4-43DB-97C6-452F8E917C55}" srcOrd="0" destOrd="0" presId="urn:microsoft.com/office/officeart/2005/8/layout/process1"/>
    <dgm:cxn modelId="{A4FAC1FA-B398-441A-9B15-5AA7C17EAA4F}" type="presParOf" srcId="{B393D393-02FD-4CD2-9BA9-D6D320150114}" destId="{766D6353-3C94-4EE4-8B92-5B5213FF6CEC}" srcOrd="1" destOrd="0" presId="urn:microsoft.com/office/officeart/2005/8/layout/process1"/>
    <dgm:cxn modelId="{41D32A62-DE13-4F30-8BBB-3CAD6F96633E}" type="presParOf" srcId="{766D6353-3C94-4EE4-8B92-5B5213FF6CEC}" destId="{2CDC01C0-8106-44FF-93AD-510EA0C0BEC5}" srcOrd="0" destOrd="0" presId="urn:microsoft.com/office/officeart/2005/8/layout/process1"/>
    <dgm:cxn modelId="{F6A85019-8CCA-49CB-A258-C3B362A99A6F}" type="presParOf" srcId="{B393D393-02FD-4CD2-9BA9-D6D320150114}" destId="{A8A90859-FAC4-441D-9A7D-9128DAF01CE0}" srcOrd="2" destOrd="0" presId="urn:microsoft.com/office/officeart/2005/8/layout/process1"/>
    <dgm:cxn modelId="{4F27D25F-76F0-4D93-A466-7176023D5CDB}" type="presParOf" srcId="{B393D393-02FD-4CD2-9BA9-D6D320150114}" destId="{23FA0C1F-E1EA-416A-A12A-FA52D2C4B80B}" srcOrd="3" destOrd="0" presId="urn:microsoft.com/office/officeart/2005/8/layout/process1"/>
    <dgm:cxn modelId="{3366DDC6-DF64-40C9-B542-2C685E49E18B}" type="presParOf" srcId="{23FA0C1F-E1EA-416A-A12A-FA52D2C4B80B}" destId="{9896EFE1-677C-481D-B0CE-03E313858F2C}" srcOrd="0" destOrd="0" presId="urn:microsoft.com/office/officeart/2005/8/layout/process1"/>
    <dgm:cxn modelId="{DBD8E2C5-5631-431C-8414-B6472CE5DCD3}" type="presParOf" srcId="{B393D393-02FD-4CD2-9BA9-D6D320150114}" destId="{E4458EBB-53ED-4DDF-8127-023D50646D8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AA9D28-C1CD-4A40-9877-CC18142FA71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6D51C6F-48ED-487B-8E20-38EFDCA5E324}">
      <dgm:prSet phldrT="[ข้อความ]" custT="1"/>
      <dgm:spPr>
        <a:solidFill>
          <a:srgbClr val="FF0000"/>
        </a:solidFill>
      </dgm:spPr>
      <dgm:t>
        <a:bodyPr/>
        <a:lstStyle/>
        <a:p>
          <a:r>
            <a:rPr lang="th-TH" sz="3200" b="1" dirty="0" smtClean="0">
              <a:cs typeface="DilleniaUPC" pitchFamily="18" charset="-34"/>
            </a:rPr>
            <a:t>มอบหมายให้ระดับปฏิบัติดำเนินการแทน</a:t>
          </a:r>
          <a:endParaRPr lang="th-TH" sz="3200" b="1" dirty="0">
            <a:cs typeface="DilleniaUPC" pitchFamily="18" charset="-34"/>
          </a:endParaRPr>
        </a:p>
      </dgm:t>
    </dgm:pt>
    <dgm:pt modelId="{09D9B929-D84E-40D0-9B46-0E68AE09B016}" type="parTrans" cxnId="{67DF8B5F-1E0C-4A66-9ACA-A68D07729719}">
      <dgm:prSet/>
      <dgm:spPr/>
      <dgm:t>
        <a:bodyPr/>
        <a:lstStyle/>
        <a:p>
          <a:endParaRPr lang="th-TH"/>
        </a:p>
      </dgm:t>
    </dgm:pt>
    <dgm:pt modelId="{B01D47AF-D64C-4685-A5E0-2ECB7BD746CC}" type="sibTrans" cxnId="{67DF8B5F-1E0C-4A66-9ACA-A68D07729719}">
      <dgm:prSet/>
      <dgm:spPr/>
      <dgm:t>
        <a:bodyPr/>
        <a:lstStyle/>
        <a:p>
          <a:endParaRPr lang="th-TH"/>
        </a:p>
      </dgm:t>
    </dgm:pt>
    <dgm:pt modelId="{B37FEC18-BD28-4640-8F0D-77498D619410}">
      <dgm:prSet phldrT="[ข้อความ]" custT="1"/>
      <dgm:spPr>
        <a:solidFill>
          <a:srgbClr val="FF0000"/>
        </a:solidFill>
      </dgm:spPr>
      <dgm:t>
        <a:bodyPr/>
        <a:lstStyle/>
        <a:p>
          <a:r>
            <a:rPr lang="th-TH" sz="3600" b="1" dirty="0" smtClean="0">
              <a:cs typeface="DilleniaUPC" pitchFamily="18" charset="-34"/>
            </a:rPr>
            <a:t>โอกาสประสบความสำเร็จ</a:t>
          </a:r>
          <a:endParaRPr lang="th-TH" sz="3600" b="1" dirty="0">
            <a:cs typeface="DilleniaUPC" pitchFamily="18" charset="-34"/>
          </a:endParaRPr>
        </a:p>
      </dgm:t>
    </dgm:pt>
    <dgm:pt modelId="{CA41B081-C0D5-43BA-B637-D5ED2EE1FA7E}" type="parTrans" cxnId="{7A3D276D-0287-49B7-82C5-150C89FBAE42}">
      <dgm:prSet/>
      <dgm:spPr/>
      <dgm:t>
        <a:bodyPr/>
        <a:lstStyle/>
        <a:p>
          <a:endParaRPr lang="th-TH"/>
        </a:p>
      </dgm:t>
    </dgm:pt>
    <dgm:pt modelId="{63F81977-3DB7-4BEA-A651-0C8C90C3FC1A}" type="sibTrans" cxnId="{7A3D276D-0287-49B7-82C5-150C89FBAE42}">
      <dgm:prSet/>
      <dgm:spPr/>
      <dgm:t>
        <a:bodyPr/>
        <a:lstStyle/>
        <a:p>
          <a:endParaRPr lang="th-TH"/>
        </a:p>
      </dgm:t>
    </dgm:pt>
    <dgm:pt modelId="{EE3E5081-4F84-44C9-AAE8-495607EA33C0}">
      <dgm:prSet phldrT="[ข้อความ]" custT="1"/>
      <dgm:spPr>
        <a:solidFill>
          <a:srgbClr val="FF0000"/>
        </a:solidFill>
      </dgm:spPr>
      <dgm:t>
        <a:bodyPr/>
        <a:lstStyle/>
        <a:p>
          <a:r>
            <a:rPr lang="th-TH" sz="3600" b="1" dirty="0" smtClean="0">
              <a:cs typeface="DilleniaUPC" pitchFamily="18" charset="-34"/>
            </a:rPr>
            <a:t>ไม่ถึงครึ่งหรือไม่มีเลย</a:t>
          </a:r>
          <a:endParaRPr lang="th-TH" sz="3600" b="1" dirty="0">
            <a:cs typeface="DilleniaUPC" pitchFamily="18" charset="-34"/>
          </a:endParaRPr>
        </a:p>
      </dgm:t>
    </dgm:pt>
    <dgm:pt modelId="{579CE778-1945-4C53-A11F-F73120CBBFBA}" type="parTrans" cxnId="{720F9564-DD84-4E4C-8D2F-B49D96561EC0}">
      <dgm:prSet/>
      <dgm:spPr/>
      <dgm:t>
        <a:bodyPr/>
        <a:lstStyle/>
        <a:p>
          <a:endParaRPr lang="th-TH"/>
        </a:p>
      </dgm:t>
    </dgm:pt>
    <dgm:pt modelId="{39345762-9812-4F0D-916C-8EFB644F7A07}" type="sibTrans" cxnId="{720F9564-DD84-4E4C-8D2F-B49D96561EC0}">
      <dgm:prSet/>
      <dgm:spPr/>
      <dgm:t>
        <a:bodyPr/>
        <a:lstStyle/>
        <a:p>
          <a:endParaRPr lang="th-TH"/>
        </a:p>
      </dgm:t>
    </dgm:pt>
    <dgm:pt modelId="{F721C99E-2896-494D-AD98-3665297DE1CC}" type="pres">
      <dgm:prSet presAssocID="{91AA9D28-C1CD-4A40-9877-CC18142FA71D}" presName="Name0" presStyleCnt="0">
        <dgm:presLayoutVars>
          <dgm:dir/>
          <dgm:resizeHandles val="exact"/>
        </dgm:presLayoutVars>
      </dgm:prSet>
      <dgm:spPr/>
    </dgm:pt>
    <dgm:pt modelId="{6DB42177-BDE8-4FFA-AAD4-14E2C4DC87A6}" type="pres">
      <dgm:prSet presAssocID="{76D51C6F-48ED-487B-8E20-38EFDCA5E32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3200D6C-4A61-4C56-A835-1581879AC759}" type="pres">
      <dgm:prSet presAssocID="{B01D47AF-D64C-4685-A5E0-2ECB7BD746CC}" presName="sibTrans" presStyleLbl="sibTrans2D1" presStyleIdx="0" presStyleCnt="2"/>
      <dgm:spPr/>
      <dgm:t>
        <a:bodyPr/>
        <a:lstStyle/>
        <a:p>
          <a:endParaRPr lang="th-TH"/>
        </a:p>
      </dgm:t>
    </dgm:pt>
    <dgm:pt modelId="{95BE9A7A-4E59-4C31-A7DA-F98323658FF8}" type="pres">
      <dgm:prSet presAssocID="{B01D47AF-D64C-4685-A5E0-2ECB7BD746CC}" presName="connectorText" presStyleLbl="sibTrans2D1" presStyleIdx="0" presStyleCnt="2"/>
      <dgm:spPr/>
      <dgm:t>
        <a:bodyPr/>
        <a:lstStyle/>
        <a:p>
          <a:endParaRPr lang="th-TH"/>
        </a:p>
      </dgm:t>
    </dgm:pt>
    <dgm:pt modelId="{91CF1A8B-1E0C-4F4B-8526-DE0B03730339}" type="pres">
      <dgm:prSet presAssocID="{B37FEC18-BD28-4640-8F0D-77498D619410}" presName="node" presStyleLbl="node1" presStyleIdx="1" presStyleCnt="3" custScaleY="9111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6448DFD-109C-43A6-8E11-EC4989A4FBA6}" type="pres">
      <dgm:prSet presAssocID="{63F81977-3DB7-4BEA-A651-0C8C90C3FC1A}" presName="sibTrans" presStyleLbl="sibTrans2D1" presStyleIdx="1" presStyleCnt="2"/>
      <dgm:spPr/>
      <dgm:t>
        <a:bodyPr/>
        <a:lstStyle/>
        <a:p>
          <a:endParaRPr lang="th-TH"/>
        </a:p>
      </dgm:t>
    </dgm:pt>
    <dgm:pt modelId="{50798982-B59A-41E3-AE64-A51DF6C0E81A}" type="pres">
      <dgm:prSet presAssocID="{63F81977-3DB7-4BEA-A651-0C8C90C3FC1A}" presName="connectorText" presStyleLbl="sibTrans2D1" presStyleIdx="1" presStyleCnt="2"/>
      <dgm:spPr/>
      <dgm:t>
        <a:bodyPr/>
        <a:lstStyle/>
        <a:p>
          <a:endParaRPr lang="th-TH"/>
        </a:p>
      </dgm:t>
    </dgm:pt>
    <dgm:pt modelId="{A324D8E2-DE76-4FA7-9BF1-6CAB184C521A}" type="pres">
      <dgm:prSet presAssocID="{EE3E5081-4F84-44C9-AAE8-495607EA33C0}" presName="node" presStyleLbl="node1" presStyleIdx="2" presStyleCnt="3" custScaleY="8315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5B2ED3F-B4C0-4A05-84CE-64E03A7297FC}" type="presOf" srcId="{B37FEC18-BD28-4640-8F0D-77498D619410}" destId="{91CF1A8B-1E0C-4F4B-8526-DE0B03730339}" srcOrd="0" destOrd="0" presId="urn:microsoft.com/office/officeart/2005/8/layout/process1"/>
    <dgm:cxn modelId="{4ADBA535-504C-493B-9654-85E2DB83479B}" type="presOf" srcId="{EE3E5081-4F84-44C9-AAE8-495607EA33C0}" destId="{A324D8E2-DE76-4FA7-9BF1-6CAB184C521A}" srcOrd="0" destOrd="0" presId="urn:microsoft.com/office/officeart/2005/8/layout/process1"/>
    <dgm:cxn modelId="{E627420D-DE29-4208-B3F2-5232F86F202A}" type="presOf" srcId="{63F81977-3DB7-4BEA-A651-0C8C90C3FC1A}" destId="{E6448DFD-109C-43A6-8E11-EC4989A4FBA6}" srcOrd="0" destOrd="0" presId="urn:microsoft.com/office/officeart/2005/8/layout/process1"/>
    <dgm:cxn modelId="{74CE733D-1F9C-4DF7-BFF5-8E9C72F4DB6B}" type="presOf" srcId="{B01D47AF-D64C-4685-A5E0-2ECB7BD746CC}" destId="{95BE9A7A-4E59-4C31-A7DA-F98323658FF8}" srcOrd="1" destOrd="0" presId="urn:microsoft.com/office/officeart/2005/8/layout/process1"/>
    <dgm:cxn modelId="{67DF8B5F-1E0C-4A66-9ACA-A68D07729719}" srcId="{91AA9D28-C1CD-4A40-9877-CC18142FA71D}" destId="{76D51C6F-48ED-487B-8E20-38EFDCA5E324}" srcOrd="0" destOrd="0" parTransId="{09D9B929-D84E-40D0-9B46-0E68AE09B016}" sibTransId="{B01D47AF-D64C-4685-A5E0-2ECB7BD746CC}"/>
    <dgm:cxn modelId="{720F9564-DD84-4E4C-8D2F-B49D96561EC0}" srcId="{91AA9D28-C1CD-4A40-9877-CC18142FA71D}" destId="{EE3E5081-4F84-44C9-AAE8-495607EA33C0}" srcOrd="2" destOrd="0" parTransId="{579CE778-1945-4C53-A11F-F73120CBBFBA}" sibTransId="{39345762-9812-4F0D-916C-8EFB644F7A07}"/>
    <dgm:cxn modelId="{698050B1-E877-4F03-9E61-7C7504CA2264}" type="presOf" srcId="{B01D47AF-D64C-4685-A5E0-2ECB7BD746CC}" destId="{23200D6C-4A61-4C56-A835-1581879AC759}" srcOrd="0" destOrd="0" presId="urn:microsoft.com/office/officeart/2005/8/layout/process1"/>
    <dgm:cxn modelId="{C5013530-0031-4E79-9D6D-6067C75068E1}" type="presOf" srcId="{91AA9D28-C1CD-4A40-9877-CC18142FA71D}" destId="{F721C99E-2896-494D-AD98-3665297DE1CC}" srcOrd="0" destOrd="0" presId="urn:microsoft.com/office/officeart/2005/8/layout/process1"/>
    <dgm:cxn modelId="{943A326F-60EC-4816-9329-807AE9FD7393}" type="presOf" srcId="{63F81977-3DB7-4BEA-A651-0C8C90C3FC1A}" destId="{50798982-B59A-41E3-AE64-A51DF6C0E81A}" srcOrd="1" destOrd="0" presId="urn:microsoft.com/office/officeart/2005/8/layout/process1"/>
    <dgm:cxn modelId="{4FABB74D-7B6C-463A-9727-E9FC3B88D8D6}" type="presOf" srcId="{76D51C6F-48ED-487B-8E20-38EFDCA5E324}" destId="{6DB42177-BDE8-4FFA-AAD4-14E2C4DC87A6}" srcOrd="0" destOrd="0" presId="urn:microsoft.com/office/officeart/2005/8/layout/process1"/>
    <dgm:cxn modelId="{7A3D276D-0287-49B7-82C5-150C89FBAE42}" srcId="{91AA9D28-C1CD-4A40-9877-CC18142FA71D}" destId="{B37FEC18-BD28-4640-8F0D-77498D619410}" srcOrd="1" destOrd="0" parTransId="{CA41B081-C0D5-43BA-B637-D5ED2EE1FA7E}" sibTransId="{63F81977-3DB7-4BEA-A651-0C8C90C3FC1A}"/>
    <dgm:cxn modelId="{76DD5A5F-F5E1-4D34-AB6C-01F14C05C432}" type="presParOf" srcId="{F721C99E-2896-494D-AD98-3665297DE1CC}" destId="{6DB42177-BDE8-4FFA-AAD4-14E2C4DC87A6}" srcOrd="0" destOrd="0" presId="urn:microsoft.com/office/officeart/2005/8/layout/process1"/>
    <dgm:cxn modelId="{66ABF6C4-E59A-486B-A22D-60FD75A3A26D}" type="presParOf" srcId="{F721C99E-2896-494D-AD98-3665297DE1CC}" destId="{23200D6C-4A61-4C56-A835-1581879AC759}" srcOrd="1" destOrd="0" presId="urn:microsoft.com/office/officeart/2005/8/layout/process1"/>
    <dgm:cxn modelId="{4147B09E-7D51-439F-AC3D-4E70195184A6}" type="presParOf" srcId="{23200D6C-4A61-4C56-A835-1581879AC759}" destId="{95BE9A7A-4E59-4C31-A7DA-F98323658FF8}" srcOrd="0" destOrd="0" presId="urn:microsoft.com/office/officeart/2005/8/layout/process1"/>
    <dgm:cxn modelId="{80011A1B-BE91-4E77-A6CF-813ABB9EF0BE}" type="presParOf" srcId="{F721C99E-2896-494D-AD98-3665297DE1CC}" destId="{91CF1A8B-1E0C-4F4B-8526-DE0B03730339}" srcOrd="2" destOrd="0" presId="urn:microsoft.com/office/officeart/2005/8/layout/process1"/>
    <dgm:cxn modelId="{002872EE-B4D1-4693-894F-F23B6DE8B7BD}" type="presParOf" srcId="{F721C99E-2896-494D-AD98-3665297DE1CC}" destId="{E6448DFD-109C-43A6-8E11-EC4989A4FBA6}" srcOrd="3" destOrd="0" presId="urn:microsoft.com/office/officeart/2005/8/layout/process1"/>
    <dgm:cxn modelId="{4C15A0C9-E092-4F84-AD26-FE974DB87A95}" type="presParOf" srcId="{E6448DFD-109C-43A6-8E11-EC4989A4FBA6}" destId="{50798982-B59A-41E3-AE64-A51DF6C0E81A}" srcOrd="0" destOrd="0" presId="urn:microsoft.com/office/officeart/2005/8/layout/process1"/>
    <dgm:cxn modelId="{406A6576-A931-4F62-AFB4-C3FF1D9516A4}" type="presParOf" srcId="{F721C99E-2896-494D-AD98-3665297DE1CC}" destId="{A324D8E2-DE76-4FA7-9BF1-6CAB184C521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34AD8D-11E7-40F3-82BB-F3129785EE65}" type="doc">
      <dgm:prSet loTypeId="urn:microsoft.com/office/officeart/2005/8/layout/matrix1" loCatId="matrix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99946152-5A4F-4FDA-A15E-9C75B6A49D3B}">
      <dgm:prSet phldrT="[Text]" custT="1"/>
      <dgm:spPr/>
      <dgm:t>
        <a:bodyPr/>
        <a:lstStyle/>
        <a:p>
          <a:pPr>
            <a:lnSpc>
              <a:spcPts val="2600"/>
            </a:lnSpc>
            <a:spcAft>
              <a:spcPts val="0"/>
            </a:spcAft>
          </a:pPr>
          <a:r>
            <a:rPr lang="th-TH" sz="2800" b="1" smtClean="0">
              <a:ln/>
              <a:effectLst/>
              <a:cs typeface="FreesiaUPC" pitchFamily="34" charset="-34"/>
            </a:rPr>
            <a:t>การจัดการ</a:t>
          </a:r>
          <a:endParaRPr lang="en-US" sz="2800" b="1" smtClean="0">
            <a:ln/>
            <a:effectLst/>
            <a:cs typeface="FreesiaUPC" pitchFamily="34" charset="-34"/>
          </a:endParaRPr>
        </a:p>
        <a:p>
          <a:pPr>
            <a:lnSpc>
              <a:spcPts val="2600"/>
            </a:lnSpc>
            <a:spcAft>
              <a:spcPts val="0"/>
            </a:spcAft>
          </a:pPr>
          <a:r>
            <a:rPr lang="th-TH" sz="2800" b="1" smtClean="0">
              <a:ln/>
              <a:effectLst/>
              <a:cs typeface="FreesiaUPC" pitchFamily="34" charset="-34"/>
            </a:rPr>
            <a:t>ที่เป็นเลิศ</a:t>
          </a:r>
          <a:endParaRPr lang="en-US" sz="2800" b="1" dirty="0">
            <a:ln/>
            <a:effectLst/>
          </a:endParaRPr>
        </a:p>
      </dgm:t>
    </dgm:pt>
    <dgm:pt modelId="{DDD1037E-5D0F-42D1-A56D-73158490A83A}" type="parTrans" cxnId="{94AA9B36-A766-4846-8710-99FE9DDCD752}">
      <dgm:prSet/>
      <dgm:spPr/>
      <dgm:t>
        <a:bodyPr/>
        <a:lstStyle/>
        <a:p>
          <a:endParaRPr lang="en-US" sz="3200"/>
        </a:p>
      </dgm:t>
    </dgm:pt>
    <dgm:pt modelId="{4CDD2935-5A42-41A2-AC47-7A122B9DC402}" type="sibTrans" cxnId="{94AA9B36-A766-4846-8710-99FE9DDCD752}">
      <dgm:prSet/>
      <dgm:spPr/>
      <dgm:t>
        <a:bodyPr/>
        <a:lstStyle/>
        <a:p>
          <a:endParaRPr lang="en-US" sz="3200"/>
        </a:p>
      </dgm:t>
    </dgm:pt>
    <dgm:pt modelId="{DF50984A-8F2E-4224-AA1F-6B515FE150A2}">
      <dgm:prSet phldrT="[Text]" custT="1"/>
      <dgm:spPr/>
      <dgm:t>
        <a:bodyPr lIns="252000" tIns="144000"/>
        <a:lstStyle/>
        <a:p>
          <a:pPr algn="ctr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th-TH" sz="2400" b="1" dirty="0" smtClean="0">
              <a:effectLst/>
              <a:latin typeface="FreesiaUPC" pitchFamily="34" charset="-34"/>
              <a:cs typeface="FreesiaUPC" pitchFamily="34" charset="-34"/>
            </a:rPr>
            <a:t> บริบทขององค์กร</a:t>
          </a:r>
          <a:endParaRPr lang="en-US" sz="2400" b="1" dirty="0" smtClean="0">
            <a:effectLst/>
            <a:latin typeface="FreesiaUPC" pitchFamily="34" charset="-34"/>
            <a:cs typeface="FreesiaUPC" pitchFamily="34" charset="-34"/>
          </a:endParaRPr>
        </a:p>
        <a:p>
          <a:pPr algn="ctr">
            <a:lnSpc>
              <a:spcPts val="2000"/>
            </a:lnSpc>
            <a:spcBef>
              <a:spcPct val="0"/>
            </a:spcBef>
            <a:spcAft>
              <a:spcPts val="300"/>
            </a:spcAft>
          </a:pPr>
          <a:r>
            <a:rPr lang="th-TH" sz="2800" b="1" dirty="0" smtClean="0">
              <a:effectLst/>
              <a:latin typeface="FreesiaUPC" pitchFamily="34" charset="-34"/>
              <a:cs typeface="FreesiaUPC" pitchFamily="34" charset="-34"/>
            </a:rPr>
            <a:t>  </a:t>
          </a:r>
          <a:r>
            <a:rPr lang="en-US" sz="2800" b="1" dirty="0" smtClean="0">
              <a:effectLst/>
              <a:latin typeface="FreesiaUPC" pitchFamily="34" charset="-34"/>
              <a:cs typeface="FreesiaUPC" pitchFamily="34" charset="-34"/>
            </a:rPr>
            <a:t>Who are we?</a:t>
          </a:r>
          <a:endParaRPr lang="en-US" sz="2400" dirty="0">
            <a:effectLst/>
          </a:endParaRPr>
        </a:p>
      </dgm:t>
    </dgm:pt>
    <dgm:pt modelId="{E1A0020A-1FAD-49AD-81FB-272CE0B24A95}" type="parTrans" cxnId="{CF3BA316-7529-4429-A743-E19348717B88}">
      <dgm:prSet/>
      <dgm:spPr/>
      <dgm:t>
        <a:bodyPr/>
        <a:lstStyle/>
        <a:p>
          <a:endParaRPr lang="en-US" sz="3200"/>
        </a:p>
      </dgm:t>
    </dgm:pt>
    <dgm:pt modelId="{2FF3D73A-9703-418B-B058-EFCDCD02E914}" type="sibTrans" cxnId="{CF3BA316-7529-4429-A743-E19348717B88}">
      <dgm:prSet/>
      <dgm:spPr/>
      <dgm:t>
        <a:bodyPr/>
        <a:lstStyle/>
        <a:p>
          <a:endParaRPr lang="en-US" sz="3200"/>
        </a:p>
      </dgm:t>
    </dgm:pt>
    <dgm:pt modelId="{68F8DB0A-5932-4EDD-AA2E-E51A7A350F02}">
      <dgm:prSet phldrT="[Text]" custT="1"/>
      <dgm:spPr/>
      <dgm:t>
        <a:bodyPr/>
        <a:lstStyle/>
        <a:p>
          <a:pPr algn="ctr">
            <a:lnSpc>
              <a:spcPts val="2000"/>
            </a:lnSpc>
            <a:spcAft>
              <a:spcPts val="0"/>
            </a:spcAft>
          </a:pPr>
          <a:r>
            <a:rPr lang="th-TH" sz="2400" b="1" smtClean="0"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rPr>
            <a:t>ค่านิยมและแนวคิด</a:t>
          </a:r>
        </a:p>
        <a:p>
          <a:pPr algn="ctr">
            <a:lnSpc>
              <a:spcPts val="2000"/>
            </a:lnSpc>
            <a:spcAft>
              <a:spcPts val="0"/>
            </a:spcAft>
          </a:pPr>
          <a:r>
            <a:rPr lang="en-US" sz="2400" b="1" smtClean="0"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rPr>
            <a:t> </a:t>
          </a:r>
          <a:r>
            <a:rPr lang="en-US" sz="2800" b="1" smtClean="0"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rPr>
            <a:t>What do we believe</a:t>
          </a:r>
          <a:endParaRPr lang="th-TH" sz="2800" b="1" smtClean="0">
            <a:solidFill>
              <a:schemeClr val="tx1"/>
            </a:solidFill>
            <a:effectLst/>
            <a:latin typeface="FreesiaUPC" pitchFamily="34" charset="-34"/>
            <a:cs typeface="FreesiaUPC" pitchFamily="34" charset="-34"/>
          </a:endParaRPr>
        </a:p>
        <a:p>
          <a:pPr algn="ctr">
            <a:lnSpc>
              <a:spcPts val="2000"/>
            </a:lnSpc>
            <a:spcAft>
              <a:spcPts val="0"/>
            </a:spcAft>
          </a:pPr>
          <a:r>
            <a:rPr lang="th-TH" sz="1800" smtClean="0">
              <a:solidFill>
                <a:schemeClr val="tx1"/>
              </a:solidFill>
              <a:cs typeface="FreesiaUPC" pitchFamily="34" charset="-34"/>
            </a:rPr>
            <a:t> • การนำองค์กรอย่างมีวิสัยทัศน์</a:t>
          </a:r>
          <a:endParaRPr lang="en-US" sz="2000" b="1" dirty="0">
            <a:solidFill>
              <a:schemeClr val="tx1"/>
            </a:solidFill>
            <a:effectLst/>
            <a:latin typeface="FreesiaUPC" pitchFamily="34" charset="-34"/>
            <a:cs typeface="FreesiaUPC" pitchFamily="34" charset="-34"/>
          </a:endParaRPr>
        </a:p>
      </dgm:t>
    </dgm:pt>
    <dgm:pt modelId="{2DBCB4A6-24C8-4128-A99F-BBEC34935D1C}" type="parTrans" cxnId="{379869E0-6125-4A1B-A626-98B1A6BB7E0B}">
      <dgm:prSet/>
      <dgm:spPr/>
      <dgm:t>
        <a:bodyPr/>
        <a:lstStyle/>
        <a:p>
          <a:endParaRPr lang="en-US" sz="3200"/>
        </a:p>
      </dgm:t>
    </dgm:pt>
    <dgm:pt modelId="{08F56E27-3292-4EA0-A486-FA9BE028AFE4}" type="sibTrans" cxnId="{379869E0-6125-4A1B-A626-98B1A6BB7E0B}">
      <dgm:prSet/>
      <dgm:spPr/>
      <dgm:t>
        <a:bodyPr/>
        <a:lstStyle/>
        <a:p>
          <a:endParaRPr lang="en-US" sz="3200"/>
        </a:p>
      </dgm:t>
    </dgm:pt>
    <dgm:pt modelId="{24F021AF-5196-4638-82A9-FBFB4EC40F5A}">
      <dgm:prSet custT="1"/>
      <dgm:spPr/>
      <dgm:t>
        <a:bodyPr lIns="252000" tIns="144000"/>
        <a:lstStyle/>
        <a:p>
          <a:pPr algn="l">
            <a:lnSpc>
              <a:spcPts val="2000"/>
            </a:lnSpc>
            <a:spcBef>
              <a:spcPts val="600"/>
            </a:spcBef>
            <a:spcAft>
              <a:spcPts val="0"/>
            </a:spcAft>
          </a:pPr>
          <a:r>
            <a:rPr lang="th-TH" sz="2200" b="1" dirty="0" smtClean="0">
              <a:latin typeface="FreesiaUPC" pitchFamily="34" charset="-34"/>
              <a:cs typeface="FreesiaUPC" pitchFamily="34" charset="-34"/>
            </a:rPr>
            <a:t>ลักษณะองค์กร</a:t>
          </a:r>
        </a:p>
      </dgm:t>
    </dgm:pt>
    <dgm:pt modelId="{5EAB7BB3-47D7-44DD-9658-016E252A0342}" type="parTrans" cxnId="{B60A53E1-D96C-4216-9B7B-85FDB9D98C04}">
      <dgm:prSet/>
      <dgm:spPr/>
      <dgm:t>
        <a:bodyPr/>
        <a:lstStyle/>
        <a:p>
          <a:endParaRPr lang="en-US" sz="3200"/>
        </a:p>
      </dgm:t>
    </dgm:pt>
    <dgm:pt modelId="{AE3CB122-5673-45DA-8E3A-7D5911CDB651}" type="sibTrans" cxnId="{B60A53E1-D96C-4216-9B7B-85FDB9D98C04}">
      <dgm:prSet/>
      <dgm:spPr/>
      <dgm:t>
        <a:bodyPr/>
        <a:lstStyle/>
        <a:p>
          <a:endParaRPr lang="en-US" sz="3200"/>
        </a:p>
      </dgm:t>
    </dgm:pt>
    <dgm:pt modelId="{371B0F06-08C8-45C1-BD60-661AA5523E0C}">
      <dgm:prSet custT="1"/>
      <dgm:spPr/>
      <dgm:t>
        <a:bodyPr lIns="252000" tIns="144000"/>
        <a:lstStyle/>
        <a:p>
          <a:pPr algn="l">
            <a:lnSpc>
              <a:spcPts val="2000"/>
            </a:lnSpc>
            <a:spcBef>
              <a:spcPct val="0"/>
            </a:spcBef>
            <a:spcAft>
              <a:spcPts val="600"/>
            </a:spcAft>
          </a:pPr>
          <a:r>
            <a:rPr lang="th-TH" sz="2000" b="0" smtClean="0">
              <a:latin typeface="FreesiaUPC" pitchFamily="34" charset="-34"/>
              <a:cs typeface="FreesiaUPC" pitchFamily="34" charset="-34"/>
            </a:rPr>
            <a:t>ความสัมพันธ์ระดับองค์กร</a:t>
          </a:r>
          <a:endParaRPr lang="th-TH" sz="2000" b="0" dirty="0" smtClean="0">
            <a:latin typeface="FreesiaUPC" pitchFamily="34" charset="-34"/>
            <a:cs typeface="FreesiaUPC" pitchFamily="34" charset="-34"/>
          </a:endParaRPr>
        </a:p>
      </dgm:t>
    </dgm:pt>
    <dgm:pt modelId="{1ADC4967-395E-4E12-9B83-2869FDD0ECB2}" type="parTrans" cxnId="{CC86F9A7-3B52-40E7-B82D-F813B5EE976C}">
      <dgm:prSet/>
      <dgm:spPr/>
      <dgm:t>
        <a:bodyPr/>
        <a:lstStyle/>
        <a:p>
          <a:endParaRPr lang="en-US" sz="3200"/>
        </a:p>
      </dgm:t>
    </dgm:pt>
    <dgm:pt modelId="{602FA0E7-5D84-4EE2-A641-BC489F5ACD7B}" type="sibTrans" cxnId="{CC86F9A7-3B52-40E7-B82D-F813B5EE976C}">
      <dgm:prSet/>
      <dgm:spPr/>
      <dgm:t>
        <a:bodyPr/>
        <a:lstStyle/>
        <a:p>
          <a:endParaRPr lang="en-US" sz="3200"/>
        </a:p>
      </dgm:t>
    </dgm:pt>
    <dgm:pt modelId="{E7F69610-DE0E-4A28-841E-2DD696B24C61}">
      <dgm:prSet custT="1"/>
      <dgm:spPr/>
      <dgm:t>
        <a:bodyPr lIns="252000" tIns="144000"/>
        <a:lstStyle/>
        <a:p>
          <a:pPr algn="l">
            <a:lnSpc>
              <a:spcPts val="2000"/>
            </a:lnSpc>
            <a:spcBef>
              <a:spcPts val="600"/>
            </a:spcBef>
            <a:spcAft>
              <a:spcPts val="0"/>
            </a:spcAft>
          </a:pPr>
          <a:r>
            <a:rPr lang="th-TH" sz="2400" b="1" smtClean="0">
              <a:latin typeface="FreesiaUPC" pitchFamily="34" charset="-34"/>
              <a:cs typeface="FreesiaUPC" pitchFamily="34" charset="-34"/>
            </a:rPr>
            <a:t>ความท้าทายขององค์กร</a:t>
          </a:r>
          <a:endParaRPr lang="th-TH" sz="2400" b="1" dirty="0" smtClean="0">
            <a:latin typeface="FreesiaUPC" pitchFamily="34" charset="-34"/>
            <a:cs typeface="FreesiaUPC" pitchFamily="34" charset="-34"/>
          </a:endParaRPr>
        </a:p>
      </dgm:t>
    </dgm:pt>
    <dgm:pt modelId="{266AEADF-AF94-424C-9A42-73F8FCDE4B72}" type="parTrans" cxnId="{FAC8EA6C-BF07-46CB-BCAB-7277EF67184B}">
      <dgm:prSet/>
      <dgm:spPr/>
      <dgm:t>
        <a:bodyPr/>
        <a:lstStyle/>
        <a:p>
          <a:endParaRPr lang="en-US" sz="3200"/>
        </a:p>
      </dgm:t>
    </dgm:pt>
    <dgm:pt modelId="{A6D482DC-CEBB-4E2C-8EEF-BB5AE51DBCBA}" type="sibTrans" cxnId="{FAC8EA6C-BF07-46CB-BCAB-7277EF67184B}">
      <dgm:prSet/>
      <dgm:spPr/>
      <dgm:t>
        <a:bodyPr/>
        <a:lstStyle/>
        <a:p>
          <a:endParaRPr lang="en-US" sz="3200"/>
        </a:p>
      </dgm:t>
    </dgm:pt>
    <dgm:pt modelId="{0B099C5E-9EED-4646-8D86-212F9BF9E9DF}">
      <dgm:prSet custT="1"/>
      <dgm:spPr/>
      <dgm:t>
        <a:bodyPr lIns="252000" tIns="144000"/>
        <a:lstStyle/>
        <a:p>
          <a:pPr algn="l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th-TH" sz="2000" b="0" smtClean="0">
              <a:latin typeface="FreesiaUPC" pitchFamily="34" charset="-34"/>
              <a:cs typeface="FreesiaUPC" pitchFamily="34" charset="-34"/>
            </a:rPr>
            <a:t>สภาพแวดล้อมด้านการแข่งขัน</a:t>
          </a:r>
          <a:endParaRPr lang="en-US" sz="2000" b="0" dirty="0" smtClean="0">
            <a:latin typeface="FreesiaUPC" pitchFamily="34" charset="-34"/>
            <a:cs typeface="FreesiaUPC" pitchFamily="34" charset="-34"/>
          </a:endParaRPr>
        </a:p>
      </dgm:t>
    </dgm:pt>
    <dgm:pt modelId="{8A3D4098-7FBF-4775-801C-BCDB805BF08B}" type="parTrans" cxnId="{B005000E-005A-48B4-BDDC-058634D4C509}">
      <dgm:prSet/>
      <dgm:spPr/>
      <dgm:t>
        <a:bodyPr/>
        <a:lstStyle/>
        <a:p>
          <a:endParaRPr lang="en-US" sz="3200"/>
        </a:p>
      </dgm:t>
    </dgm:pt>
    <dgm:pt modelId="{B6DCEB2C-B19E-4A47-92C6-A6BE10121F4A}" type="sibTrans" cxnId="{B005000E-005A-48B4-BDDC-058634D4C509}">
      <dgm:prSet/>
      <dgm:spPr/>
      <dgm:t>
        <a:bodyPr/>
        <a:lstStyle/>
        <a:p>
          <a:endParaRPr lang="en-US" sz="3200"/>
        </a:p>
      </dgm:t>
    </dgm:pt>
    <dgm:pt modelId="{B239C542-2ECA-4F48-9ADB-DFABBBDE3732}">
      <dgm:prSet custT="1"/>
      <dgm:spPr/>
      <dgm:t>
        <a:bodyPr lIns="252000" tIns="144000"/>
        <a:lstStyle/>
        <a:p>
          <a:pPr algn="l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th-TH" sz="2000" b="0" smtClean="0">
              <a:latin typeface="FreesiaUPC" pitchFamily="34" charset="-34"/>
              <a:cs typeface="FreesiaUPC" pitchFamily="34" charset="-34"/>
            </a:rPr>
            <a:t>บริบทเชิงยุทธศาสตร์</a:t>
          </a:r>
          <a:endParaRPr lang="en-US" sz="2000" b="0" dirty="0" smtClean="0">
            <a:latin typeface="FreesiaUPC" pitchFamily="34" charset="-34"/>
            <a:cs typeface="FreesiaUPC" pitchFamily="34" charset="-34"/>
          </a:endParaRPr>
        </a:p>
      </dgm:t>
    </dgm:pt>
    <dgm:pt modelId="{C436AAFA-8E59-4A34-8557-BD1E50F1F357}" type="parTrans" cxnId="{790413BA-EFED-4F0F-8FB6-701EDDAE37DB}">
      <dgm:prSet/>
      <dgm:spPr/>
      <dgm:t>
        <a:bodyPr/>
        <a:lstStyle/>
        <a:p>
          <a:endParaRPr lang="en-US" sz="3200"/>
        </a:p>
      </dgm:t>
    </dgm:pt>
    <dgm:pt modelId="{966B4810-20A0-4CC7-8960-93834463348F}" type="sibTrans" cxnId="{790413BA-EFED-4F0F-8FB6-701EDDAE37DB}">
      <dgm:prSet/>
      <dgm:spPr/>
      <dgm:t>
        <a:bodyPr/>
        <a:lstStyle/>
        <a:p>
          <a:endParaRPr lang="en-US" sz="3200"/>
        </a:p>
      </dgm:t>
    </dgm:pt>
    <dgm:pt modelId="{3C34D5BA-C335-4C1C-BC17-4EFC8B647E46}">
      <dgm:prSet custT="1"/>
      <dgm:spPr/>
      <dgm:t>
        <a:bodyPr lIns="252000" tIns="144000"/>
        <a:lstStyle/>
        <a:p>
          <a:pPr algn="l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th-TH" sz="2000" b="0" smtClean="0">
              <a:latin typeface="FreesiaUPC" pitchFamily="34" charset="-34"/>
              <a:cs typeface="FreesiaUPC" pitchFamily="34" charset="-34"/>
            </a:rPr>
            <a:t>การปรับปรุงผลการดำเนินการ</a:t>
          </a:r>
          <a:endParaRPr lang="en-US" sz="2000" b="0" dirty="0"/>
        </a:p>
      </dgm:t>
    </dgm:pt>
    <dgm:pt modelId="{D651D4CB-0B76-4C41-9E45-1FD6C0F40CDF}" type="parTrans" cxnId="{77B3A7B6-F48E-4DBF-8DA1-8704A79F5828}">
      <dgm:prSet/>
      <dgm:spPr/>
      <dgm:t>
        <a:bodyPr/>
        <a:lstStyle/>
        <a:p>
          <a:endParaRPr lang="en-US" sz="3200"/>
        </a:p>
      </dgm:t>
    </dgm:pt>
    <dgm:pt modelId="{5D97C2B8-CA1F-476A-BE67-15E66BF69822}" type="sibTrans" cxnId="{77B3A7B6-F48E-4DBF-8DA1-8704A79F5828}">
      <dgm:prSet/>
      <dgm:spPr/>
      <dgm:t>
        <a:bodyPr/>
        <a:lstStyle/>
        <a:p>
          <a:endParaRPr lang="en-US" sz="3200"/>
        </a:p>
      </dgm:t>
    </dgm:pt>
    <dgm:pt modelId="{494EE5A4-78B7-4474-A821-6BAE79C973FB}">
      <dgm:prSet custT="1"/>
      <dgm:spPr/>
      <dgm:t>
        <a:bodyPr lIns="396000" tIns="144000" bIns="360000" anchor="b"/>
        <a:lstStyle/>
        <a:p>
          <a:pPr algn="l">
            <a:lnSpc>
              <a:spcPts val="2000"/>
            </a:lnSpc>
            <a:spcAft>
              <a:spcPts val="0"/>
            </a:spcAft>
          </a:pPr>
          <a:r>
            <a:rPr lang="en-US" sz="2400" b="1" dirty="0" smtClean="0">
              <a:latin typeface="FreesiaUPC" pitchFamily="34" charset="-34"/>
              <a:cs typeface="FreesiaUPC" pitchFamily="34" charset="-34"/>
            </a:rPr>
            <a:t>           </a:t>
          </a:r>
          <a:r>
            <a:rPr lang="th-TH" sz="2400" b="1" dirty="0" smtClean="0">
              <a:effectLst/>
              <a:latin typeface="FreesiaUPC" pitchFamily="34" charset="-34"/>
              <a:cs typeface="FreesiaUPC" pitchFamily="34" charset="-34"/>
            </a:rPr>
            <a:t>การตรวจประเมิน</a:t>
          </a:r>
          <a:endParaRPr lang="en-US" sz="2400" b="1" dirty="0" smtClean="0">
            <a:effectLst/>
            <a:latin typeface="FreesiaUPC" pitchFamily="34" charset="-34"/>
            <a:cs typeface="FreesiaUPC" pitchFamily="34" charset="-34"/>
          </a:endParaRPr>
        </a:p>
        <a:p>
          <a:pPr algn="l">
            <a:lnSpc>
              <a:spcPts val="2000"/>
            </a:lnSpc>
            <a:spcAft>
              <a:spcPts val="0"/>
            </a:spcAft>
          </a:pPr>
          <a:r>
            <a:rPr lang="en-US" sz="2400" b="1" dirty="0" smtClean="0">
              <a:effectLst/>
              <a:latin typeface="FreesiaUPC" pitchFamily="34" charset="-34"/>
              <a:cs typeface="FreesiaUPC" pitchFamily="34" charset="-34"/>
            </a:rPr>
            <a:t>          </a:t>
          </a:r>
          <a:r>
            <a:rPr lang="en-US" sz="2800" b="1" dirty="0" smtClean="0">
              <a:effectLst/>
              <a:latin typeface="FreesiaUPC" pitchFamily="34" charset="-34"/>
              <a:cs typeface="FreesiaUPC" pitchFamily="34" charset="-34"/>
            </a:rPr>
            <a:t>How good we are?</a:t>
          </a:r>
          <a:endParaRPr lang="th-TH" sz="2000" b="1" dirty="0">
            <a:effectLst/>
            <a:cs typeface="FreesiaUPC" pitchFamily="34" charset="-34"/>
          </a:endParaRPr>
        </a:p>
      </dgm:t>
    </dgm:pt>
    <dgm:pt modelId="{6DE58DB7-5AFB-442A-BB50-1D9490971C61}" type="parTrans" cxnId="{C758DC4E-D77C-49D5-B180-8C51C04A00F2}">
      <dgm:prSet/>
      <dgm:spPr/>
      <dgm:t>
        <a:bodyPr/>
        <a:lstStyle/>
        <a:p>
          <a:endParaRPr lang="en-US"/>
        </a:p>
      </dgm:t>
    </dgm:pt>
    <dgm:pt modelId="{6EBFA91E-090E-4D24-97C3-72D4D578B3AA}" type="sibTrans" cxnId="{C758DC4E-D77C-49D5-B180-8C51C04A00F2}">
      <dgm:prSet/>
      <dgm:spPr/>
      <dgm:t>
        <a:bodyPr/>
        <a:lstStyle/>
        <a:p>
          <a:endParaRPr lang="en-US"/>
        </a:p>
      </dgm:t>
    </dgm:pt>
    <dgm:pt modelId="{FFB4A879-D11D-4794-9E1B-8B28E409B4E5}">
      <dgm:prSet custT="1"/>
      <dgm:spPr/>
      <dgm:t>
        <a:bodyPr lIns="252000" tIns="144000"/>
        <a:lstStyle/>
        <a:p>
          <a:pPr algn="l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th-TH" sz="2000" b="0" smtClean="0">
              <a:latin typeface="FreesiaUPC" pitchFamily="34" charset="-34"/>
              <a:cs typeface="FreesiaUPC" pitchFamily="34" charset="-34"/>
            </a:rPr>
            <a:t>สภาพแวดล้อมขององค์กร</a:t>
          </a:r>
          <a:endParaRPr lang="en-US" sz="2000" b="0" dirty="0" smtClean="0">
            <a:latin typeface="FreesiaUPC" pitchFamily="34" charset="-34"/>
            <a:cs typeface="FreesiaUPC" pitchFamily="34" charset="-34"/>
          </a:endParaRPr>
        </a:p>
      </dgm:t>
    </dgm:pt>
    <dgm:pt modelId="{3D532025-A2EF-4A4A-8C8E-B5D5C0181B8A}" type="sibTrans" cxnId="{DD63ABAE-F85D-41A4-B647-35D20D70C676}">
      <dgm:prSet/>
      <dgm:spPr/>
      <dgm:t>
        <a:bodyPr/>
        <a:lstStyle/>
        <a:p>
          <a:endParaRPr lang="en-US" sz="3200"/>
        </a:p>
      </dgm:t>
    </dgm:pt>
    <dgm:pt modelId="{F6A8E250-6F8E-438D-B1C7-5835DA719255}" type="parTrans" cxnId="{DD63ABAE-F85D-41A4-B647-35D20D70C676}">
      <dgm:prSet/>
      <dgm:spPr/>
      <dgm:t>
        <a:bodyPr/>
        <a:lstStyle/>
        <a:p>
          <a:endParaRPr lang="en-US" sz="3200"/>
        </a:p>
      </dgm:t>
    </dgm:pt>
    <dgm:pt modelId="{1EFE2583-32CE-4076-B4E2-048E903A7776}">
      <dgm:prSet custT="1"/>
      <dgm:spPr/>
      <dgm:t>
        <a:bodyPr/>
        <a:lstStyle/>
        <a:p>
          <a:pPr algn="l">
            <a:lnSpc>
              <a:spcPts val="2000"/>
            </a:lnSpc>
            <a:spcAft>
              <a:spcPts val="0"/>
            </a:spcAft>
          </a:pPr>
          <a:r>
            <a:rPr lang="th-TH" sz="1800" dirty="0" smtClean="0">
              <a:solidFill>
                <a:schemeClr val="tx1"/>
              </a:solidFill>
              <a:cs typeface="FreesiaUPC" pitchFamily="34" charset="-34"/>
            </a:rPr>
            <a:t>                • การมุ่งเน้นที่ผลลัพธ์และสร้างมูลค่า</a:t>
          </a:r>
          <a:endParaRPr lang="th-TH" sz="1800" dirty="0">
            <a:solidFill>
              <a:schemeClr val="tx1"/>
            </a:solidFill>
            <a:cs typeface="FreesiaUPC" pitchFamily="34" charset="-34"/>
          </a:endParaRPr>
        </a:p>
      </dgm:t>
    </dgm:pt>
    <dgm:pt modelId="{AD2C8E46-3015-4D60-A271-9E76DA6EA299}" type="sibTrans" cxnId="{C54A4054-2758-44A9-B5E2-B92745972901}">
      <dgm:prSet/>
      <dgm:spPr/>
      <dgm:t>
        <a:bodyPr/>
        <a:lstStyle/>
        <a:p>
          <a:endParaRPr lang="en-US"/>
        </a:p>
      </dgm:t>
    </dgm:pt>
    <dgm:pt modelId="{179F9489-A16C-469B-98A8-B4E586975B6E}" type="parTrans" cxnId="{C54A4054-2758-44A9-B5E2-B92745972901}">
      <dgm:prSet/>
      <dgm:spPr/>
      <dgm:t>
        <a:bodyPr/>
        <a:lstStyle/>
        <a:p>
          <a:endParaRPr lang="en-US"/>
        </a:p>
      </dgm:t>
    </dgm:pt>
    <dgm:pt modelId="{CBE12CC6-E114-4B2F-AEA9-FADB964BDFE4}">
      <dgm:prSet custT="1"/>
      <dgm:spPr/>
      <dgm:t>
        <a:bodyPr/>
        <a:lstStyle/>
        <a:p>
          <a:pPr algn="l">
            <a:lnSpc>
              <a:spcPts val="2000"/>
            </a:lnSpc>
            <a:spcAft>
              <a:spcPts val="0"/>
            </a:spcAft>
          </a:pPr>
          <a:r>
            <a:rPr lang="th-TH" sz="1800" dirty="0" smtClean="0">
              <a:solidFill>
                <a:schemeClr val="tx1"/>
              </a:solidFill>
              <a:cs typeface="FreesiaUPC" pitchFamily="34" charset="-34"/>
            </a:rPr>
            <a:t>การจัดการโดยใช้ข้อมูลจริง       • การมีมุมมองเชิงระบบ      </a:t>
          </a:r>
          <a:r>
            <a:rPr lang="th-TH" sz="2400" dirty="0" smtClean="0">
              <a:solidFill>
                <a:schemeClr val="tx1"/>
              </a:solidFill>
              <a:latin typeface="Cordia New"/>
              <a:cs typeface="Cordia New"/>
            </a:rPr>
            <a:t>•</a:t>
          </a:r>
          <a:r>
            <a:rPr lang="th-TH" sz="1800" dirty="0" smtClean="0">
              <a:solidFill>
                <a:schemeClr val="tx1"/>
              </a:solidFill>
              <a:latin typeface="Cordia New"/>
              <a:cs typeface="Cordia New"/>
            </a:rPr>
            <a:t>  </a:t>
          </a:r>
          <a:r>
            <a:rPr lang="th-TH" sz="1800" dirty="0" smtClean="0">
              <a:solidFill>
                <a:schemeClr val="tx1"/>
              </a:solidFill>
              <a:cs typeface="FreesiaUPC" pitchFamily="34" charset="-34"/>
            </a:rPr>
            <a:t>การแสดงความรับผิดชอบต่อสังคม</a:t>
          </a:r>
          <a:endParaRPr lang="th-TH" sz="1800" dirty="0">
            <a:solidFill>
              <a:schemeClr val="tx1"/>
            </a:solidFill>
            <a:cs typeface="FreesiaUPC" pitchFamily="34" charset="-34"/>
          </a:endParaRPr>
        </a:p>
      </dgm:t>
    </dgm:pt>
    <dgm:pt modelId="{6361B3A6-4B13-4529-BF23-73D961D78EC3}" type="sibTrans" cxnId="{79222E98-0F54-4867-A0B8-E0C969D4A487}">
      <dgm:prSet/>
      <dgm:spPr/>
      <dgm:t>
        <a:bodyPr/>
        <a:lstStyle/>
        <a:p>
          <a:endParaRPr lang="en-US"/>
        </a:p>
      </dgm:t>
    </dgm:pt>
    <dgm:pt modelId="{4F368F52-4D6F-4297-806C-BFF27F7614B2}" type="parTrans" cxnId="{79222E98-0F54-4867-A0B8-E0C969D4A487}">
      <dgm:prSet/>
      <dgm:spPr/>
      <dgm:t>
        <a:bodyPr/>
        <a:lstStyle/>
        <a:p>
          <a:endParaRPr lang="en-US"/>
        </a:p>
      </dgm:t>
    </dgm:pt>
    <dgm:pt modelId="{8D10A9AA-ADC7-4F21-A486-81FABBCE2D2E}">
      <dgm:prSet custT="1"/>
      <dgm:spPr/>
      <dgm:t>
        <a:bodyPr/>
        <a:lstStyle/>
        <a:p>
          <a:pPr algn="l">
            <a:lnSpc>
              <a:spcPts val="2000"/>
            </a:lnSpc>
            <a:spcAft>
              <a:spcPts val="0"/>
            </a:spcAft>
          </a:pPr>
          <a:r>
            <a:rPr lang="th-TH" sz="1800" smtClean="0">
              <a:solidFill>
                <a:schemeClr val="tx1"/>
              </a:solidFill>
              <a:cs typeface="FreesiaUPC" pitchFamily="34" charset="-34"/>
            </a:rPr>
            <a:t>การจัดการเพื่อนวัตกรรม   • ความคล่องตัว</a:t>
          </a:r>
          <a:endParaRPr lang="th-TH" sz="1800" dirty="0">
            <a:solidFill>
              <a:schemeClr val="tx1"/>
            </a:solidFill>
            <a:cs typeface="FreesiaUPC" pitchFamily="34" charset="-34"/>
          </a:endParaRPr>
        </a:p>
      </dgm:t>
    </dgm:pt>
    <dgm:pt modelId="{80AE8D6D-03A0-4444-B19B-0245203F06B0}" type="sibTrans" cxnId="{3A15FA24-DAFA-41E2-B55C-8B0E238FA39A}">
      <dgm:prSet/>
      <dgm:spPr/>
      <dgm:t>
        <a:bodyPr/>
        <a:lstStyle/>
        <a:p>
          <a:endParaRPr lang="en-US"/>
        </a:p>
      </dgm:t>
    </dgm:pt>
    <dgm:pt modelId="{299FA37B-657B-4170-9016-1FC1E3CABC07}" type="parTrans" cxnId="{3A15FA24-DAFA-41E2-B55C-8B0E238FA39A}">
      <dgm:prSet/>
      <dgm:spPr/>
      <dgm:t>
        <a:bodyPr/>
        <a:lstStyle/>
        <a:p>
          <a:endParaRPr lang="en-US"/>
        </a:p>
      </dgm:t>
    </dgm:pt>
    <dgm:pt modelId="{43A6431D-C80C-4351-AB14-53E6CC8C98CC}">
      <dgm:prSet custT="1"/>
      <dgm:spPr/>
      <dgm:t>
        <a:bodyPr/>
        <a:lstStyle/>
        <a:p>
          <a:pPr algn="l">
            <a:lnSpc>
              <a:spcPts val="2000"/>
            </a:lnSpc>
            <a:spcAft>
              <a:spcPts val="0"/>
            </a:spcAft>
          </a:pPr>
          <a:r>
            <a:rPr lang="th-TH" sz="1800" smtClean="0">
              <a:solidFill>
                <a:schemeClr val="tx1"/>
              </a:solidFill>
              <a:cs typeface="FreesiaUPC" pitchFamily="34" charset="-34"/>
            </a:rPr>
            <a:t>การมุ่งเน้นอนาคต   • การเรียนรู้ระดับองค์กรและระตับบุคคล</a:t>
          </a:r>
          <a:endParaRPr lang="th-TH" sz="1800" dirty="0">
            <a:solidFill>
              <a:schemeClr val="tx1"/>
            </a:solidFill>
            <a:cs typeface="FreesiaUPC" pitchFamily="34" charset="-34"/>
          </a:endParaRPr>
        </a:p>
      </dgm:t>
    </dgm:pt>
    <dgm:pt modelId="{0DF54283-3DCC-4266-8717-3AC26548AC9F}" type="sibTrans" cxnId="{66BBAC8D-0DCF-4DA1-A6F3-EEAFA653C764}">
      <dgm:prSet/>
      <dgm:spPr/>
      <dgm:t>
        <a:bodyPr/>
        <a:lstStyle/>
        <a:p>
          <a:endParaRPr lang="th-TH"/>
        </a:p>
      </dgm:t>
    </dgm:pt>
    <dgm:pt modelId="{4E06BE15-CBED-4B43-BAFC-5136AB08EA77}" type="parTrans" cxnId="{66BBAC8D-0DCF-4DA1-A6F3-EEAFA653C764}">
      <dgm:prSet/>
      <dgm:spPr/>
      <dgm:t>
        <a:bodyPr/>
        <a:lstStyle/>
        <a:p>
          <a:endParaRPr lang="th-TH"/>
        </a:p>
      </dgm:t>
    </dgm:pt>
    <dgm:pt modelId="{FD134FDA-96D6-4451-B01B-D3B16372B45E}">
      <dgm:prSet custT="1"/>
      <dgm:spPr/>
      <dgm:t>
        <a:bodyPr/>
        <a:lstStyle/>
        <a:p>
          <a:pPr algn="l">
            <a:lnSpc>
              <a:spcPts val="2000"/>
            </a:lnSpc>
            <a:spcAft>
              <a:spcPts val="0"/>
            </a:spcAft>
          </a:pPr>
          <a:r>
            <a:rPr lang="th-TH" sz="1800" dirty="0" smtClean="0">
              <a:solidFill>
                <a:schemeClr val="tx1"/>
              </a:solidFill>
              <a:cs typeface="FreesiaUPC" pitchFamily="34" charset="-34"/>
            </a:rPr>
            <a:t>การศึกษาที่เน้นการเรียนรู้  • การเห็นคุณค่าบุคลากร คู่ค้า   </a:t>
          </a:r>
          <a:endParaRPr lang="th-TH" sz="1800" dirty="0">
            <a:solidFill>
              <a:schemeClr val="tx1"/>
            </a:solidFill>
            <a:cs typeface="FreesiaUPC" pitchFamily="34" charset="-34"/>
          </a:endParaRPr>
        </a:p>
      </dgm:t>
    </dgm:pt>
    <dgm:pt modelId="{B33F3FF2-BEA4-42B2-A76F-7262E2A129C6}" type="sibTrans" cxnId="{60A1F262-CF6A-45FA-BF45-E98E007DA50C}">
      <dgm:prSet/>
      <dgm:spPr/>
      <dgm:t>
        <a:bodyPr/>
        <a:lstStyle/>
        <a:p>
          <a:endParaRPr lang="en-US"/>
        </a:p>
      </dgm:t>
    </dgm:pt>
    <dgm:pt modelId="{7A3BF3F9-B16B-4CF8-9DEB-48C6EE34D833}" type="parTrans" cxnId="{60A1F262-CF6A-45FA-BF45-E98E007DA50C}">
      <dgm:prSet/>
      <dgm:spPr/>
      <dgm:t>
        <a:bodyPr/>
        <a:lstStyle/>
        <a:p>
          <a:endParaRPr lang="en-US"/>
        </a:p>
      </dgm:t>
    </dgm:pt>
    <dgm:pt modelId="{61D6AD91-7C68-4676-926F-AF8EDD9533F2}">
      <dgm:prSet custT="1"/>
      <dgm:spPr/>
      <dgm:t>
        <a:bodyPr lIns="396000" tIns="144000" bIns="360000" anchor="b" anchorCtr="0"/>
        <a:lstStyle/>
        <a:p>
          <a:pPr algn="l">
            <a:lnSpc>
              <a:spcPts val="2000"/>
            </a:lnSpc>
            <a:spcAft>
              <a:spcPts val="0"/>
            </a:spcAft>
          </a:pPr>
          <a:r>
            <a:rPr lang="th-TH" sz="2000" dirty="0" smtClean="0">
              <a:cs typeface="FreesiaUPC" pitchFamily="34" charset="-34"/>
            </a:rPr>
            <a:t>การเปรียบเทียบ</a:t>
          </a:r>
          <a:r>
            <a:rPr lang="en-US" sz="2000" dirty="0" smtClean="0">
              <a:cs typeface="FreesiaUPC" pitchFamily="34" charset="-34"/>
            </a:rPr>
            <a:t> </a:t>
          </a:r>
          <a:r>
            <a:rPr lang="en-US" sz="1600" dirty="0" smtClean="0">
              <a:cs typeface="FreesiaUPC" pitchFamily="34" charset="-34"/>
            </a:rPr>
            <a:t>(C)  </a:t>
          </a:r>
          <a:r>
            <a:rPr lang="th-TH" sz="2000" dirty="0" smtClean="0">
              <a:cs typeface="FreesiaUPC" pitchFamily="34" charset="-34"/>
            </a:rPr>
            <a:t>•  การบูรณาการ</a:t>
          </a:r>
          <a:r>
            <a:rPr lang="en-US" sz="1600" dirty="0" smtClean="0">
              <a:cs typeface="FreesiaUPC" pitchFamily="34" charset="-34"/>
            </a:rPr>
            <a:t> (I)</a:t>
          </a:r>
          <a:endParaRPr lang="th-TH" sz="1600" dirty="0">
            <a:cs typeface="FreesiaUPC" pitchFamily="34" charset="-34"/>
          </a:endParaRPr>
        </a:p>
      </dgm:t>
    </dgm:pt>
    <dgm:pt modelId="{3945F0BC-ED99-47CC-B7C7-021A289D3F64}">
      <dgm:prSet custT="1"/>
      <dgm:spPr/>
      <dgm:t>
        <a:bodyPr lIns="396000" tIns="144000" bIns="360000" anchor="b" anchorCtr="0"/>
        <a:lstStyle/>
        <a:p>
          <a:pPr algn="l">
            <a:lnSpc>
              <a:spcPts val="2000"/>
            </a:lnSpc>
            <a:spcAft>
              <a:spcPts val="0"/>
            </a:spcAft>
          </a:pPr>
          <a:r>
            <a:rPr lang="th-TH" sz="2000" dirty="0" smtClean="0">
              <a:cs typeface="FreesiaUPC" pitchFamily="34" charset="-34"/>
            </a:rPr>
            <a:t>ระดับ </a:t>
          </a:r>
          <a:r>
            <a:rPr lang="en-US" sz="1600" dirty="0" smtClean="0">
              <a:cs typeface="FreesiaUPC" pitchFamily="34" charset="-34"/>
            </a:rPr>
            <a:t>(Le)            </a:t>
          </a:r>
          <a:r>
            <a:rPr lang="th-TH" sz="1600" dirty="0" smtClean="0">
              <a:cs typeface="FreesiaUPC" pitchFamily="34" charset="-34"/>
            </a:rPr>
            <a:t>    </a:t>
          </a:r>
          <a:r>
            <a:rPr lang="th-TH" sz="2000" dirty="0" smtClean="0">
              <a:cs typeface="FreesiaUPC" pitchFamily="34" charset="-34"/>
            </a:rPr>
            <a:t>•  แนวโน้ม</a:t>
          </a:r>
          <a:r>
            <a:rPr lang="en-US" sz="1600" dirty="0" smtClean="0">
              <a:cs typeface="FreesiaUPC" pitchFamily="34" charset="-34"/>
            </a:rPr>
            <a:t> (T) </a:t>
          </a:r>
          <a:r>
            <a:rPr lang="en-US" sz="2000" dirty="0" smtClean="0">
              <a:cs typeface="FreesiaUPC" pitchFamily="34" charset="-34"/>
            </a:rPr>
            <a:t>         </a:t>
          </a:r>
          <a:endParaRPr lang="th-TH" sz="2000" dirty="0">
            <a:cs typeface="FreesiaUPC" pitchFamily="34" charset="-34"/>
          </a:endParaRPr>
        </a:p>
      </dgm:t>
    </dgm:pt>
    <dgm:pt modelId="{A0D1E6AE-9B42-4814-9091-06CCBA4EA832}">
      <dgm:prSet custT="1"/>
      <dgm:spPr/>
      <dgm:t>
        <a:bodyPr lIns="396000" tIns="144000" bIns="360000" anchor="b" anchorCtr="0"/>
        <a:lstStyle/>
        <a:p>
          <a:pPr algn="l">
            <a:lnSpc>
              <a:spcPts val="2000"/>
            </a:lnSpc>
            <a:spcAft>
              <a:spcPts val="0"/>
            </a:spcAft>
          </a:pPr>
          <a:r>
            <a:rPr lang="th-TH" sz="2200" b="1" smtClean="0">
              <a:cs typeface="FreesiaUPC" pitchFamily="34" charset="-34"/>
            </a:rPr>
            <a:t>ผลลัพธ์</a:t>
          </a:r>
          <a:endParaRPr lang="th-TH" sz="2200" b="1" dirty="0">
            <a:cs typeface="FreesiaUPC" pitchFamily="34" charset="-34"/>
          </a:endParaRPr>
        </a:p>
      </dgm:t>
    </dgm:pt>
    <dgm:pt modelId="{E3AE5594-51E5-455C-9906-790274F8B2BB}" type="sibTrans" cxnId="{5816B4A0-4443-419F-A4B3-48A1B3759390}">
      <dgm:prSet/>
      <dgm:spPr/>
      <dgm:t>
        <a:bodyPr/>
        <a:lstStyle/>
        <a:p>
          <a:endParaRPr lang="en-US"/>
        </a:p>
      </dgm:t>
    </dgm:pt>
    <dgm:pt modelId="{771FF692-1248-41C4-BB24-C72E8B594C00}" type="parTrans" cxnId="{5816B4A0-4443-419F-A4B3-48A1B3759390}">
      <dgm:prSet/>
      <dgm:spPr/>
      <dgm:t>
        <a:bodyPr/>
        <a:lstStyle/>
        <a:p>
          <a:endParaRPr lang="en-US"/>
        </a:p>
      </dgm:t>
    </dgm:pt>
    <dgm:pt modelId="{A5D3870B-0C14-42AD-B4C0-9BB42225AC18}" type="sibTrans" cxnId="{92BB7070-7EC8-4FCE-B9A0-7CF3F0DAF6C3}">
      <dgm:prSet/>
      <dgm:spPr/>
      <dgm:t>
        <a:bodyPr/>
        <a:lstStyle/>
        <a:p>
          <a:endParaRPr lang="en-US"/>
        </a:p>
      </dgm:t>
    </dgm:pt>
    <dgm:pt modelId="{889DB667-BE23-4260-B8B4-AA516BE6737E}" type="parTrans" cxnId="{92BB7070-7EC8-4FCE-B9A0-7CF3F0DAF6C3}">
      <dgm:prSet/>
      <dgm:spPr/>
      <dgm:t>
        <a:bodyPr/>
        <a:lstStyle/>
        <a:p>
          <a:endParaRPr lang="en-US"/>
        </a:p>
      </dgm:t>
    </dgm:pt>
    <dgm:pt modelId="{170F4EDF-6C0B-49D0-8846-45BE0A472F1E}" type="sibTrans" cxnId="{31AC9E1B-CD4F-4483-A71E-81E66E1F4249}">
      <dgm:prSet/>
      <dgm:spPr/>
      <dgm:t>
        <a:bodyPr/>
        <a:lstStyle/>
        <a:p>
          <a:endParaRPr lang="en-US"/>
        </a:p>
      </dgm:t>
    </dgm:pt>
    <dgm:pt modelId="{18AE31D9-33CE-4C70-B030-6556088AE32C}" type="parTrans" cxnId="{31AC9E1B-CD4F-4483-A71E-81E66E1F4249}">
      <dgm:prSet/>
      <dgm:spPr/>
      <dgm:t>
        <a:bodyPr/>
        <a:lstStyle/>
        <a:p>
          <a:endParaRPr lang="en-US"/>
        </a:p>
      </dgm:t>
    </dgm:pt>
    <dgm:pt modelId="{3B2FDA14-C355-4CF9-92C3-3EF07345F019}">
      <dgm:prSet custT="1"/>
      <dgm:spPr/>
      <dgm:t>
        <a:bodyPr lIns="396000" tIns="144000" bIns="360000" anchor="b" anchorCtr="0"/>
        <a:lstStyle/>
        <a:p>
          <a:pPr algn="l">
            <a:lnSpc>
              <a:spcPts val="2000"/>
            </a:lnSpc>
            <a:spcAft>
              <a:spcPts val="600"/>
            </a:spcAft>
          </a:pPr>
          <a:r>
            <a:rPr lang="th-TH" sz="2000" dirty="0" smtClean="0">
              <a:cs typeface="FreesiaUPC" pitchFamily="34" charset="-34"/>
            </a:rPr>
            <a:t>การเรียนรู้</a:t>
          </a:r>
          <a:r>
            <a:rPr lang="en-US" sz="2000" dirty="0" smtClean="0">
              <a:cs typeface="FreesiaUPC" pitchFamily="34" charset="-34"/>
            </a:rPr>
            <a:t> </a:t>
          </a:r>
          <a:r>
            <a:rPr lang="en-US" sz="1600" dirty="0" smtClean="0">
              <a:cs typeface="FreesiaUPC" pitchFamily="34" charset="-34"/>
            </a:rPr>
            <a:t>(L)</a:t>
          </a:r>
          <a:r>
            <a:rPr lang="th-TH" sz="2000" dirty="0" smtClean="0">
              <a:cs typeface="FreesiaUPC" pitchFamily="34" charset="-34"/>
            </a:rPr>
            <a:t>	     •  การบูรณาการ</a:t>
          </a:r>
          <a:r>
            <a:rPr lang="en-US" sz="2000" dirty="0" smtClean="0">
              <a:cs typeface="FreesiaUPC" pitchFamily="34" charset="-34"/>
            </a:rPr>
            <a:t> </a:t>
          </a:r>
          <a:r>
            <a:rPr lang="en-US" sz="1600" dirty="0" smtClean="0">
              <a:cs typeface="FreesiaUPC" pitchFamily="34" charset="-34"/>
            </a:rPr>
            <a:t>(I)</a:t>
          </a:r>
          <a:endParaRPr lang="th-TH" sz="1600" dirty="0">
            <a:cs typeface="FreesiaUPC" pitchFamily="34" charset="-34"/>
          </a:endParaRPr>
        </a:p>
      </dgm:t>
    </dgm:pt>
    <dgm:pt modelId="{8957D10D-0D00-41E7-823B-1790BC92549A}">
      <dgm:prSet custT="1"/>
      <dgm:spPr/>
      <dgm:t>
        <a:bodyPr lIns="396000" tIns="144000" bIns="360000" anchor="b" anchorCtr="0"/>
        <a:lstStyle/>
        <a:p>
          <a:pPr algn="l">
            <a:lnSpc>
              <a:spcPts val="2000"/>
            </a:lnSpc>
            <a:spcAft>
              <a:spcPts val="0"/>
            </a:spcAft>
          </a:pPr>
          <a:r>
            <a:rPr lang="th-TH" sz="2000" dirty="0" smtClean="0">
              <a:latin typeface="+mj-lt"/>
              <a:cs typeface="FreesiaUPC" pitchFamily="34" charset="-34"/>
            </a:rPr>
            <a:t>แนวทาง</a:t>
          </a:r>
          <a:r>
            <a:rPr lang="en-US" sz="2000" dirty="0" smtClean="0">
              <a:latin typeface="+mj-lt"/>
              <a:cs typeface="FreesiaUPC" pitchFamily="34" charset="-34"/>
            </a:rPr>
            <a:t> </a:t>
          </a:r>
          <a:r>
            <a:rPr lang="en-US" sz="1600" dirty="0" smtClean="0">
              <a:latin typeface="+mn-lt"/>
              <a:cs typeface="FreesiaUPC" pitchFamily="34" charset="-34"/>
            </a:rPr>
            <a:t>(A)</a:t>
          </a:r>
          <a:r>
            <a:rPr lang="th-TH" sz="1600" dirty="0" smtClean="0">
              <a:latin typeface="+mn-lt"/>
              <a:cs typeface="FreesiaUPC" pitchFamily="34" charset="-34"/>
            </a:rPr>
            <a:t>   </a:t>
          </a:r>
          <a:r>
            <a:rPr lang="th-TH" sz="2000" dirty="0" smtClean="0">
              <a:cs typeface="FreesiaUPC" pitchFamily="34" charset="-34"/>
            </a:rPr>
            <a:t>	     •  การปฏิบัติ</a:t>
          </a:r>
          <a:r>
            <a:rPr lang="en-US" sz="1600" dirty="0" smtClean="0">
              <a:cs typeface="FreesiaUPC" pitchFamily="34" charset="-34"/>
            </a:rPr>
            <a:t> (D)</a:t>
          </a:r>
          <a:endParaRPr lang="th-TH" sz="1600" dirty="0">
            <a:latin typeface="+mj-lt"/>
            <a:cs typeface="FreesiaUPC" pitchFamily="34" charset="-34"/>
          </a:endParaRPr>
        </a:p>
      </dgm:t>
    </dgm:pt>
    <dgm:pt modelId="{0973CC88-BD18-4819-879E-01F6D4D9919A}">
      <dgm:prSet custT="1"/>
      <dgm:spPr/>
      <dgm:t>
        <a:bodyPr lIns="396000" tIns="144000" bIns="360000" anchor="b" anchorCtr="0"/>
        <a:lstStyle/>
        <a:p>
          <a:pPr algn="l">
            <a:lnSpc>
              <a:spcPts val="2000"/>
            </a:lnSpc>
            <a:spcAft>
              <a:spcPts val="0"/>
            </a:spcAft>
          </a:pPr>
          <a:r>
            <a:rPr lang="th-TH" sz="2200" b="1" dirty="0" smtClean="0">
              <a:cs typeface="FreesiaUPC" pitchFamily="34" charset="-34"/>
            </a:rPr>
            <a:t>กระบวนการ</a:t>
          </a:r>
          <a:endParaRPr lang="th-TH" sz="2200" b="1" dirty="0">
            <a:latin typeface="+mj-lt"/>
            <a:cs typeface="FreesiaUPC" pitchFamily="34" charset="-34"/>
          </a:endParaRPr>
        </a:p>
      </dgm:t>
    </dgm:pt>
    <dgm:pt modelId="{F2FB7C00-D253-4EB4-932F-6DA624F7900E}" type="sibTrans" cxnId="{41D57829-07A9-4600-AF7C-B3F90A372376}">
      <dgm:prSet/>
      <dgm:spPr/>
      <dgm:t>
        <a:bodyPr/>
        <a:lstStyle/>
        <a:p>
          <a:endParaRPr lang="en-US"/>
        </a:p>
      </dgm:t>
    </dgm:pt>
    <dgm:pt modelId="{4F07CD12-48AB-478E-8D5D-745F00C9E91B}" type="parTrans" cxnId="{41D57829-07A9-4600-AF7C-B3F90A372376}">
      <dgm:prSet/>
      <dgm:spPr/>
      <dgm:t>
        <a:bodyPr/>
        <a:lstStyle/>
        <a:p>
          <a:endParaRPr lang="en-US"/>
        </a:p>
      </dgm:t>
    </dgm:pt>
    <dgm:pt modelId="{DCDD6723-FAB0-43CF-BE68-6011222C6CB0}" type="sibTrans" cxnId="{F2107411-8D37-45AC-B4B5-483790EDA113}">
      <dgm:prSet/>
      <dgm:spPr/>
      <dgm:t>
        <a:bodyPr/>
        <a:lstStyle/>
        <a:p>
          <a:endParaRPr lang="en-US"/>
        </a:p>
      </dgm:t>
    </dgm:pt>
    <dgm:pt modelId="{360C441E-F997-434A-A25C-F64AB38406DA}" type="parTrans" cxnId="{F2107411-8D37-45AC-B4B5-483790EDA113}">
      <dgm:prSet/>
      <dgm:spPr/>
      <dgm:t>
        <a:bodyPr/>
        <a:lstStyle/>
        <a:p>
          <a:endParaRPr lang="en-US"/>
        </a:p>
      </dgm:t>
    </dgm:pt>
    <dgm:pt modelId="{79787623-B47F-495D-AD0E-A019CC4613A8}" type="sibTrans" cxnId="{6971BE59-6E12-47A7-8761-18E890EEE7C7}">
      <dgm:prSet/>
      <dgm:spPr/>
      <dgm:t>
        <a:bodyPr/>
        <a:lstStyle/>
        <a:p>
          <a:endParaRPr lang="en-US"/>
        </a:p>
      </dgm:t>
    </dgm:pt>
    <dgm:pt modelId="{6646AACF-8C39-434A-9406-69D195986EAB}" type="parTrans" cxnId="{6971BE59-6E12-47A7-8761-18E890EEE7C7}">
      <dgm:prSet/>
      <dgm:spPr/>
      <dgm:t>
        <a:bodyPr/>
        <a:lstStyle/>
        <a:p>
          <a:endParaRPr lang="en-US"/>
        </a:p>
      </dgm:t>
    </dgm:pt>
    <dgm:pt modelId="{B5C63CC5-476A-44DB-9101-74457CFDDFBF}">
      <dgm:prSet custT="1"/>
      <dgm:spPr/>
      <dgm:t>
        <a:bodyPr lIns="288000" tIns="0" rIns="169200" bIns="0" anchor="b" anchorCtr="0"/>
        <a:lstStyle/>
        <a:p>
          <a:pPr algn="l">
            <a:lnSpc>
              <a:spcPts val="2200"/>
            </a:lnSpc>
            <a:spcAft>
              <a:spcPts val="0"/>
            </a:spcAft>
          </a:pPr>
          <a:r>
            <a:rPr lang="th-TH" sz="2000" dirty="0" smtClean="0">
              <a:solidFill>
                <a:schemeClr val="tx1"/>
              </a:solidFill>
              <a:cs typeface="FreesiaUPC" pitchFamily="34" charset="-34"/>
            </a:rPr>
            <a:t>ผลลัพธ์ </a:t>
          </a:r>
          <a:endParaRPr lang="th-TH" sz="2000" b="1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FreesiaUPC" pitchFamily="34" charset="-34"/>
          </a:endParaRPr>
        </a:p>
      </dgm:t>
    </dgm:pt>
    <dgm:pt modelId="{3101BCAE-5103-43DF-96A3-5989FDAD7C52}">
      <dgm:prSet custT="1"/>
      <dgm:spPr/>
      <dgm:t>
        <a:bodyPr lIns="288000" tIns="0" rIns="169200" bIns="0" anchor="b" anchorCtr="0"/>
        <a:lstStyle/>
        <a:p>
          <a:pPr algn="l">
            <a:lnSpc>
              <a:spcPts val="2200"/>
            </a:lnSpc>
            <a:spcAft>
              <a:spcPts val="0"/>
            </a:spcAft>
          </a:pPr>
          <a:r>
            <a:rPr lang="th-TH" sz="2000" smtClean="0">
              <a:solidFill>
                <a:schemeClr val="tx1"/>
              </a:solidFill>
              <a:cs typeface="FreesiaUPC" pitchFamily="34" charset="-34"/>
            </a:rPr>
            <a:t>การจัดการกระบวนการ</a:t>
          </a:r>
          <a:endParaRPr lang="th-TH" sz="2000" dirty="0">
            <a:solidFill>
              <a:schemeClr val="tx1"/>
            </a:solidFill>
            <a:cs typeface="FreesiaUPC" pitchFamily="34" charset="-34"/>
          </a:endParaRPr>
        </a:p>
      </dgm:t>
    </dgm:pt>
    <dgm:pt modelId="{F9B4F3EC-4C58-4DD0-8835-7CA2E779ACE7}">
      <dgm:prSet custT="1"/>
      <dgm:spPr/>
      <dgm:t>
        <a:bodyPr lIns="288000" tIns="0" rIns="169200" bIns="0" anchor="b" anchorCtr="0"/>
        <a:lstStyle/>
        <a:p>
          <a:pPr algn="l">
            <a:lnSpc>
              <a:spcPts val="2200"/>
            </a:lnSpc>
            <a:spcAft>
              <a:spcPts val="0"/>
            </a:spcAft>
          </a:pPr>
          <a:r>
            <a:rPr lang="th-TH" sz="2000" dirty="0" smtClean="0">
              <a:solidFill>
                <a:schemeClr val="tx1"/>
              </a:solidFill>
              <a:cs typeface="FreesiaUPC" pitchFamily="34" charset="-34"/>
            </a:rPr>
            <a:t>การมุ่งเน้นบุคลากร</a:t>
          </a:r>
          <a:endParaRPr lang="th-TH" sz="2000" dirty="0">
            <a:solidFill>
              <a:schemeClr val="tx1"/>
            </a:solidFill>
            <a:cs typeface="FreesiaUPC" pitchFamily="34" charset="-34"/>
          </a:endParaRPr>
        </a:p>
      </dgm:t>
    </dgm:pt>
    <dgm:pt modelId="{4484FE96-A2B8-45C3-8768-C44777464A08}">
      <dgm:prSet custT="1"/>
      <dgm:spPr/>
      <dgm:t>
        <a:bodyPr lIns="288000" tIns="0" rIns="169200" bIns="0" anchor="b" anchorCtr="0"/>
        <a:lstStyle/>
        <a:p>
          <a:pPr algn="l">
            <a:lnSpc>
              <a:spcPts val="2200"/>
            </a:lnSpc>
            <a:spcAft>
              <a:spcPts val="0"/>
            </a:spcAft>
          </a:pPr>
          <a:r>
            <a:rPr lang="th-TH" sz="2000" dirty="0" smtClean="0">
              <a:solidFill>
                <a:schemeClr val="tx1"/>
              </a:solidFill>
              <a:cs typeface="FreesiaUPC" pitchFamily="34" charset="-34"/>
            </a:rPr>
            <a:t>การวัด การวิเคราะห์ และการจัดการความรู้</a:t>
          </a:r>
          <a:endParaRPr lang="th-TH" sz="2000" dirty="0">
            <a:solidFill>
              <a:schemeClr val="tx1"/>
            </a:solidFill>
            <a:cs typeface="FreesiaUPC" pitchFamily="34" charset="-34"/>
          </a:endParaRPr>
        </a:p>
      </dgm:t>
    </dgm:pt>
    <dgm:pt modelId="{7D48D0C5-A754-44F7-8B61-52C7208783D7}">
      <dgm:prSet custT="1"/>
      <dgm:spPr/>
      <dgm:t>
        <a:bodyPr lIns="288000" tIns="0" rIns="169200" bIns="0" anchor="b" anchorCtr="0"/>
        <a:lstStyle/>
        <a:p>
          <a:pPr algn="l">
            <a:lnSpc>
              <a:spcPts val="2200"/>
            </a:lnSpc>
            <a:spcAft>
              <a:spcPts val="0"/>
            </a:spcAft>
          </a:pPr>
          <a:r>
            <a:rPr lang="th-TH" sz="2000" dirty="0" smtClean="0">
              <a:solidFill>
                <a:schemeClr val="tx1"/>
              </a:solidFill>
              <a:cs typeface="FreesiaUPC" pitchFamily="34" charset="-34"/>
            </a:rPr>
            <a:t>การมุ่งเน้นลูกค้าและตลาด</a:t>
          </a:r>
          <a:endParaRPr lang="th-TH" sz="2000" dirty="0">
            <a:solidFill>
              <a:schemeClr val="tx1"/>
            </a:solidFill>
            <a:cs typeface="FreesiaUPC" pitchFamily="34" charset="-34"/>
          </a:endParaRPr>
        </a:p>
      </dgm:t>
    </dgm:pt>
    <dgm:pt modelId="{D74A05CD-13BF-4EAE-A50E-175B099396D3}">
      <dgm:prSet custT="1"/>
      <dgm:spPr/>
      <dgm:t>
        <a:bodyPr lIns="288000" tIns="0" rIns="169200" bIns="0" anchor="b" anchorCtr="0"/>
        <a:lstStyle/>
        <a:p>
          <a:pPr algn="l">
            <a:lnSpc>
              <a:spcPts val="2200"/>
            </a:lnSpc>
            <a:spcAft>
              <a:spcPts val="0"/>
            </a:spcAft>
          </a:pPr>
          <a:r>
            <a:rPr lang="th-TH" sz="2000" dirty="0" smtClean="0">
              <a:solidFill>
                <a:schemeClr val="tx1"/>
              </a:solidFill>
              <a:cs typeface="FreesiaUPC" pitchFamily="34" charset="-34"/>
            </a:rPr>
            <a:t>การวางแผนเชิงยุทธศาสตร์</a:t>
          </a:r>
          <a:endParaRPr lang="th-TH" sz="2000" dirty="0">
            <a:solidFill>
              <a:schemeClr val="tx1"/>
            </a:solidFill>
            <a:cs typeface="FreesiaUPC" pitchFamily="34" charset="-34"/>
          </a:endParaRPr>
        </a:p>
      </dgm:t>
    </dgm:pt>
    <dgm:pt modelId="{4D17EC1C-CE86-42C2-91BD-D20BA2F6AC4F}">
      <dgm:prSet custT="1"/>
      <dgm:spPr/>
      <dgm:t>
        <a:bodyPr lIns="288000" tIns="0" rIns="169200" bIns="0" anchor="b" anchorCtr="0"/>
        <a:lstStyle/>
        <a:p>
          <a:pPr algn="l">
            <a:lnSpc>
              <a:spcPts val="2200"/>
            </a:lnSpc>
            <a:spcAft>
              <a:spcPts val="0"/>
            </a:spcAft>
          </a:pPr>
          <a:r>
            <a:rPr lang="th-TH" sz="2000" dirty="0" smtClean="0">
              <a:solidFill>
                <a:schemeClr val="tx1"/>
              </a:solidFill>
              <a:cs typeface="FreesiaUPC" pitchFamily="34" charset="-34"/>
            </a:rPr>
            <a:t>การนำองค์กร</a:t>
          </a:r>
          <a:endParaRPr lang="th-TH" sz="2000" dirty="0">
            <a:solidFill>
              <a:schemeClr val="tx1"/>
            </a:solidFill>
            <a:cs typeface="FreesiaUPC" pitchFamily="34" charset="-34"/>
          </a:endParaRPr>
        </a:p>
      </dgm:t>
    </dgm:pt>
    <dgm:pt modelId="{A99230DD-2453-4076-BB15-3AEF02BF1133}">
      <dgm:prSet custT="1"/>
      <dgm:spPr/>
      <dgm:t>
        <a:bodyPr lIns="288000" tIns="0" rIns="169200" bIns="0" anchor="b" anchorCtr="0"/>
        <a:lstStyle/>
        <a:p>
          <a:pPr algn="ctr">
            <a:lnSpc>
              <a:spcPts val="2000"/>
            </a:lnSpc>
            <a:spcAft>
              <a:spcPts val="0"/>
            </a:spcAft>
          </a:pPr>
          <a:r>
            <a:rPr lang="en-US" sz="2400" b="1" dirty="0" smtClean="0">
              <a:solidFill>
                <a:schemeClr val="tx1"/>
              </a:solidFill>
              <a:latin typeface="FreesiaUPC" pitchFamily="34" charset="-34"/>
              <a:cs typeface="FreesiaUPC" pitchFamily="34" charset="-34"/>
            </a:rPr>
            <a:t>             </a:t>
          </a:r>
          <a:r>
            <a:rPr lang="th-TH" sz="2400" b="1" dirty="0" smtClean="0">
              <a:solidFill>
                <a:schemeClr val="tx1"/>
              </a:solidFill>
              <a:latin typeface="FreesiaUPC" pitchFamily="34" charset="-34"/>
              <a:cs typeface="FreesiaUPC" pitchFamily="34" charset="-34"/>
            </a:rPr>
            <a:t>เกณฑ์ </a:t>
          </a:r>
          <a:r>
            <a:rPr lang="en-US" sz="2400" b="1" dirty="0" smtClean="0">
              <a:solidFill>
                <a:schemeClr val="tx1"/>
              </a:solidFill>
              <a:latin typeface="FreesiaUPC" pitchFamily="34" charset="-34"/>
              <a:cs typeface="FreesiaUPC" pitchFamily="34" charset="-34"/>
            </a:rPr>
            <a:t>TQA</a:t>
          </a:r>
          <a:endParaRPr lang="th-TH" sz="2400" b="1" dirty="0" smtClean="0">
            <a:solidFill>
              <a:schemeClr val="tx1"/>
            </a:solidFill>
            <a:effectLst/>
            <a:latin typeface="FreesiaUPC" pitchFamily="34" charset="-34"/>
            <a:cs typeface="FreesiaUPC" pitchFamily="34" charset="-34"/>
          </a:endParaRPr>
        </a:p>
        <a:p>
          <a:pPr algn="ctr">
            <a:lnSpc>
              <a:spcPts val="2000"/>
            </a:lnSpc>
            <a:spcAft>
              <a:spcPts val="300"/>
            </a:spcAft>
          </a:pPr>
          <a:r>
            <a:rPr lang="en-US" sz="2400" b="1" dirty="0" smtClean="0"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rPr>
            <a:t>          </a:t>
          </a:r>
          <a:r>
            <a:rPr lang="en-US" sz="2800" b="1" dirty="0" smtClean="0"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rPr>
            <a:t>What we do and how we do it?</a:t>
          </a:r>
          <a:endParaRPr lang="th-TH" sz="2400" b="1" dirty="0">
            <a:solidFill>
              <a:schemeClr val="tx1"/>
            </a:solidFill>
            <a:effectLst/>
            <a:cs typeface="FreesiaUPC" pitchFamily="34" charset="-34"/>
          </a:endParaRPr>
        </a:p>
      </dgm:t>
    </dgm:pt>
    <dgm:pt modelId="{3AE63909-A401-4023-942F-62F49C228186}" type="sibTrans" cxnId="{6F891DA5-889A-49A5-92A0-E30D6851C4F5}">
      <dgm:prSet/>
      <dgm:spPr/>
      <dgm:t>
        <a:bodyPr/>
        <a:lstStyle/>
        <a:p>
          <a:endParaRPr lang="en-US"/>
        </a:p>
      </dgm:t>
    </dgm:pt>
    <dgm:pt modelId="{DE82BA49-F741-4C39-A510-B173865957D8}" type="parTrans" cxnId="{6F891DA5-889A-49A5-92A0-E30D6851C4F5}">
      <dgm:prSet/>
      <dgm:spPr/>
      <dgm:t>
        <a:bodyPr/>
        <a:lstStyle/>
        <a:p>
          <a:endParaRPr lang="en-US"/>
        </a:p>
      </dgm:t>
    </dgm:pt>
    <dgm:pt modelId="{BD6B21E0-EA3E-4B65-BB9B-41A4D47A1C84}" type="sibTrans" cxnId="{235DB6EB-F1E6-4542-869E-3E6B228F64C7}">
      <dgm:prSet/>
      <dgm:spPr/>
      <dgm:t>
        <a:bodyPr/>
        <a:lstStyle/>
        <a:p>
          <a:endParaRPr lang="en-US"/>
        </a:p>
      </dgm:t>
    </dgm:pt>
    <dgm:pt modelId="{711B4C0C-82A1-4F27-94F3-8A642FF15B70}" type="parTrans" cxnId="{235DB6EB-F1E6-4542-869E-3E6B228F64C7}">
      <dgm:prSet/>
      <dgm:spPr/>
      <dgm:t>
        <a:bodyPr/>
        <a:lstStyle/>
        <a:p>
          <a:endParaRPr lang="en-US"/>
        </a:p>
      </dgm:t>
    </dgm:pt>
    <dgm:pt modelId="{4F916A4B-AA22-437C-8F60-5BFC5028592B}" type="sibTrans" cxnId="{716C94A8-030F-4706-85FB-74204CA6CBDB}">
      <dgm:prSet/>
      <dgm:spPr/>
      <dgm:t>
        <a:bodyPr/>
        <a:lstStyle/>
        <a:p>
          <a:endParaRPr lang="en-US"/>
        </a:p>
      </dgm:t>
    </dgm:pt>
    <dgm:pt modelId="{6EFA3DD0-64C1-41AE-A882-38A33C53D749}" type="parTrans" cxnId="{716C94A8-030F-4706-85FB-74204CA6CBDB}">
      <dgm:prSet/>
      <dgm:spPr/>
      <dgm:t>
        <a:bodyPr/>
        <a:lstStyle/>
        <a:p>
          <a:endParaRPr lang="en-US"/>
        </a:p>
      </dgm:t>
    </dgm:pt>
    <dgm:pt modelId="{E64F97F5-65CD-4421-945A-A2AF8C3AB5C6}" type="sibTrans" cxnId="{9E42DE2D-6CA2-4D95-984C-51A5583DE45A}">
      <dgm:prSet/>
      <dgm:spPr/>
      <dgm:t>
        <a:bodyPr/>
        <a:lstStyle/>
        <a:p>
          <a:endParaRPr lang="en-US"/>
        </a:p>
      </dgm:t>
    </dgm:pt>
    <dgm:pt modelId="{A7EBB46F-0502-4D97-835B-53FBFE5A4452}" type="parTrans" cxnId="{9E42DE2D-6CA2-4D95-984C-51A5583DE45A}">
      <dgm:prSet/>
      <dgm:spPr/>
      <dgm:t>
        <a:bodyPr/>
        <a:lstStyle/>
        <a:p>
          <a:endParaRPr lang="en-US"/>
        </a:p>
      </dgm:t>
    </dgm:pt>
    <dgm:pt modelId="{8FB85753-ADCD-4F55-95C8-9B64442794EA}" type="sibTrans" cxnId="{4EADE09B-F9A1-484E-83DE-B2BB9802FD87}">
      <dgm:prSet/>
      <dgm:spPr/>
      <dgm:t>
        <a:bodyPr/>
        <a:lstStyle/>
        <a:p>
          <a:endParaRPr lang="en-US"/>
        </a:p>
      </dgm:t>
    </dgm:pt>
    <dgm:pt modelId="{345B049A-2463-4A5E-B1A3-4FC09161121A}" type="parTrans" cxnId="{4EADE09B-F9A1-484E-83DE-B2BB9802FD87}">
      <dgm:prSet/>
      <dgm:spPr/>
      <dgm:t>
        <a:bodyPr/>
        <a:lstStyle/>
        <a:p>
          <a:endParaRPr lang="en-US"/>
        </a:p>
      </dgm:t>
    </dgm:pt>
    <dgm:pt modelId="{6A91C267-6A82-472F-B8DD-979059181B24}" type="sibTrans" cxnId="{90ECD9A1-1586-4709-8BA4-63505D434064}">
      <dgm:prSet/>
      <dgm:spPr/>
      <dgm:t>
        <a:bodyPr/>
        <a:lstStyle/>
        <a:p>
          <a:endParaRPr lang="en-US"/>
        </a:p>
      </dgm:t>
    </dgm:pt>
    <dgm:pt modelId="{0376D9ED-C359-41B5-8A9D-A9AAC2C63308}" type="parTrans" cxnId="{90ECD9A1-1586-4709-8BA4-63505D434064}">
      <dgm:prSet/>
      <dgm:spPr/>
      <dgm:t>
        <a:bodyPr/>
        <a:lstStyle/>
        <a:p>
          <a:endParaRPr lang="en-US"/>
        </a:p>
      </dgm:t>
    </dgm:pt>
    <dgm:pt modelId="{34BE3BE2-BD4F-4A05-9B79-18881E86D514}" type="sibTrans" cxnId="{A55812DC-A096-46C3-B149-5ECA78DCE3E4}">
      <dgm:prSet/>
      <dgm:spPr/>
      <dgm:t>
        <a:bodyPr/>
        <a:lstStyle/>
        <a:p>
          <a:endParaRPr lang="en-US"/>
        </a:p>
      </dgm:t>
    </dgm:pt>
    <dgm:pt modelId="{ABC9D017-B5AE-4408-923A-31D2010CE136}" type="parTrans" cxnId="{A55812DC-A096-46C3-B149-5ECA78DCE3E4}">
      <dgm:prSet/>
      <dgm:spPr/>
      <dgm:t>
        <a:bodyPr/>
        <a:lstStyle/>
        <a:p>
          <a:endParaRPr lang="en-US"/>
        </a:p>
      </dgm:t>
    </dgm:pt>
    <dgm:pt modelId="{51D3FE0B-C75D-4238-96AE-B5AF202BF945}" type="sibTrans" cxnId="{275C5C8A-1BD8-4A45-986A-09F5EE38DC0C}">
      <dgm:prSet/>
      <dgm:spPr/>
      <dgm:t>
        <a:bodyPr/>
        <a:lstStyle/>
        <a:p>
          <a:endParaRPr lang="en-US"/>
        </a:p>
      </dgm:t>
    </dgm:pt>
    <dgm:pt modelId="{29F44260-11D0-4241-AACD-B73F8BF57E82}" type="parTrans" cxnId="{275C5C8A-1BD8-4A45-986A-09F5EE38DC0C}">
      <dgm:prSet/>
      <dgm:spPr/>
      <dgm:t>
        <a:bodyPr/>
        <a:lstStyle/>
        <a:p>
          <a:endParaRPr lang="en-US"/>
        </a:p>
      </dgm:t>
    </dgm:pt>
    <dgm:pt modelId="{A57637F5-E27C-4B38-86CA-D258392391AC}" type="pres">
      <dgm:prSet presAssocID="{9734AD8D-11E7-40F3-82BB-F3129785EE6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8D47E6-593B-4FEA-A5F8-5BA60184A489}" type="pres">
      <dgm:prSet presAssocID="{9734AD8D-11E7-40F3-82BB-F3129785EE65}" presName="matrix" presStyleCnt="0"/>
      <dgm:spPr/>
      <dgm:t>
        <a:bodyPr/>
        <a:lstStyle/>
        <a:p>
          <a:endParaRPr lang="th-TH"/>
        </a:p>
      </dgm:t>
    </dgm:pt>
    <dgm:pt modelId="{F2BBB9E0-49EE-4910-AAEE-C5E6D21A4917}" type="pres">
      <dgm:prSet presAssocID="{9734AD8D-11E7-40F3-82BB-F3129785EE65}" presName="tile1" presStyleLbl="node1" presStyleIdx="0" presStyleCnt="4"/>
      <dgm:spPr/>
      <dgm:t>
        <a:bodyPr/>
        <a:lstStyle/>
        <a:p>
          <a:endParaRPr lang="en-US"/>
        </a:p>
      </dgm:t>
    </dgm:pt>
    <dgm:pt modelId="{13F194E1-FD9E-434B-9E2B-E7D4A1AE5A2F}" type="pres">
      <dgm:prSet presAssocID="{9734AD8D-11E7-40F3-82BB-F3129785EE6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3AD76-F6AF-4739-814B-6CD2AC3541D2}" type="pres">
      <dgm:prSet presAssocID="{9734AD8D-11E7-40F3-82BB-F3129785EE65}" presName="tile2" presStyleLbl="node1" presStyleIdx="1" presStyleCnt="4" custLinFactNeighborX="1707" custLinFactNeighborY="-2829"/>
      <dgm:spPr/>
      <dgm:t>
        <a:bodyPr/>
        <a:lstStyle/>
        <a:p>
          <a:endParaRPr lang="en-US"/>
        </a:p>
      </dgm:t>
    </dgm:pt>
    <dgm:pt modelId="{BB61571E-18FF-4A31-8633-3750ACBD5B48}" type="pres">
      <dgm:prSet presAssocID="{9734AD8D-11E7-40F3-82BB-F3129785EE6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B82BA-C2CC-4050-B977-4ED855005F01}" type="pres">
      <dgm:prSet presAssocID="{9734AD8D-11E7-40F3-82BB-F3129785EE65}" presName="tile3" presStyleLbl="node1" presStyleIdx="2" presStyleCnt="4" custLinFactNeighborX="-3186" custLinFactNeighborY="4683"/>
      <dgm:spPr/>
      <dgm:t>
        <a:bodyPr/>
        <a:lstStyle/>
        <a:p>
          <a:endParaRPr lang="en-US"/>
        </a:p>
      </dgm:t>
    </dgm:pt>
    <dgm:pt modelId="{3FAE80CF-C034-4607-B768-5E6D20C21B2C}" type="pres">
      <dgm:prSet presAssocID="{9734AD8D-11E7-40F3-82BB-F3129785EE6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F19C4-B8C1-4D21-9253-1F9BCB15BCAA}" type="pres">
      <dgm:prSet presAssocID="{9734AD8D-11E7-40F3-82BB-F3129785EE65}" presName="tile4" presStyleLbl="node1" presStyleIdx="3" presStyleCnt="4"/>
      <dgm:spPr/>
      <dgm:t>
        <a:bodyPr/>
        <a:lstStyle/>
        <a:p>
          <a:endParaRPr lang="en-US"/>
        </a:p>
      </dgm:t>
    </dgm:pt>
    <dgm:pt modelId="{98FE8BF2-D195-47D8-8AAD-B61740454B79}" type="pres">
      <dgm:prSet presAssocID="{9734AD8D-11E7-40F3-82BB-F3129785EE6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F4845A-831A-418F-97B2-F5129304855D}" type="pres">
      <dgm:prSet presAssocID="{9734AD8D-11E7-40F3-82BB-F3129785EE65}" presName="centerTile" presStyleLbl="fgShp" presStyleIdx="0" presStyleCnt="1" custScaleX="69263" custScaleY="7742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1AC9E1B-CD4F-4483-A71E-81E66E1F4249}" srcId="{A0D1E6AE-9B42-4814-9091-06CCBA4EA832}" destId="{3945F0BC-ED99-47CC-B7C7-021A289D3F64}" srcOrd="0" destOrd="0" parTransId="{18AE31D9-33CE-4C70-B030-6556088AE32C}" sibTransId="{170F4EDF-6C0B-49D0-8846-45BE0A472F1E}"/>
    <dgm:cxn modelId="{1789386A-36E4-47AC-9099-0F41662B13B3}" type="presOf" srcId="{FD134FDA-96D6-4451-B01B-D3B16372B45E}" destId="{BB61571E-18FF-4A31-8633-3750ACBD5B48}" srcOrd="1" destOrd="1" presId="urn:microsoft.com/office/officeart/2005/8/layout/matrix1"/>
    <dgm:cxn modelId="{794E6E7E-B018-43B3-ADEF-01B627027D0A}" type="presOf" srcId="{F9B4F3EC-4C58-4DD0-8835-7CA2E779ACE7}" destId="{AF4F19C4-B8C1-4D21-9253-1F9BCB15BCAA}" srcOrd="0" destOrd="5" presId="urn:microsoft.com/office/officeart/2005/8/layout/matrix1"/>
    <dgm:cxn modelId="{5816B4A0-4443-419F-A4B3-48A1B3759390}" srcId="{494EE5A4-78B7-4474-A821-6BAE79C973FB}" destId="{A0D1E6AE-9B42-4814-9091-06CCBA4EA832}" srcOrd="1" destOrd="0" parTransId="{771FF692-1248-41C4-BB24-C72E8B594C00}" sibTransId="{E3AE5594-51E5-455C-9906-790274F8B2BB}"/>
    <dgm:cxn modelId="{C3DE7936-8050-49D1-878C-45761B3A2016}" type="presOf" srcId="{B239C542-2ECA-4F48-9ADB-DFABBBDE3732}" destId="{F2BBB9E0-49EE-4910-AAEE-C5E6D21A4917}" srcOrd="0" destOrd="6" presId="urn:microsoft.com/office/officeart/2005/8/layout/matrix1"/>
    <dgm:cxn modelId="{E37BA9AE-6339-41B4-B84E-DFE0CA4909F1}" type="presOf" srcId="{DF50984A-8F2E-4224-AA1F-6B515FE150A2}" destId="{F2BBB9E0-49EE-4910-AAEE-C5E6D21A4917}" srcOrd="0" destOrd="0" presId="urn:microsoft.com/office/officeart/2005/8/layout/matrix1"/>
    <dgm:cxn modelId="{F266A79C-1CCE-4490-BD01-8AD221E8610B}" type="presOf" srcId="{A99230DD-2453-4076-BB15-3AEF02BF1133}" destId="{98FE8BF2-D195-47D8-8AAD-B61740454B79}" srcOrd="1" destOrd="0" presId="urn:microsoft.com/office/officeart/2005/8/layout/matrix1"/>
    <dgm:cxn modelId="{87A0FC63-EFB3-4901-BF10-34707E6DF614}" type="presOf" srcId="{99946152-5A4F-4FDA-A15E-9C75B6A49D3B}" destId="{3AF4845A-831A-418F-97B2-F5129304855D}" srcOrd="0" destOrd="0" presId="urn:microsoft.com/office/officeart/2005/8/layout/matrix1"/>
    <dgm:cxn modelId="{E4D68E43-23E8-4F06-882A-CAF67D36D232}" type="presOf" srcId="{68F8DB0A-5932-4EDD-AA2E-E51A7A350F02}" destId="{BB61571E-18FF-4A31-8633-3750ACBD5B48}" srcOrd="1" destOrd="0" presId="urn:microsoft.com/office/officeart/2005/8/layout/matrix1"/>
    <dgm:cxn modelId="{0EFF7E00-3159-4753-B972-CEA337EC6DEA}" type="presOf" srcId="{7D48D0C5-A754-44F7-8B61-52C7208783D7}" destId="{98FE8BF2-D195-47D8-8AAD-B61740454B79}" srcOrd="1" destOrd="3" presId="urn:microsoft.com/office/officeart/2005/8/layout/matrix1"/>
    <dgm:cxn modelId="{6F891DA5-889A-49A5-92A0-E30D6851C4F5}" srcId="{99946152-5A4F-4FDA-A15E-9C75B6A49D3B}" destId="{A99230DD-2453-4076-BB15-3AEF02BF1133}" srcOrd="3" destOrd="0" parTransId="{DE82BA49-F741-4C39-A510-B173865957D8}" sibTransId="{3AE63909-A401-4023-942F-62F49C228186}"/>
    <dgm:cxn modelId="{275C5C8A-1BD8-4A45-986A-09F5EE38DC0C}" srcId="{A99230DD-2453-4076-BB15-3AEF02BF1133}" destId="{4D17EC1C-CE86-42C2-91BD-D20BA2F6AC4F}" srcOrd="0" destOrd="0" parTransId="{29F44260-11D0-4241-AACD-B73F8BF57E82}" sibTransId="{51D3FE0B-C75D-4238-96AE-B5AF202BF945}"/>
    <dgm:cxn modelId="{5D8FFF8F-96C0-4826-9AEF-70E20B631F07}" type="presOf" srcId="{371B0F06-08C8-45C1-BD60-661AA5523E0C}" destId="{F2BBB9E0-49EE-4910-AAEE-C5E6D21A4917}" srcOrd="0" destOrd="3" presId="urn:microsoft.com/office/officeart/2005/8/layout/matrix1"/>
    <dgm:cxn modelId="{77B3A7B6-F48E-4DBF-8DA1-8704A79F5828}" srcId="{E7F69610-DE0E-4A28-841E-2DD696B24C61}" destId="{3C34D5BA-C335-4C1C-BC17-4EFC8B647E46}" srcOrd="2" destOrd="0" parTransId="{D651D4CB-0B76-4C41-9E45-1FD6C0F40CDF}" sibTransId="{5D97C2B8-CA1F-476A-BE67-15E66BF69822}"/>
    <dgm:cxn modelId="{B5E28A51-5F94-484B-BA73-5226936F62AF}" type="presOf" srcId="{3B2FDA14-C355-4CF9-92C3-3EF07345F019}" destId="{3FAE80CF-C034-4607-B768-5E6D20C21B2C}" srcOrd="1" destOrd="3" presId="urn:microsoft.com/office/officeart/2005/8/layout/matrix1"/>
    <dgm:cxn modelId="{E1127C85-C824-4FA6-9F3A-57554A1FA32B}" type="presOf" srcId="{E7F69610-DE0E-4A28-841E-2DD696B24C61}" destId="{13F194E1-FD9E-434B-9E2B-E7D4A1AE5A2F}" srcOrd="1" destOrd="4" presId="urn:microsoft.com/office/officeart/2005/8/layout/matrix1"/>
    <dgm:cxn modelId="{235DB6EB-F1E6-4542-869E-3E6B228F64C7}" srcId="{A99230DD-2453-4076-BB15-3AEF02BF1133}" destId="{B5C63CC5-476A-44DB-9101-74457CFDDFBF}" srcOrd="6" destOrd="0" parTransId="{711B4C0C-82A1-4F27-94F3-8A642FF15B70}" sibTransId="{BD6B21E0-EA3E-4B65-BB9B-41A4D47A1C84}"/>
    <dgm:cxn modelId="{5858F6BA-ECB3-42DE-B4C6-D7556301C67B}" type="presOf" srcId="{24F021AF-5196-4638-82A9-FBFB4EC40F5A}" destId="{13F194E1-FD9E-434B-9E2B-E7D4A1AE5A2F}" srcOrd="1" destOrd="1" presId="urn:microsoft.com/office/officeart/2005/8/layout/matrix1"/>
    <dgm:cxn modelId="{DE936CE5-9FC1-4C7C-B709-E7D3B25F84F0}" type="presOf" srcId="{B5C63CC5-476A-44DB-9101-74457CFDDFBF}" destId="{98FE8BF2-D195-47D8-8AAD-B61740454B79}" srcOrd="1" destOrd="7" presId="urn:microsoft.com/office/officeart/2005/8/layout/matrix1"/>
    <dgm:cxn modelId="{EA13D22B-72DC-497A-9FCB-A0929ABB4603}" type="presOf" srcId="{D74A05CD-13BF-4EAE-A50E-175B099396D3}" destId="{98FE8BF2-D195-47D8-8AAD-B61740454B79}" srcOrd="1" destOrd="2" presId="urn:microsoft.com/office/officeart/2005/8/layout/matrix1"/>
    <dgm:cxn modelId="{CC86F9A7-3B52-40E7-B82D-F813B5EE976C}" srcId="{24F021AF-5196-4638-82A9-FBFB4EC40F5A}" destId="{371B0F06-08C8-45C1-BD60-661AA5523E0C}" srcOrd="1" destOrd="0" parTransId="{1ADC4967-395E-4E12-9B83-2869FDD0ECB2}" sibTransId="{602FA0E7-5D84-4EE2-A641-BC489F5ACD7B}"/>
    <dgm:cxn modelId="{26F399A5-C2D8-4921-A6A6-67AFF717E7F5}" type="presOf" srcId="{A0D1E6AE-9B42-4814-9091-06CCBA4EA832}" destId="{3FAE80CF-C034-4607-B768-5E6D20C21B2C}" srcOrd="1" destOrd="4" presId="urn:microsoft.com/office/officeart/2005/8/layout/matrix1"/>
    <dgm:cxn modelId="{93D2E993-732B-4E35-B959-E510CAB8CAFC}" type="presOf" srcId="{E7F69610-DE0E-4A28-841E-2DD696B24C61}" destId="{F2BBB9E0-49EE-4910-AAEE-C5E6D21A4917}" srcOrd="0" destOrd="4" presId="urn:microsoft.com/office/officeart/2005/8/layout/matrix1"/>
    <dgm:cxn modelId="{F5F786D2-1CDF-4981-A127-A1873ACB0E05}" type="presOf" srcId="{371B0F06-08C8-45C1-BD60-661AA5523E0C}" destId="{13F194E1-FD9E-434B-9E2B-E7D4A1AE5A2F}" srcOrd="1" destOrd="3" presId="urn:microsoft.com/office/officeart/2005/8/layout/matrix1"/>
    <dgm:cxn modelId="{B207272F-9362-48AB-9BF4-0A46916F1DE2}" type="presOf" srcId="{3C34D5BA-C335-4C1C-BC17-4EFC8B647E46}" destId="{13F194E1-FD9E-434B-9E2B-E7D4A1AE5A2F}" srcOrd="1" destOrd="7" presId="urn:microsoft.com/office/officeart/2005/8/layout/matrix1"/>
    <dgm:cxn modelId="{B60A53E1-D96C-4216-9B7B-85FDB9D98C04}" srcId="{DF50984A-8F2E-4224-AA1F-6B515FE150A2}" destId="{24F021AF-5196-4638-82A9-FBFB4EC40F5A}" srcOrd="0" destOrd="0" parTransId="{5EAB7BB3-47D7-44DD-9658-016E252A0342}" sibTransId="{AE3CB122-5673-45DA-8E3A-7D5911CDB651}"/>
    <dgm:cxn modelId="{6534F381-E664-4E00-93CB-F337D416D47C}" type="presOf" srcId="{8957D10D-0D00-41E7-823B-1790BC92549A}" destId="{3FAE80CF-C034-4607-B768-5E6D20C21B2C}" srcOrd="1" destOrd="2" presId="urn:microsoft.com/office/officeart/2005/8/layout/matrix1"/>
    <dgm:cxn modelId="{BAFFB927-BA47-4987-AF10-1003B4656FC3}" type="presOf" srcId="{3101BCAE-5103-43DF-96A3-5989FDAD7C52}" destId="{98FE8BF2-D195-47D8-8AAD-B61740454B79}" srcOrd="1" destOrd="6" presId="urn:microsoft.com/office/officeart/2005/8/layout/matrix1"/>
    <dgm:cxn modelId="{14416E97-421E-42BF-9C8A-76633C322860}" type="presOf" srcId="{24F021AF-5196-4638-82A9-FBFB4EC40F5A}" destId="{F2BBB9E0-49EE-4910-AAEE-C5E6D21A4917}" srcOrd="0" destOrd="1" presId="urn:microsoft.com/office/officeart/2005/8/layout/matrix1"/>
    <dgm:cxn modelId="{024F1AD6-1D8C-4A8A-9ED1-8C63F13E41F4}" type="presOf" srcId="{A99230DD-2453-4076-BB15-3AEF02BF1133}" destId="{AF4F19C4-B8C1-4D21-9253-1F9BCB15BCAA}" srcOrd="0" destOrd="0" presId="urn:microsoft.com/office/officeart/2005/8/layout/matrix1"/>
    <dgm:cxn modelId="{81F35279-AD9F-4B65-8A3E-1792E4B68E0D}" type="presOf" srcId="{8D10A9AA-ADC7-4F21-A486-81FABBCE2D2E}" destId="{B223AD76-F6AF-4739-814B-6CD2AC3541D2}" srcOrd="0" destOrd="3" presId="urn:microsoft.com/office/officeart/2005/8/layout/matrix1"/>
    <dgm:cxn modelId="{B227D97B-461E-4898-941A-76DF53098928}" type="presOf" srcId="{61D6AD91-7C68-4676-926F-AF8EDD9533F2}" destId="{24BB82BA-C2CC-4050-B977-4ED855005F01}" srcOrd="0" destOrd="6" presId="urn:microsoft.com/office/officeart/2005/8/layout/matrix1"/>
    <dgm:cxn modelId="{C2C2DE89-7B5C-4D85-8BC5-A4951B6796C0}" type="presOf" srcId="{CBE12CC6-E114-4B2F-AEA9-FADB964BDFE4}" destId="{BB61571E-18FF-4A31-8633-3750ACBD5B48}" srcOrd="1" destOrd="4" presId="urn:microsoft.com/office/officeart/2005/8/layout/matrix1"/>
    <dgm:cxn modelId="{E5E3833E-E8E8-495D-8CF5-DA3C2193B1A5}" type="presOf" srcId="{4484FE96-A2B8-45C3-8768-C44777464A08}" destId="{98FE8BF2-D195-47D8-8AAD-B61740454B79}" srcOrd="1" destOrd="4" presId="urn:microsoft.com/office/officeart/2005/8/layout/matrix1"/>
    <dgm:cxn modelId="{F4C57172-ADBF-4353-B4DE-0C84BECEC512}" type="presOf" srcId="{1EFE2583-32CE-4076-B4E2-048E903A7776}" destId="{BB61571E-18FF-4A31-8633-3750ACBD5B48}" srcOrd="1" destOrd="5" presId="urn:microsoft.com/office/officeart/2005/8/layout/matrix1"/>
    <dgm:cxn modelId="{6971BE59-6E12-47A7-8761-18E890EEE7C7}" srcId="{0973CC88-BD18-4819-879E-01F6D4D9919A}" destId="{8957D10D-0D00-41E7-823B-1790BC92549A}" srcOrd="0" destOrd="0" parTransId="{6646AACF-8C39-434A-9406-69D195986EAB}" sibTransId="{79787623-B47F-495D-AD0E-A019CC4613A8}"/>
    <dgm:cxn modelId="{4EADE09B-F9A1-484E-83DE-B2BB9802FD87}" srcId="{A99230DD-2453-4076-BB15-3AEF02BF1133}" destId="{4484FE96-A2B8-45C3-8768-C44777464A08}" srcOrd="3" destOrd="0" parTransId="{345B049A-2463-4A5E-B1A3-4FC09161121A}" sibTransId="{8FB85753-ADCD-4F55-95C8-9B64442794EA}"/>
    <dgm:cxn modelId="{3A15FA24-DAFA-41E2-B55C-8B0E238FA39A}" srcId="{68F8DB0A-5932-4EDD-AA2E-E51A7A350F02}" destId="{8D10A9AA-ADC7-4F21-A486-81FABBCE2D2E}" srcOrd="2" destOrd="0" parTransId="{299FA37B-657B-4170-9016-1FC1E3CABC07}" sibTransId="{80AE8D6D-03A0-4444-B19B-0245203F06B0}"/>
    <dgm:cxn modelId="{A1C87D74-E7F5-4E4A-9FB5-83F6F5017F20}" type="presOf" srcId="{494EE5A4-78B7-4474-A821-6BAE79C973FB}" destId="{3FAE80CF-C034-4607-B768-5E6D20C21B2C}" srcOrd="1" destOrd="0" presId="urn:microsoft.com/office/officeart/2005/8/layout/matrix1"/>
    <dgm:cxn modelId="{A43A3A12-58C1-45C2-B315-3D2872E3A6CD}" type="presOf" srcId="{3945F0BC-ED99-47CC-B7C7-021A289D3F64}" destId="{3FAE80CF-C034-4607-B768-5E6D20C21B2C}" srcOrd="1" destOrd="5" presId="urn:microsoft.com/office/officeart/2005/8/layout/matrix1"/>
    <dgm:cxn modelId="{9B4C7A01-FD6B-45C0-9CA4-DA7D6D4936FD}" type="presOf" srcId="{494EE5A4-78B7-4474-A821-6BAE79C973FB}" destId="{24BB82BA-C2CC-4050-B977-4ED855005F01}" srcOrd="0" destOrd="0" presId="urn:microsoft.com/office/officeart/2005/8/layout/matrix1"/>
    <dgm:cxn modelId="{7DD137D8-BE2E-411A-B600-ADB85B081D6C}" type="presOf" srcId="{FFB4A879-D11D-4794-9E1B-8B28E409B4E5}" destId="{F2BBB9E0-49EE-4910-AAEE-C5E6D21A4917}" srcOrd="0" destOrd="2" presId="urn:microsoft.com/office/officeart/2005/8/layout/matrix1"/>
    <dgm:cxn modelId="{7B6A10ED-D468-4522-9DD7-A1522184709D}" type="presOf" srcId="{F9B4F3EC-4C58-4DD0-8835-7CA2E779ACE7}" destId="{98FE8BF2-D195-47D8-8AAD-B61740454B79}" srcOrd="1" destOrd="5" presId="urn:microsoft.com/office/officeart/2005/8/layout/matrix1"/>
    <dgm:cxn modelId="{90ECD9A1-1586-4709-8BA4-63505D434064}" srcId="{A99230DD-2453-4076-BB15-3AEF02BF1133}" destId="{7D48D0C5-A754-44F7-8B61-52C7208783D7}" srcOrd="2" destOrd="0" parTransId="{0376D9ED-C359-41B5-8A9D-A9AAC2C63308}" sibTransId="{6A91C267-6A82-472F-B8DD-979059181B24}"/>
    <dgm:cxn modelId="{9E42DE2D-6CA2-4D95-984C-51A5583DE45A}" srcId="{A99230DD-2453-4076-BB15-3AEF02BF1133}" destId="{F9B4F3EC-4C58-4DD0-8835-7CA2E779ACE7}" srcOrd="4" destOrd="0" parTransId="{A7EBB46F-0502-4D97-835B-53FBFE5A4452}" sibTransId="{E64F97F5-65CD-4421-945A-A2AF8C3AB5C6}"/>
    <dgm:cxn modelId="{716C94A8-030F-4706-85FB-74204CA6CBDB}" srcId="{A99230DD-2453-4076-BB15-3AEF02BF1133}" destId="{3101BCAE-5103-43DF-96A3-5989FDAD7C52}" srcOrd="5" destOrd="0" parTransId="{6EFA3DD0-64C1-41AE-A882-38A33C53D749}" sibTransId="{4F916A4B-AA22-437C-8F60-5BFC5028592B}"/>
    <dgm:cxn modelId="{7ED3B517-98B1-4168-A9ED-DBBC26D978B2}" type="presOf" srcId="{3101BCAE-5103-43DF-96A3-5989FDAD7C52}" destId="{AF4F19C4-B8C1-4D21-9253-1F9BCB15BCAA}" srcOrd="0" destOrd="6" presId="urn:microsoft.com/office/officeart/2005/8/layout/matrix1"/>
    <dgm:cxn modelId="{60A1F262-CF6A-45FA-BF45-E98E007DA50C}" srcId="{68F8DB0A-5932-4EDD-AA2E-E51A7A350F02}" destId="{FD134FDA-96D6-4451-B01B-D3B16372B45E}" srcOrd="0" destOrd="0" parTransId="{7A3BF3F9-B16B-4CF8-9DEB-48C6EE34D833}" sibTransId="{B33F3FF2-BEA4-42B2-A76F-7262E2A129C6}"/>
    <dgm:cxn modelId="{66BBAC8D-0DCF-4DA1-A6F3-EEAFA653C764}" srcId="{68F8DB0A-5932-4EDD-AA2E-E51A7A350F02}" destId="{43A6431D-C80C-4351-AB14-53E6CC8C98CC}" srcOrd="1" destOrd="0" parTransId="{4E06BE15-CBED-4B43-BAFC-5136AB08EA77}" sibTransId="{0DF54283-3DCC-4266-8717-3AC26548AC9F}"/>
    <dgm:cxn modelId="{58D8FF2C-A61E-4FA5-B0CC-43BE7C30480C}" type="presOf" srcId="{43A6431D-C80C-4351-AB14-53E6CC8C98CC}" destId="{B223AD76-F6AF-4739-814B-6CD2AC3541D2}" srcOrd="0" destOrd="2" presId="urn:microsoft.com/office/officeart/2005/8/layout/matrix1"/>
    <dgm:cxn modelId="{4ADE44B1-B623-455C-B5DD-4DD8DCCE2439}" type="presOf" srcId="{0B099C5E-9EED-4646-8D86-212F9BF9E9DF}" destId="{F2BBB9E0-49EE-4910-AAEE-C5E6D21A4917}" srcOrd="0" destOrd="5" presId="urn:microsoft.com/office/officeart/2005/8/layout/matrix1"/>
    <dgm:cxn modelId="{BEA7C7F4-42E2-4065-8D41-F15FED8E5E0A}" type="presOf" srcId="{0B099C5E-9EED-4646-8D86-212F9BF9E9DF}" destId="{13F194E1-FD9E-434B-9E2B-E7D4A1AE5A2F}" srcOrd="1" destOrd="5" presId="urn:microsoft.com/office/officeart/2005/8/layout/matrix1"/>
    <dgm:cxn modelId="{C758DC4E-D77C-49D5-B180-8C51C04A00F2}" srcId="{99946152-5A4F-4FDA-A15E-9C75B6A49D3B}" destId="{494EE5A4-78B7-4474-A821-6BAE79C973FB}" srcOrd="2" destOrd="0" parTransId="{6DE58DB7-5AFB-442A-BB50-1D9490971C61}" sibTransId="{6EBFA91E-090E-4D24-97C3-72D4D578B3AA}"/>
    <dgm:cxn modelId="{1F994C50-E5E4-4630-9D62-F84AF50F109D}" type="presOf" srcId="{4D17EC1C-CE86-42C2-91BD-D20BA2F6AC4F}" destId="{98FE8BF2-D195-47D8-8AAD-B61740454B79}" srcOrd="1" destOrd="1" presId="urn:microsoft.com/office/officeart/2005/8/layout/matrix1"/>
    <dgm:cxn modelId="{15E7B18E-2F91-4C6A-8466-C8ADBC504949}" type="presOf" srcId="{3945F0BC-ED99-47CC-B7C7-021A289D3F64}" destId="{24BB82BA-C2CC-4050-B977-4ED855005F01}" srcOrd="0" destOrd="5" presId="urn:microsoft.com/office/officeart/2005/8/layout/matrix1"/>
    <dgm:cxn modelId="{AB46F012-CCA5-4567-99E5-1DECADC188B7}" type="presOf" srcId="{43A6431D-C80C-4351-AB14-53E6CC8C98CC}" destId="{BB61571E-18FF-4A31-8633-3750ACBD5B48}" srcOrd="1" destOrd="2" presId="urn:microsoft.com/office/officeart/2005/8/layout/matrix1"/>
    <dgm:cxn modelId="{41D57829-07A9-4600-AF7C-B3F90A372376}" srcId="{494EE5A4-78B7-4474-A821-6BAE79C973FB}" destId="{0973CC88-BD18-4819-879E-01F6D4D9919A}" srcOrd="0" destOrd="0" parTransId="{4F07CD12-48AB-478E-8D5D-745F00C9E91B}" sibTransId="{F2FB7C00-D253-4EB4-932F-6DA624F7900E}"/>
    <dgm:cxn modelId="{DD63ABAE-F85D-41A4-B647-35D20D70C676}" srcId="{24F021AF-5196-4638-82A9-FBFB4EC40F5A}" destId="{FFB4A879-D11D-4794-9E1B-8B28E409B4E5}" srcOrd="0" destOrd="0" parTransId="{F6A8E250-6F8E-438D-B1C7-5835DA719255}" sibTransId="{3D532025-A2EF-4A4A-8C8E-B5D5C0181B8A}"/>
    <dgm:cxn modelId="{A55812DC-A096-46C3-B149-5ECA78DCE3E4}" srcId="{A99230DD-2453-4076-BB15-3AEF02BF1133}" destId="{D74A05CD-13BF-4EAE-A50E-175B099396D3}" srcOrd="1" destOrd="0" parTransId="{ABC9D017-B5AE-4408-923A-31D2010CE136}" sibTransId="{34BE3BE2-BD4F-4A05-9B79-18881E86D514}"/>
    <dgm:cxn modelId="{18066CA7-21B3-45C4-B241-257B104C8937}" type="presOf" srcId="{DF50984A-8F2E-4224-AA1F-6B515FE150A2}" destId="{13F194E1-FD9E-434B-9E2B-E7D4A1AE5A2F}" srcOrd="1" destOrd="0" presId="urn:microsoft.com/office/officeart/2005/8/layout/matrix1"/>
    <dgm:cxn modelId="{DBE079FB-1A20-45C7-AF55-F943B867CC02}" type="presOf" srcId="{9734AD8D-11E7-40F3-82BB-F3129785EE65}" destId="{A57637F5-E27C-4B38-86CA-D258392391AC}" srcOrd="0" destOrd="0" presId="urn:microsoft.com/office/officeart/2005/8/layout/matrix1"/>
    <dgm:cxn modelId="{79222E98-0F54-4867-A0B8-E0C969D4A487}" srcId="{68F8DB0A-5932-4EDD-AA2E-E51A7A350F02}" destId="{CBE12CC6-E114-4B2F-AEA9-FADB964BDFE4}" srcOrd="3" destOrd="0" parTransId="{4F368F52-4D6F-4297-806C-BFF27F7614B2}" sibTransId="{6361B3A6-4B13-4529-BF23-73D961D78EC3}"/>
    <dgm:cxn modelId="{8E3B1FA4-F4C9-4EC5-889F-406FB1537448}" type="presOf" srcId="{68F8DB0A-5932-4EDD-AA2E-E51A7A350F02}" destId="{B223AD76-F6AF-4739-814B-6CD2AC3541D2}" srcOrd="0" destOrd="0" presId="urn:microsoft.com/office/officeart/2005/8/layout/matrix1"/>
    <dgm:cxn modelId="{887419B1-BBBA-44CA-AD12-CF9A7692200C}" type="presOf" srcId="{0973CC88-BD18-4819-879E-01F6D4D9919A}" destId="{3FAE80CF-C034-4607-B768-5E6D20C21B2C}" srcOrd="1" destOrd="1" presId="urn:microsoft.com/office/officeart/2005/8/layout/matrix1"/>
    <dgm:cxn modelId="{0A68FE2D-6225-4818-B78C-37EB068BD636}" type="presOf" srcId="{B239C542-2ECA-4F48-9ADB-DFABBBDE3732}" destId="{13F194E1-FD9E-434B-9E2B-E7D4A1AE5A2F}" srcOrd="1" destOrd="6" presId="urn:microsoft.com/office/officeart/2005/8/layout/matrix1"/>
    <dgm:cxn modelId="{991AF2F0-6672-41F2-A3A7-AFF1B145B361}" type="presOf" srcId="{8D10A9AA-ADC7-4F21-A486-81FABBCE2D2E}" destId="{BB61571E-18FF-4A31-8633-3750ACBD5B48}" srcOrd="1" destOrd="3" presId="urn:microsoft.com/office/officeart/2005/8/layout/matrix1"/>
    <dgm:cxn modelId="{84F46EBC-0C05-440B-A7C1-CA8A7A7C6618}" type="presOf" srcId="{CBE12CC6-E114-4B2F-AEA9-FADB964BDFE4}" destId="{B223AD76-F6AF-4739-814B-6CD2AC3541D2}" srcOrd="0" destOrd="4" presId="urn:microsoft.com/office/officeart/2005/8/layout/matrix1"/>
    <dgm:cxn modelId="{193AC42A-AC82-4DA4-BE79-ACD9128CB9A9}" type="presOf" srcId="{1EFE2583-32CE-4076-B4E2-048E903A7776}" destId="{B223AD76-F6AF-4739-814B-6CD2AC3541D2}" srcOrd="0" destOrd="5" presId="urn:microsoft.com/office/officeart/2005/8/layout/matrix1"/>
    <dgm:cxn modelId="{379869E0-6125-4A1B-A626-98B1A6BB7E0B}" srcId="{99946152-5A4F-4FDA-A15E-9C75B6A49D3B}" destId="{68F8DB0A-5932-4EDD-AA2E-E51A7A350F02}" srcOrd="1" destOrd="0" parTransId="{2DBCB4A6-24C8-4128-A99F-BBEC34935D1C}" sibTransId="{08F56E27-3292-4EA0-A486-FA9BE028AFE4}"/>
    <dgm:cxn modelId="{94AA9B36-A766-4846-8710-99FE9DDCD752}" srcId="{9734AD8D-11E7-40F3-82BB-F3129785EE65}" destId="{99946152-5A4F-4FDA-A15E-9C75B6A49D3B}" srcOrd="0" destOrd="0" parTransId="{DDD1037E-5D0F-42D1-A56D-73158490A83A}" sibTransId="{4CDD2935-5A42-41A2-AC47-7A122B9DC402}"/>
    <dgm:cxn modelId="{C0A38F39-006A-48AD-B5BC-394DFF2B6104}" type="presOf" srcId="{A0D1E6AE-9B42-4814-9091-06CCBA4EA832}" destId="{24BB82BA-C2CC-4050-B977-4ED855005F01}" srcOrd="0" destOrd="4" presId="urn:microsoft.com/office/officeart/2005/8/layout/matrix1"/>
    <dgm:cxn modelId="{7255C0F4-7E8F-4E06-ADD1-3E6C9F4A7ECD}" type="presOf" srcId="{4484FE96-A2B8-45C3-8768-C44777464A08}" destId="{AF4F19C4-B8C1-4D21-9253-1F9BCB15BCAA}" srcOrd="0" destOrd="4" presId="urn:microsoft.com/office/officeart/2005/8/layout/matrix1"/>
    <dgm:cxn modelId="{76F3EA93-12D6-4D36-AFB5-437B771A1CF0}" type="presOf" srcId="{3B2FDA14-C355-4CF9-92C3-3EF07345F019}" destId="{24BB82BA-C2CC-4050-B977-4ED855005F01}" srcOrd="0" destOrd="3" presId="urn:microsoft.com/office/officeart/2005/8/layout/matrix1"/>
    <dgm:cxn modelId="{FAC8EA6C-BF07-46CB-BCAB-7277EF67184B}" srcId="{DF50984A-8F2E-4224-AA1F-6B515FE150A2}" destId="{E7F69610-DE0E-4A28-841E-2DD696B24C61}" srcOrd="1" destOrd="0" parTransId="{266AEADF-AF94-424C-9A42-73F8FCDE4B72}" sibTransId="{A6D482DC-CEBB-4E2C-8EEF-BB5AE51DBCBA}"/>
    <dgm:cxn modelId="{C54A4054-2758-44A9-B5E2-B92745972901}" srcId="{68F8DB0A-5932-4EDD-AA2E-E51A7A350F02}" destId="{1EFE2583-32CE-4076-B4E2-048E903A7776}" srcOrd="4" destOrd="0" parTransId="{179F9489-A16C-469B-98A8-B4E586975B6E}" sibTransId="{AD2C8E46-3015-4D60-A271-9E76DA6EA299}"/>
    <dgm:cxn modelId="{F1C6D6A7-C81C-4C64-9D94-2C6CD8D1AAD2}" type="presOf" srcId="{3C34D5BA-C335-4C1C-BC17-4EFC8B647E46}" destId="{F2BBB9E0-49EE-4910-AAEE-C5E6D21A4917}" srcOrd="0" destOrd="7" presId="urn:microsoft.com/office/officeart/2005/8/layout/matrix1"/>
    <dgm:cxn modelId="{790413BA-EFED-4F0F-8FB6-701EDDAE37DB}" srcId="{E7F69610-DE0E-4A28-841E-2DD696B24C61}" destId="{B239C542-2ECA-4F48-9ADB-DFABBBDE3732}" srcOrd="1" destOrd="0" parTransId="{C436AAFA-8E59-4A34-8557-BD1E50F1F357}" sibTransId="{966B4810-20A0-4CC7-8960-93834463348F}"/>
    <dgm:cxn modelId="{180B8BE4-16C5-4F6C-A310-47F069EE484D}" type="presOf" srcId="{B5C63CC5-476A-44DB-9101-74457CFDDFBF}" destId="{AF4F19C4-B8C1-4D21-9253-1F9BCB15BCAA}" srcOrd="0" destOrd="7" presId="urn:microsoft.com/office/officeart/2005/8/layout/matrix1"/>
    <dgm:cxn modelId="{FF9B85A2-F455-46BF-833C-667B6AEF4D42}" type="presOf" srcId="{0973CC88-BD18-4819-879E-01F6D4D9919A}" destId="{24BB82BA-C2CC-4050-B977-4ED855005F01}" srcOrd="0" destOrd="1" presId="urn:microsoft.com/office/officeart/2005/8/layout/matrix1"/>
    <dgm:cxn modelId="{92BB7070-7EC8-4FCE-B9A0-7CF3F0DAF6C3}" srcId="{A0D1E6AE-9B42-4814-9091-06CCBA4EA832}" destId="{61D6AD91-7C68-4676-926F-AF8EDD9533F2}" srcOrd="1" destOrd="0" parTransId="{889DB667-BE23-4260-B8B4-AA516BE6737E}" sibTransId="{A5D3870B-0C14-42AD-B4C0-9BB42225AC18}"/>
    <dgm:cxn modelId="{C5FDD37A-5D06-430B-AB3E-353E0A5FB5F3}" type="presOf" srcId="{7D48D0C5-A754-44F7-8B61-52C7208783D7}" destId="{AF4F19C4-B8C1-4D21-9253-1F9BCB15BCAA}" srcOrd="0" destOrd="3" presId="urn:microsoft.com/office/officeart/2005/8/layout/matrix1"/>
    <dgm:cxn modelId="{B005000E-005A-48B4-BDDC-058634D4C509}" srcId="{E7F69610-DE0E-4A28-841E-2DD696B24C61}" destId="{0B099C5E-9EED-4646-8D86-212F9BF9E9DF}" srcOrd="0" destOrd="0" parTransId="{8A3D4098-7FBF-4775-801C-BCDB805BF08B}" sibTransId="{B6DCEB2C-B19E-4A47-92C6-A6BE10121F4A}"/>
    <dgm:cxn modelId="{B81A0186-FF91-4176-82C9-128E047DA1DC}" type="presOf" srcId="{8957D10D-0D00-41E7-823B-1790BC92549A}" destId="{24BB82BA-C2CC-4050-B977-4ED855005F01}" srcOrd="0" destOrd="2" presId="urn:microsoft.com/office/officeart/2005/8/layout/matrix1"/>
    <dgm:cxn modelId="{CC2DD1E7-8A65-4EC9-9188-E7C9698E1A3B}" type="presOf" srcId="{4D17EC1C-CE86-42C2-91BD-D20BA2F6AC4F}" destId="{AF4F19C4-B8C1-4D21-9253-1F9BCB15BCAA}" srcOrd="0" destOrd="1" presId="urn:microsoft.com/office/officeart/2005/8/layout/matrix1"/>
    <dgm:cxn modelId="{D336B636-1CCD-448C-9F81-DD18BDDAEAF0}" type="presOf" srcId="{FFB4A879-D11D-4794-9E1B-8B28E409B4E5}" destId="{13F194E1-FD9E-434B-9E2B-E7D4A1AE5A2F}" srcOrd="1" destOrd="2" presId="urn:microsoft.com/office/officeart/2005/8/layout/matrix1"/>
    <dgm:cxn modelId="{5FA92A88-595E-4E62-A4E4-A274944A6C78}" type="presOf" srcId="{D74A05CD-13BF-4EAE-A50E-175B099396D3}" destId="{AF4F19C4-B8C1-4D21-9253-1F9BCB15BCAA}" srcOrd="0" destOrd="2" presId="urn:microsoft.com/office/officeart/2005/8/layout/matrix1"/>
    <dgm:cxn modelId="{FB5AE2F5-BE86-4A1F-914F-01C060F226A2}" type="presOf" srcId="{FD134FDA-96D6-4451-B01B-D3B16372B45E}" destId="{B223AD76-F6AF-4739-814B-6CD2AC3541D2}" srcOrd="0" destOrd="1" presId="urn:microsoft.com/office/officeart/2005/8/layout/matrix1"/>
    <dgm:cxn modelId="{CF3BA316-7529-4429-A743-E19348717B88}" srcId="{99946152-5A4F-4FDA-A15E-9C75B6A49D3B}" destId="{DF50984A-8F2E-4224-AA1F-6B515FE150A2}" srcOrd="0" destOrd="0" parTransId="{E1A0020A-1FAD-49AD-81FB-272CE0B24A95}" sibTransId="{2FF3D73A-9703-418B-B058-EFCDCD02E914}"/>
    <dgm:cxn modelId="{F2107411-8D37-45AC-B4B5-483790EDA113}" srcId="{0973CC88-BD18-4819-879E-01F6D4D9919A}" destId="{3B2FDA14-C355-4CF9-92C3-3EF07345F019}" srcOrd="1" destOrd="0" parTransId="{360C441E-F997-434A-A25C-F64AB38406DA}" sibTransId="{DCDD6723-FAB0-43CF-BE68-6011222C6CB0}"/>
    <dgm:cxn modelId="{EBB4A5E2-41D0-4875-9149-F44101276661}" type="presOf" srcId="{61D6AD91-7C68-4676-926F-AF8EDD9533F2}" destId="{3FAE80CF-C034-4607-B768-5E6D20C21B2C}" srcOrd="1" destOrd="6" presId="urn:microsoft.com/office/officeart/2005/8/layout/matrix1"/>
    <dgm:cxn modelId="{D8E79D92-E79D-4D11-B1AD-7E90F00B5654}" type="presParOf" srcId="{A57637F5-E27C-4B38-86CA-D258392391AC}" destId="{B68D47E6-593B-4FEA-A5F8-5BA60184A489}" srcOrd="0" destOrd="0" presId="urn:microsoft.com/office/officeart/2005/8/layout/matrix1"/>
    <dgm:cxn modelId="{E45DFC28-3F78-41EF-84EB-31FA94D14CF4}" type="presParOf" srcId="{B68D47E6-593B-4FEA-A5F8-5BA60184A489}" destId="{F2BBB9E0-49EE-4910-AAEE-C5E6D21A4917}" srcOrd="0" destOrd="0" presId="urn:microsoft.com/office/officeart/2005/8/layout/matrix1"/>
    <dgm:cxn modelId="{E6C65587-26B3-48F5-9B56-DB4C84E9C0F2}" type="presParOf" srcId="{B68D47E6-593B-4FEA-A5F8-5BA60184A489}" destId="{13F194E1-FD9E-434B-9E2B-E7D4A1AE5A2F}" srcOrd="1" destOrd="0" presId="urn:microsoft.com/office/officeart/2005/8/layout/matrix1"/>
    <dgm:cxn modelId="{830BCEB6-47BC-4488-93E4-02E590CDE5E7}" type="presParOf" srcId="{B68D47E6-593B-4FEA-A5F8-5BA60184A489}" destId="{B223AD76-F6AF-4739-814B-6CD2AC3541D2}" srcOrd="2" destOrd="0" presId="urn:microsoft.com/office/officeart/2005/8/layout/matrix1"/>
    <dgm:cxn modelId="{28D79675-7022-451E-A8B3-36D99C649E1D}" type="presParOf" srcId="{B68D47E6-593B-4FEA-A5F8-5BA60184A489}" destId="{BB61571E-18FF-4A31-8633-3750ACBD5B48}" srcOrd="3" destOrd="0" presId="urn:microsoft.com/office/officeart/2005/8/layout/matrix1"/>
    <dgm:cxn modelId="{614DCAE6-FDD3-4214-A191-627A780CCD4B}" type="presParOf" srcId="{B68D47E6-593B-4FEA-A5F8-5BA60184A489}" destId="{24BB82BA-C2CC-4050-B977-4ED855005F01}" srcOrd="4" destOrd="0" presId="urn:microsoft.com/office/officeart/2005/8/layout/matrix1"/>
    <dgm:cxn modelId="{248488DB-883B-433A-B830-35FEDF233273}" type="presParOf" srcId="{B68D47E6-593B-4FEA-A5F8-5BA60184A489}" destId="{3FAE80CF-C034-4607-B768-5E6D20C21B2C}" srcOrd="5" destOrd="0" presId="urn:microsoft.com/office/officeart/2005/8/layout/matrix1"/>
    <dgm:cxn modelId="{660C1F1C-DA2E-4BA4-89D4-ACC9BD1A33F9}" type="presParOf" srcId="{B68D47E6-593B-4FEA-A5F8-5BA60184A489}" destId="{AF4F19C4-B8C1-4D21-9253-1F9BCB15BCAA}" srcOrd="6" destOrd="0" presId="urn:microsoft.com/office/officeart/2005/8/layout/matrix1"/>
    <dgm:cxn modelId="{9BFDC413-0ED9-4554-8ABF-8DFD5B0EEC15}" type="presParOf" srcId="{B68D47E6-593B-4FEA-A5F8-5BA60184A489}" destId="{98FE8BF2-D195-47D8-8AAD-B61740454B79}" srcOrd="7" destOrd="0" presId="urn:microsoft.com/office/officeart/2005/8/layout/matrix1"/>
    <dgm:cxn modelId="{160E86EC-D050-491A-AAD6-8B9A1DA2B73D}" type="presParOf" srcId="{A57637F5-E27C-4B38-86CA-D258392391AC}" destId="{3AF4845A-831A-418F-97B2-F5129304855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B385B-11F4-43DB-97C6-452F8E917C55}">
      <dsp:nvSpPr>
        <dsp:cNvPr id="0" name=""/>
        <dsp:cNvSpPr/>
      </dsp:nvSpPr>
      <dsp:spPr>
        <a:xfrm>
          <a:off x="44118" y="935132"/>
          <a:ext cx="1970474" cy="2290677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cs typeface="DilleniaUPC" pitchFamily="18" charset="-34"/>
            </a:rPr>
            <a:t>ผู้นำระดับสูงมุ่งมั่น        ร่วมลงมือทำอย่างจริงจัง</a:t>
          </a:r>
          <a:endParaRPr lang="th-TH" sz="3200" b="1" kern="1200" dirty="0">
            <a:cs typeface="DilleniaUPC" pitchFamily="18" charset="-34"/>
          </a:endParaRPr>
        </a:p>
      </dsp:txBody>
      <dsp:txXfrm>
        <a:off x="101831" y="992845"/>
        <a:ext cx="1855048" cy="2175251"/>
      </dsp:txXfrm>
    </dsp:sp>
    <dsp:sp modelId="{766D6353-3C94-4EE4-8B92-5B5213FF6CEC}">
      <dsp:nvSpPr>
        <dsp:cNvPr id="0" name=""/>
        <dsp:cNvSpPr/>
      </dsp:nvSpPr>
      <dsp:spPr>
        <a:xfrm rot="21538771">
          <a:off x="2202227" y="1811695"/>
          <a:ext cx="397915" cy="4886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900" kern="1200"/>
        </a:p>
      </dsp:txBody>
      <dsp:txXfrm>
        <a:off x="2202236" y="1910493"/>
        <a:ext cx="278541" cy="293207"/>
      </dsp:txXfrm>
    </dsp:sp>
    <dsp:sp modelId="{A8A90859-FAC4-441D-9A7D-9128DAF01CE0}">
      <dsp:nvSpPr>
        <dsp:cNvPr id="0" name=""/>
        <dsp:cNvSpPr/>
      </dsp:nvSpPr>
      <dsp:spPr>
        <a:xfrm>
          <a:off x="2765257" y="1135039"/>
          <a:ext cx="1970474" cy="179392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cs typeface="DilleniaUPC" pitchFamily="18" charset="-34"/>
            </a:rPr>
            <a:t>โอกาสประสบความสำเร็จสูง</a:t>
          </a:r>
          <a:endParaRPr lang="th-TH" sz="3600" b="1" kern="1200" dirty="0">
            <a:cs typeface="DilleniaUPC" pitchFamily="18" charset="-34"/>
          </a:endParaRPr>
        </a:p>
      </dsp:txBody>
      <dsp:txXfrm>
        <a:off x="2817799" y="1187581"/>
        <a:ext cx="1865390" cy="1688836"/>
      </dsp:txXfrm>
    </dsp:sp>
    <dsp:sp modelId="{23FA0C1F-E1EA-416A-A12A-FA52D2C4B80B}">
      <dsp:nvSpPr>
        <dsp:cNvPr id="0" name=""/>
        <dsp:cNvSpPr/>
      </dsp:nvSpPr>
      <dsp:spPr>
        <a:xfrm>
          <a:off x="4932779" y="1787661"/>
          <a:ext cx="417740" cy="4886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900" kern="1200"/>
        </a:p>
      </dsp:txBody>
      <dsp:txXfrm>
        <a:off x="4932779" y="1885396"/>
        <a:ext cx="292418" cy="293207"/>
      </dsp:txXfrm>
    </dsp:sp>
    <dsp:sp modelId="{E4458EBB-53ED-4DDF-8127-023D50646D88}">
      <dsp:nvSpPr>
        <dsp:cNvPr id="0" name=""/>
        <dsp:cNvSpPr/>
      </dsp:nvSpPr>
      <dsp:spPr>
        <a:xfrm>
          <a:off x="5523922" y="1277920"/>
          <a:ext cx="1970474" cy="1508158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cs typeface="DilleniaUPC" pitchFamily="18" charset="-34"/>
            </a:rPr>
            <a:t>ร้อยละ </a:t>
          </a:r>
          <a:r>
            <a:rPr lang="en-US" sz="3200" b="1" kern="1200" dirty="0" smtClean="0">
              <a:cs typeface="DilleniaUPC" pitchFamily="18" charset="-34"/>
            </a:rPr>
            <a:t>80</a:t>
          </a:r>
          <a:endParaRPr lang="th-TH" sz="3200" b="1" kern="1200" dirty="0">
            <a:cs typeface="DilleniaUPC" pitchFamily="18" charset="-34"/>
          </a:endParaRPr>
        </a:p>
      </dsp:txBody>
      <dsp:txXfrm>
        <a:off x="5568094" y="1322092"/>
        <a:ext cx="1882130" cy="14198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42177-BDE8-4FFA-AAD4-14E2C4DC87A6}">
      <dsp:nvSpPr>
        <dsp:cNvPr id="0" name=""/>
        <dsp:cNvSpPr/>
      </dsp:nvSpPr>
      <dsp:spPr>
        <a:xfrm>
          <a:off x="6404" y="1134730"/>
          <a:ext cx="1914175" cy="1794539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cs typeface="DilleniaUPC" pitchFamily="18" charset="-34"/>
            </a:rPr>
            <a:t>มอบหมายให้ระดับปฏิบัติดำเนินการแทน</a:t>
          </a:r>
          <a:endParaRPr lang="th-TH" sz="3200" b="1" kern="1200" dirty="0">
            <a:cs typeface="DilleniaUPC" pitchFamily="18" charset="-34"/>
          </a:endParaRPr>
        </a:p>
      </dsp:txBody>
      <dsp:txXfrm>
        <a:off x="58964" y="1187290"/>
        <a:ext cx="1809055" cy="1689419"/>
      </dsp:txXfrm>
    </dsp:sp>
    <dsp:sp modelId="{23200D6C-4A61-4C56-A835-1581879AC759}">
      <dsp:nvSpPr>
        <dsp:cNvPr id="0" name=""/>
        <dsp:cNvSpPr/>
      </dsp:nvSpPr>
      <dsp:spPr>
        <a:xfrm>
          <a:off x="2111997" y="1794642"/>
          <a:ext cx="405805" cy="474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kern="1200"/>
        </a:p>
      </dsp:txBody>
      <dsp:txXfrm>
        <a:off x="2111997" y="1889585"/>
        <a:ext cx="284064" cy="284829"/>
      </dsp:txXfrm>
    </dsp:sp>
    <dsp:sp modelId="{91CF1A8B-1E0C-4F4B-8526-DE0B03730339}">
      <dsp:nvSpPr>
        <dsp:cNvPr id="0" name=""/>
        <dsp:cNvSpPr/>
      </dsp:nvSpPr>
      <dsp:spPr>
        <a:xfrm>
          <a:off x="2686250" y="1214443"/>
          <a:ext cx="1914175" cy="1635112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cs typeface="DilleniaUPC" pitchFamily="18" charset="-34"/>
            </a:rPr>
            <a:t>โอกาสประสบความสำเร็จ</a:t>
          </a:r>
          <a:endParaRPr lang="th-TH" sz="3600" b="1" kern="1200" dirty="0">
            <a:cs typeface="DilleniaUPC" pitchFamily="18" charset="-34"/>
          </a:endParaRPr>
        </a:p>
      </dsp:txBody>
      <dsp:txXfrm>
        <a:off x="2734141" y="1262334"/>
        <a:ext cx="1818393" cy="1539330"/>
      </dsp:txXfrm>
    </dsp:sp>
    <dsp:sp modelId="{E6448DFD-109C-43A6-8E11-EC4989A4FBA6}">
      <dsp:nvSpPr>
        <dsp:cNvPr id="0" name=""/>
        <dsp:cNvSpPr/>
      </dsp:nvSpPr>
      <dsp:spPr>
        <a:xfrm>
          <a:off x="4791843" y="1794642"/>
          <a:ext cx="405805" cy="474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kern="1200"/>
        </a:p>
      </dsp:txBody>
      <dsp:txXfrm>
        <a:off x="4791843" y="1889585"/>
        <a:ext cx="284064" cy="284829"/>
      </dsp:txXfrm>
    </dsp:sp>
    <dsp:sp modelId="{A324D8E2-DE76-4FA7-9BF1-6CAB184C521A}">
      <dsp:nvSpPr>
        <dsp:cNvPr id="0" name=""/>
        <dsp:cNvSpPr/>
      </dsp:nvSpPr>
      <dsp:spPr>
        <a:xfrm>
          <a:off x="5366096" y="1285884"/>
          <a:ext cx="1914175" cy="1492231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cs typeface="DilleniaUPC" pitchFamily="18" charset="-34"/>
            </a:rPr>
            <a:t>ไม่ถึงครึ่งหรือไม่มีเลย</a:t>
          </a:r>
          <a:endParaRPr lang="th-TH" sz="3600" b="1" kern="1200" dirty="0">
            <a:cs typeface="DilleniaUPC" pitchFamily="18" charset="-34"/>
          </a:endParaRPr>
        </a:p>
      </dsp:txBody>
      <dsp:txXfrm>
        <a:off x="5409802" y="1329590"/>
        <a:ext cx="1826763" cy="1404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BB9E0-49EE-4910-AAEE-C5E6D21A4917}">
      <dsp:nvSpPr>
        <dsp:cNvPr id="0" name=""/>
        <dsp:cNvSpPr/>
      </dsp:nvSpPr>
      <dsp:spPr>
        <a:xfrm rot="16200000">
          <a:off x="884777" y="-884777"/>
          <a:ext cx="2693263" cy="4462818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2000" tIns="144000" rIns="170688" bIns="170688" numCol="1" spcCol="1270" anchor="t" anchorCtr="0">
          <a:noAutofit/>
        </a:bodyPr>
        <a:lstStyle/>
        <a:p>
          <a:pPr lvl="0" algn="ctr" defTabSz="106680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th-TH" sz="2400" b="1" kern="1200" dirty="0" smtClean="0">
              <a:effectLst/>
              <a:latin typeface="FreesiaUPC" pitchFamily="34" charset="-34"/>
              <a:cs typeface="FreesiaUPC" pitchFamily="34" charset="-34"/>
            </a:rPr>
            <a:t> บริบทขององค์กร</a:t>
          </a:r>
          <a:endParaRPr lang="en-US" sz="2400" b="1" kern="1200" dirty="0" smtClean="0">
            <a:effectLst/>
            <a:latin typeface="FreesiaUPC" pitchFamily="34" charset="-34"/>
            <a:cs typeface="FreesiaUPC" pitchFamily="34" charset="-34"/>
          </a:endParaRPr>
        </a:p>
        <a:p>
          <a:pPr lvl="0" algn="ctr" defTabSz="1066800">
            <a:lnSpc>
              <a:spcPts val="2000"/>
            </a:lnSpc>
            <a:spcBef>
              <a:spcPct val="0"/>
            </a:spcBef>
            <a:spcAft>
              <a:spcPts val="300"/>
            </a:spcAft>
          </a:pPr>
          <a:r>
            <a:rPr lang="th-TH" sz="2800" b="1" kern="1200" dirty="0" smtClean="0">
              <a:effectLst/>
              <a:latin typeface="FreesiaUPC" pitchFamily="34" charset="-34"/>
              <a:cs typeface="FreesiaUPC" pitchFamily="34" charset="-34"/>
            </a:rPr>
            <a:t>  </a:t>
          </a:r>
          <a:r>
            <a:rPr lang="en-US" sz="2800" b="1" kern="1200" dirty="0" smtClean="0">
              <a:effectLst/>
              <a:latin typeface="FreesiaUPC" pitchFamily="34" charset="-34"/>
              <a:cs typeface="FreesiaUPC" pitchFamily="34" charset="-34"/>
            </a:rPr>
            <a:t>Who are we?</a:t>
          </a:r>
          <a:endParaRPr lang="en-US" sz="2400" kern="1200" dirty="0">
            <a:effectLst/>
          </a:endParaRPr>
        </a:p>
        <a:p>
          <a:pPr marL="228600" lvl="1" indent="-228600" algn="l" defTabSz="9779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200" b="1" kern="1200" dirty="0" smtClean="0">
              <a:latin typeface="FreesiaUPC" pitchFamily="34" charset="-34"/>
              <a:cs typeface="FreesiaUPC" pitchFamily="34" charset="-34"/>
            </a:rPr>
            <a:t>ลักษณะองค์กร</a:t>
          </a:r>
        </a:p>
        <a:p>
          <a:pPr marL="457200" lvl="2" indent="-228600" algn="l" defTabSz="8890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000" b="0" kern="1200" smtClean="0">
              <a:latin typeface="FreesiaUPC" pitchFamily="34" charset="-34"/>
              <a:cs typeface="FreesiaUPC" pitchFamily="34" charset="-34"/>
            </a:rPr>
            <a:t>สภาพแวดล้อมขององค์กร</a:t>
          </a:r>
          <a:endParaRPr lang="en-US" sz="2000" b="0" kern="1200" dirty="0" smtClean="0">
            <a:latin typeface="FreesiaUPC" pitchFamily="34" charset="-34"/>
            <a:cs typeface="FreesiaUPC" pitchFamily="34" charset="-34"/>
          </a:endParaRPr>
        </a:p>
        <a:p>
          <a:pPr marL="457200" lvl="2" indent="-228600" algn="l" defTabSz="889000">
            <a:lnSpc>
              <a:spcPts val="2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th-TH" sz="2000" b="0" kern="1200" smtClean="0">
              <a:latin typeface="FreesiaUPC" pitchFamily="34" charset="-34"/>
              <a:cs typeface="FreesiaUPC" pitchFamily="34" charset="-34"/>
            </a:rPr>
            <a:t>ความสัมพันธ์ระดับองค์กร</a:t>
          </a:r>
          <a:endParaRPr lang="th-TH" sz="2000" b="0" kern="1200" dirty="0" smtClean="0">
            <a:latin typeface="FreesiaUPC" pitchFamily="34" charset="-34"/>
            <a:cs typeface="FreesiaUPC" pitchFamily="34" charset="-34"/>
          </a:endParaRPr>
        </a:p>
        <a:p>
          <a:pPr marL="228600" lvl="1" indent="-228600" algn="l" defTabSz="10668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400" b="1" kern="1200" smtClean="0">
              <a:latin typeface="FreesiaUPC" pitchFamily="34" charset="-34"/>
              <a:cs typeface="FreesiaUPC" pitchFamily="34" charset="-34"/>
            </a:rPr>
            <a:t>ความท้าทายขององค์กร</a:t>
          </a:r>
          <a:endParaRPr lang="th-TH" sz="2400" b="1" kern="1200" dirty="0" smtClean="0">
            <a:latin typeface="FreesiaUPC" pitchFamily="34" charset="-34"/>
            <a:cs typeface="FreesiaUPC" pitchFamily="34" charset="-34"/>
          </a:endParaRPr>
        </a:p>
        <a:p>
          <a:pPr marL="457200" lvl="2" indent="-228600" algn="l" defTabSz="8890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000" b="0" kern="1200" smtClean="0">
              <a:latin typeface="FreesiaUPC" pitchFamily="34" charset="-34"/>
              <a:cs typeface="FreesiaUPC" pitchFamily="34" charset="-34"/>
            </a:rPr>
            <a:t>สภาพแวดล้อมด้านการแข่งขัน</a:t>
          </a:r>
          <a:endParaRPr lang="en-US" sz="2000" b="0" kern="1200" dirty="0" smtClean="0">
            <a:latin typeface="FreesiaUPC" pitchFamily="34" charset="-34"/>
            <a:cs typeface="FreesiaUPC" pitchFamily="34" charset="-34"/>
          </a:endParaRPr>
        </a:p>
        <a:p>
          <a:pPr marL="457200" lvl="2" indent="-228600" algn="l" defTabSz="8890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000" b="0" kern="1200" smtClean="0">
              <a:latin typeface="FreesiaUPC" pitchFamily="34" charset="-34"/>
              <a:cs typeface="FreesiaUPC" pitchFamily="34" charset="-34"/>
            </a:rPr>
            <a:t>บริบทเชิงยุทธศาสตร์</a:t>
          </a:r>
          <a:endParaRPr lang="en-US" sz="2000" b="0" kern="1200" dirty="0" smtClean="0">
            <a:latin typeface="FreesiaUPC" pitchFamily="34" charset="-34"/>
            <a:cs typeface="FreesiaUPC" pitchFamily="34" charset="-34"/>
          </a:endParaRPr>
        </a:p>
        <a:p>
          <a:pPr marL="457200" lvl="2" indent="-228600" algn="l" defTabSz="8890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000" b="0" kern="1200" smtClean="0">
              <a:latin typeface="FreesiaUPC" pitchFamily="34" charset="-34"/>
              <a:cs typeface="FreesiaUPC" pitchFamily="34" charset="-34"/>
            </a:rPr>
            <a:t>การปรับปรุงผลการดำเนินการ</a:t>
          </a:r>
          <a:endParaRPr lang="en-US" sz="2000" b="0" kern="1200" dirty="0"/>
        </a:p>
      </dsp:txBody>
      <dsp:txXfrm rot="5400000">
        <a:off x="0" y="0"/>
        <a:ext cx="4462818" cy="2019947"/>
      </dsp:txXfrm>
    </dsp:sp>
    <dsp:sp modelId="{B223AD76-F6AF-4739-814B-6CD2AC3541D2}">
      <dsp:nvSpPr>
        <dsp:cNvPr id="0" name=""/>
        <dsp:cNvSpPr/>
      </dsp:nvSpPr>
      <dsp:spPr>
        <a:xfrm>
          <a:off x="4462818" y="0"/>
          <a:ext cx="4462818" cy="2693263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th-TH" sz="2400" b="1" kern="1200" smtClean="0"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rPr>
            <a:t>ค่านิยมและแนวคิด</a:t>
          </a:r>
        </a:p>
        <a:p>
          <a:pPr lvl="0" algn="ctr" defTabSz="106680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smtClean="0"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rPr>
            <a:t> </a:t>
          </a:r>
          <a:r>
            <a:rPr lang="en-US" sz="2800" b="1" kern="1200" smtClean="0"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rPr>
            <a:t>What do we believe</a:t>
          </a:r>
          <a:endParaRPr lang="th-TH" sz="2800" b="1" kern="1200" smtClean="0">
            <a:solidFill>
              <a:schemeClr val="tx1"/>
            </a:solidFill>
            <a:effectLst/>
            <a:latin typeface="FreesiaUPC" pitchFamily="34" charset="-34"/>
            <a:cs typeface="FreesiaUPC" pitchFamily="34" charset="-34"/>
          </a:endParaRPr>
        </a:p>
        <a:p>
          <a:pPr lvl="0" algn="ctr" defTabSz="106680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th-TH" sz="1800" kern="1200" smtClean="0">
              <a:solidFill>
                <a:schemeClr val="tx1"/>
              </a:solidFill>
              <a:cs typeface="FreesiaUPC" pitchFamily="34" charset="-34"/>
            </a:rPr>
            <a:t> • การนำองค์กรอย่างมีวิสัยทัศน์</a:t>
          </a:r>
          <a:endParaRPr lang="en-US" sz="2000" b="1" kern="1200" dirty="0">
            <a:solidFill>
              <a:schemeClr val="tx1"/>
            </a:solidFill>
            <a:effectLst/>
            <a:latin typeface="FreesiaUPC" pitchFamily="34" charset="-34"/>
            <a:cs typeface="FreesiaUPC" pitchFamily="34" charset="-34"/>
          </a:endParaRPr>
        </a:p>
        <a:p>
          <a:pPr marL="171450" lvl="1" indent="-171450" algn="l" defTabSz="8001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1800" kern="1200" dirty="0" smtClean="0">
              <a:solidFill>
                <a:schemeClr val="tx1"/>
              </a:solidFill>
              <a:cs typeface="FreesiaUPC" pitchFamily="34" charset="-34"/>
            </a:rPr>
            <a:t>การศึกษาที่เน้นการเรียนรู้  • การเห็นคุณค่าบุคลากร คู่ค้า   </a:t>
          </a:r>
          <a:endParaRPr lang="th-TH" sz="1800" kern="1200" dirty="0">
            <a:solidFill>
              <a:schemeClr val="tx1"/>
            </a:solidFill>
            <a:cs typeface="FreesiaUPC" pitchFamily="34" charset="-34"/>
          </a:endParaRPr>
        </a:p>
        <a:p>
          <a:pPr marL="171450" lvl="1" indent="-171450" algn="l" defTabSz="8001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1800" kern="1200" smtClean="0">
              <a:solidFill>
                <a:schemeClr val="tx1"/>
              </a:solidFill>
              <a:cs typeface="FreesiaUPC" pitchFamily="34" charset="-34"/>
            </a:rPr>
            <a:t>การมุ่งเน้นอนาคต   • การเรียนรู้ระดับองค์กรและระตับบุคคล</a:t>
          </a:r>
          <a:endParaRPr lang="th-TH" sz="1800" kern="1200" dirty="0">
            <a:solidFill>
              <a:schemeClr val="tx1"/>
            </a:solidFill>
            <a:cs typeface="FreesiaUPC" pitchFamily="34" charset="-34"/>
          </a:endParaRPr>
        </a:p>
        <a:p>
          <a:pPr marL="171450" lvl="1" indent="-171450" algn="l" defTabSz="8001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1800" kern="1200" smtClean="0">
              <a:solidFill>
                <a:schemeClr val="tx1"/>
              </a:solidFill>
              <a:cs typeface="FreesiaUPC" pitchFamily="34" charset="-34"/>
            </a:rPr>
            <a:t>การจัดการเพื่อนวัตกรรม   • ความคล่องตัว</a:t>
          </a:r>
          <a:endParaRPr lang="th-TH" sz="1800" kern="1200" dirty="0">
            <a:solidFill>
              <a:schemeClr val="tx1"/>
            </a:solidFill>
            <a:cs typeface="FreesiaUPC" pitchFamily="34" charset="-34"/>
          </a:endParaRPr>
        </a:p>
        <a:p>
          <a:pPr marL="171450" lvl="1" indent="-171450" algn="l" defTabSz="8001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1800" kern="1200" dirty="0" smtClean="0">
              <a:solidFill>
                <a:schemeClr val="tx1"/>
              </a:solidFill>
              <a:cs typeface="FreesiaUPC" pitchFamily="34" charset="-34"/>
            </a:rPr>
            <a:t>การจัดการโดยใช้ข้อมูลจริง       • การมีมุมมองเชิงระบบ      </a:t>
          </a:r>
          <a:r>
            <a:rPr lang="th-TH" sz="2400" kern="1200" dirty="0" smtClean="0">
              <a:solidFill>
                <a:schemeClr val="tx1"/>
              </a:solidFill>
              <a:latin typeface="Cordia New"/>
              <a:cs typeface="Cordia New"/>
            </a:rPr>
            <a:t>•</a:t>
          </a:r>
          <a:r>
            <a:rPr lang="th-TH" sz="1800" kern="1200" dirty="0" smtClean="0">
              <a:solidFill>
                <a:schemeClr val="tx1"/>
              </a:solidFill>
              <a:latin typeface="Cordia New"/>
              <a:cs typeface="Cordia New"/>
            </a:rPr>
            <a:t>  </a:t>
          </a:r>
          <a:r>
            <a:rPr lang="th-TH" sz="1800" kern="1200" dirty="0" smtClean="0">
              <a:solidFill>
                <a:schemeClr val="tx1"/>
              </a:solidFill>
              <a:cs typeface="FreesiaUPC" pitchFamily="34" charset="-34"/>
            </a:rPr>
            <a:t>การแสดงความรับผิดชอบต่อสังคม</a:t>
          </a:r>
          <a:endParaRPr lang="th-TH" sz="1800" kern="1200" dirty="0">
            <a:solidFill>
              <a:schemeClr val="tx1"/>
            </a:solidFill>
            <a:cs typeface="FreesiaUPC" pitchFamily="34" charset="-34"/>
          </a:endParaRPr>
        </a:p>
        <a:p>
          <a:pPr marL="171450" lvl="1" indent="-171450" algn="l" defTabSz="8001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1800" kern="1200" dirty="0" smtClean="0">
              <a:solidFill>
                <a:schemeClr val="tx1"/>
              </a:solidFill>
              <a:cs typeface="FreesiaUPC" pitchFamily="34" charset="-34"/>
            </a:rPr>
            <a:t>                • การมุ่งเน้นที่ผลลัพธ์และสร้างมูลค่า</a:t>
          </a:r>
          <a:endParaRPr lang="th-TH" sz="1800" kern="1200" dirty="0">
            <a:solidFill>
              <a:schemeClr val="tx1"/>
            </a:solidFill>
            <a:cs typeface="FreesiaUPC" pitchFamily="34" charset="-34"/>
          </a:endParaRPr>
        </a:p>
      </dsp:txBody>
      <dsp:txXfrm>
        <a:off x="4462818" y="0"/>
        <a:ext cx="4462818" cy="2019947"/>
      </dsp:txXfrm>
    </dsp:sp>
    <dsp:sp modelId="{24BB82BA-C2CC-4050-B977-4ED855005F01}">
      <dsp:nvSpPr>
        <dsp:cNvPr id="0" name=""/>
        <dsp:cNvSpPr/>
      </dsp:nvSpPr>
      <dsp:spPr>
        <a:xfrm rot="10800000">
          <a:off x="0" y="2693263"/>
          <a:ext cx="4462818" cy="2693263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000" tIns="144000" rIns="170688" bIns="360000" numCol="1" spcCol="1270" anchor="b" anchorCtr="0">
          <a:noAutofit/>
        </a:bodyPr>
        <a:lstStyle/>
        <a:p>
          <a:pPr lvl="0" algn="l" defTabSz="106680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latin typeface="FreesiaUPC" pitchFamily="34" charset="-34"/>
              <a:cs typeface="FreesiaUPC" pitchFamily="34" charset="-34"/>
            </a:rPr>
            <a:t>           </a:t>
          </a:r>
          <a:r>
            <a:rPr lang="th-TH" sz="2400" b="1" kern="1200" dirty="0" smtClean="0">
              <a:effectLst/>
              <a:latin typeface="FreesiaUPC" pitchFamily="34" charset="-34"/>
              <a:cs typeface="FreesiaUPC" pitchFamily="34" charset="-34"/>
            </a:rPr>
            <a:t>การตรวจประเมิน</a:t>
          </a:r>
          <a:endParaRPr lang="en-US" sz="2400" b="1" kern="1200" dirty="0" smtClean="0">
            <a:effectLst/>
            <a:latin typeface="FreesiaUPC" pitchFamily="34" charset="-34"/>
            <a:cs typeface="FreesiaUPC" pitchFamily="34" charset="-34"/>
          </a:endParaRPr>
        </a:p>
        <a:p>
          <a:pPr lvl="0" algn="l" defTabSz="106680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effectLst/>
              <a:latin typeface="FreesiaUPC" pitchFamily="34" charset="-34"/>
              <a:cs typeface="FreesiaUPC" pitchFamily="34" charset="-34"/>
            </a:rPr>
            <a:t>          </a:t>
          </a:r>
          <a:r>
            <a:rPr lang="en-US" sz="2800" b="1" kern="1200" dirty="0" smtClean="0">
              <a:effectLst/>
              <a:latin typeface="FreesiaUPC" pitchFamily="34" charset="-34"/>
              <a:cs typeface="FreesiaUPC" pitchFamily="34" charset="-34"/>
            </a:rPr>
            <a:t>How good we are?</a:t>
          </a:r>
          <a:endParaRPr lang="th-TH" sz="2000" b="1" kern="1200" dirty="0">
            <a:effectLst/>
            <a:cs typeface="FreesiaUPC" pitchFamily="34" charset="-34"/>
          </a:endParaRPr>
        </a:p>
        <a:p>
          <a:pPr marL="228600" lvl="1" indent="-228600" algn="l" defTabSz="9779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200" b="1" kern="1200" dirty="0" smtClean="0">
              <a:cs typeface="FreesiaUPC" pitchFamily="34" charset="-34"/>
            </a:rPr>
            <a:t>กระบวนการ</a:t>
          </a:r>
          <a:endParaRPr lang="th-TH" sz="2200" b="1" kern="1200" dirty="0">
            <a:latin typeface="+mj-lt"/>
            <a:cs typeface="FreesiaUPC" pitchFamily="34" charset="-34"/>
          </a:endParaRPr>
        </a:p>
        <a:p>
          <a:pPr marL="457200" lvl="2" indent="-228600" algn="l" defTabSz="8890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000" kern="1200" dirty="0" smtClean="0">
              <a:latin typeface="+mj-lt"/>
              <a:cs typeface="FreesiaUPC" pitchFamily="34" charset="-34"/>
            </a:rPr>
            <a:t>แนวทาง</a:t>
          </a:r>
          <a:r>
            <a:rPr lang="en-US" sz="2000" kern="1200" dirty="0" smtClean="0">
              <a:latin typeface="+mj-lt"/>
              <a:cs typeface="FreesiaUPC" pitchFamily="34" charset="-34"/>
            </a:rPr>
            <a:t> </a:t>
          </a:r>
          <a:r>
            <a:rPr lang="en-US" sz="1600" kern="1200" dirty="0" smtClean="0">
              <a:latin typeface="+mn-lt"/>
              <a:cs typeface="FreesiaUPC" pitchFamily="34" charset="-34"/>
            </a:rPr>
            <a:t>(A)</a:t>
          </a:r>
          <a:r>
            <a:rPr lang="th-TH" sz="1600" kern="1200" dirty="0" smtClean="0">
              <a:latin typeface="+mn-lt"/>
              <a:cs typeface="FreesiaUPC" pitchFamily="34" charset="-34"/>
            </a:rPr>
            <a:t>   </a:t>
          </a:r>
          <a:r>
            <a:rPr lang="th-TH" sz="2000" kern="1200" dirty="0" smtClean="0">
              <a:cs typeface="FreesiaUPC" pitchFamily="34" charset="-34"/>
            </a:rPr>
            <a:t>	     •  การปฏิบัติ</a:t>
          </a:r>
          <a:r>
            <a:rPr lang="en-US" sz="1600" kern="1200" dirty="0" smtClean="0">
              <a:cs typeface="FreesiaUPC" pitchFamily="34" charset="-34"/>
            </a:rPr>
            <a:t> (D)</a:t>
          </a:r>
          <a:endParaRPr lang="th-TH" sz="1600" kern="1200" dirty="0">
            <a:latin typeface="+mj-lt"/>
            <a:cs typeface="FreesiaUPC" pitchFamily="34" charset="-34"/>
          </a:endParaRPr>
        </a:p>
        <a:p>
          <a:pPr marL="457200" lvl="2" indent="-228600" algn="l" defTabSz="889000">
            <a:lnSpc>
              <a:spcPts val="2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th-TH" sz="2000" kern="1200" dirty="0" smtClean="0">
              <a:cs typeface="FreesiaUPC" pitchFamily="34" charset="-34"/>
            </a:rPr>
            <a:t>การเรียนรู้</a:t>
          </a:r>
          <a:r>
            <a:rPr lang="en-US" sz="2000" kern="1200" dirty="0" smtClean="0">
              <a:cs typeface="FreesiaUPC" pitchFamily="34" charset="-34"/>
            </a:rPr>
            <a:t> </a:t>
          </a:r>
          <a:r>
            <a:rPr lang="en-US" sz="1600" kern="1200" dirty="0" smtClean="0">
              <a:cs typeface="FreesiaUPC" pitchFamily="34" charset="-34"/>
            </a:rPr>
            <a:t>(L)</a:t>
          </a:r>
          <a:r>
            <a:rPr lang="th-TH" sz="2000" kern="1200" dirty="0" smtClean="0">
              <a:cs typeface="FreesiaUPC" pitchFamily="34" charset="-34"/>
            </a:rPr>
            <a:t>	     •  การบูรณาการ</a:t>
          </a:r>
          <a:r>
            <a:rPr lang="en-US" sz="2000" kern="1200" dirty="0" smtClean="0">
              <a:cs typeface="FreesiaUPC" pitchFamily="34" charset="-34"/>
            </a:rPr>
            <a:t> </a:t>
          </a:r>
          <a:r>
            <a:rPr lang="en-US" sz="1600" kern="1200" dirty="0" smtClean="0">
              <a:cs typeface="FreesiaUPC" pitchFamily="34" charset="-34"/>
            </a:rPr>
            <a:t>(I)</a:t>
          </a:r>
          <a:endParaRPr lang="th-TH" sz="1600" kern="1200" dirty="0">
            <a:cs typeface="FreesiaUPC" pitchFamily="34" charset="-34"/>
          </a:endParaRPr>
        </a:p>
        <a:p>
          <a:pPr marL="228600" lvl="1" indent="-228600" algn="l" defTabSz="9779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200" b="1" kern="1200" smtClean="0">
              <a:cs typeface="FreesiaUPC" pitchFamily="34" charset="-34"/>
            </a:rPr>
            <a:t>ผลลัพธ์</a:t>
          </a:r>
          <a:endParaRPr lang="th-TH" sz="2200" b="1" kern="1200" dirty="0">
            <a:cs typeface="FreesiaUPC" pitchFamily="34" charset="-34"/>
          </a:endParaRPr>
        </a:p>
        <a:p>
          <a:pPr marL="457200" lvl="2" indent="-228600" algn="l" defTabSz="8890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000" kern="1200" dirty="0" smtClean="0">
              <a:cs typeface="FreesiaUPC" pitchFamily="34" charset="-34"/>
            </a:rPr>
            <a:t>ระดับ </a:t>
          </a:r>
          <a:r>
            <a:rPr lang="en-US" sz="1600" kern="1200" dirty="0" smtClean="0">
              <a:cs typeface="FreesiaUPC" pitchFamily="34" charset="-34"/>
            </a:rPr>
            <a:t>(Le)            </a:t>
          </a:r>
          <a:r>
            <a:rPr lang="th-TH" sz="1600" kern="1200" dirty="0" smtClean="0">
              <a:cs typeface="FreesiaUPC" pitchFamily="34" charset="-34"/>
            </a:rPr>
            <a:t>    </a:t>
          </a:r>
          <a:r>
            <a:rPr lang="th-TH" sz="2000" kern="1200" dirty="0" smtClean="0">
              <a:cs typeface="FreesiaUPC" pitchFamily="34" charset="-34"/>
            </a:rPr>
            <a:t>•  แนวโน้ม</a:t>
          </a:r>
          <a:r>
            <a:rPr lang="en-US" sz="1600" kern="1200" dirty="0" smtClean="0">
              <a:cs typeface="FreesiaUPC" pitchFamily="34" charset="-34"/>
            </a:rPr>
            <a:t> (T) </a:t>
          </a:r>
          <a:r>
            <a:rPr lang="en-US" sz="2000" kern="1200" dirty="0" smtClean="0">
              <a:cs typeface="FreesiaUPC" pitchFamily="34" charset="-34"/>
            </a:rPr>
            <a:t>         </a:t>
          </a:r>
          <a:endParaRPr lang="th-TH" sz="2000" kern="1200" dirty="0">
            <a:cs typeface="FreesiaUPC" pitchFamily="34" charset="-34"/>
          </a:endParaRPr>
        </a:p>
        <a:p>
          <a:pPr marL="457200" lvl="2" indent="-228600" algn="l" defTabSz="8890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000" kern="1200" dirty="0" smtClean="0">
              <a:cs typeface="FreesiaUPC" pitchFamily="34" charset="-34"/>
            </a:rPr>
            <a:t>การเปรียบเทียบ</a:t>
          </a:r>
          <a:r>
            <a:rPr lang="en-US" sz="2000" kern="1200" dirty="0" smtClean="0">
              <a:cs typeface="FreesiaUPC" pitchFamily="34" charset="-34"/>
            </a:rPr>
            <a:t> </a:t>
          </a:r>
          <a:r>
            <a:rPr lang="en-US" sz="1600" kern="1200" dirty="0" smtClean="0">
              <a:cs typeface="FreesiaUPC" pitchFamily="34" charset="-34"/>
            </a:rPr>
            <a:t>(C)  </a:t>
          </a:r>
          <a:r>
            <a:rPr lang="th-TH" sz="2000" kern="1200" dirty="0" smtClean="0">
              <a:cs typeface="FreesiaUPC" pitchFamily="34" charset="-34"/>
            </a:rPr>
            <a:t>•  การบูรณาการ</a:t>
          </a:r>
          <a:r>
            <a:rPr lang="en-US" sz="1600" kern="1200" dirty="0" smtClean="0">
              <a:cs typeface="FreesiaUPC" pitchFamily="34" charset="-34"/>
            </a:rPr>
            <a:t> (I)</a:t>
          </a:r>
          <a:endParaRPr lang="th-TH" sz="1600" kern="1200" dirty="0">
            <a:cs typeface="FreesiaUPC" pitchFamily="34" charset="-34"/>
          </a:endParaRPr>
        </a:p>
      </dsp:txBody>
      <dsp:txXfrm rot="10800000">
        <a:off x="0" y="3366579"/>
        <a:ext cx="4462818" cy="2019947"/>
      </dsp:txXfrm>
    </dsp:sp>
    <dsp:sp modelId="{AF4F19C4-B8C1-4D21-9253-1F9BCB15BCAA}">
      <dsp:nvSpPr>
        <dsp:cNvPr id="0" name=""/>
        <dsp:cNvSpPr/>
      </dsp:nvSpPr>
      <dsp:spPr>
        <a:xfrm rot="5400000">
          <a:off x="5347595" y="1808486"/>
          <a:ext cx="2693263" cy="4462818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8000" tIns="0" rIns="169200" bIns="0" numCol="1" spcCol="1270" anchor="b" anchorCtr="0">
          <a:noAutofit/>
        </a:bodyPr>
        <a:lstStyle/>
        <a:p>
          <a:pPr lvl="0" algn="ctr" defTabSz="106680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chemeClr val="tx1"/>
              </a:solidFill>
              <a:latin typeface="FreesiaUPC" pitchFamily="34" charset="-34"/>
              <a:cs typeface="FreesiaUPC" pitchFamily="34" charset="-34"/>
            </a:rPr>
            <a:t>             </a:t>
          </a:r>
          <a:r>
            <a:rPr lang="th-TH" sz="2400" b="1" kern="1200" dirty="0" smtClean="0">
              <a:solidFill>
                <a:schemeClr val="tx1"/>
              </a:solidFill>
              <a:latin typeface="FreesiaUPC" pitchFamily="34" charset="-34"/>
              <a:cs typeface="FreesiaUPC" pitchFamily="34" charset="-34"/>
            </a:rPr>
            <a:t>เกณฑ์ </a:t>
          </a:r>
          <a:r>
            <a:rPr lang="en-US" sz="2400" b="1" kern="1200" dirty="0" smtClean="0">
              <a:solidFill>
                <a:schemeClr val="tx1"/>
              </a:solidFill>
              <a:latin typeface="FreesiaUPC" pitchFamily="34" charset="-34"/>
              <a:cs typeface="FreesiaUPC" pitchFamily="34" charset="-34"/>
            </a:rPr>
            <a:t>TQA</a:t>
          </a:r>
          <a:endParaRPr lang="th-TH" sz="2400" b="1" kern="1200" dirty="0" smtClean="0">
            <a:solidFill>
              <a:schemeClr val="tx1"/>
            </a:solidFill>
            <a:effectLst/>
            <a:latin typeface="FreesiaUPC" pitchFamily="34" charset="-34"/>
            <a:cs typeface="FreesiaUPC" pitchFamily="34" charset="-34"/>
          </a:endParaRPr>
        </a:p>
        <a:p>
          <a:pPr lvl="0" algn="ctr" defTabSz="1066800">
            <a:lnSpc>
              <a:spcPts val="2000"/>
            </a:lnSpc>
            <a:spcBef>
              <a:spcPct val="0"/>
            </a:spcBef>
            <a:spcAft>
              <a:spcPts val="300"/>
            </a:spcAft>
          </a:pPr>
          <a:r>
            <a:rPr lang="en-US" sz="2400" b="1" kern="1200" dirty="0" smtClean="0"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rPr>
            <a:t>          </a:t>
          </a:r>
          <a:r>
            <a:rPr lang="en-US" sz="2800" b="1" kern="1200" dirty="0" smtClean="0"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rPr>
            <a:t>What we do and how we do it?</a:t>
          </a:r>
          <a:endParaRPr lang="th-TH" sz="2400" b="1" kern="1200" dirty="0">
            <a:solidFill>
              <a:schemeClr val="tx1"/>
            </a:solidFill>
            <a:effectLst/>
            <a:cs typeface="FreesiaUPC" pitchFamily="34" charset="-34"/>
          </a:endParaRPr>
        </a:p>
        <a:p>
          <a:pPr marL="228600" lvl="1" indent="-228600" algn="l" defTabSz="889000">
            <a:lnSpc>
              <a:spcPts val="22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000" kern="1200" dirty="0" smtClean="0">
              <a:solidFill>
                <a:schemeClr val="tx1"/>
              </a:solidFill>
              <a:cs typeface="FreesiaUPC" pitchFamily="34" charset="-34"/>
            </a:rPr>
            <a:t>การนำองค์กร</a:t>
          </a:r>
          <a:endParaRPr lang="th-TH" sz="2000" kern="1200" dirty="0">
            <a:solidFill>
              <a:schemeClr val="tx1"/>
            </a:solidFill>
            <a:cs typeface="FreesiaUPC" pitchFamily="34" charset="-34"/>
          </a:endParaRPr>
        </a:p>
        <a:p>
          <a:pPr marL="228600" lvl="1" indent="-228600" algn="l" defTabSz="889000">
            <a:lnSpc>
              <a:spcPts val="22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000" kern="1200" dirty="0" smtClean="0">
              <a:solidFill>
                <a:schemeClr val="tx1"/>
              </a:solidFill>
              <a:cs typeface="FreesiaUPC" pitchFamily="34" charset="-34"/>
            </a:rPr>
            <a:t>การวางแผนเชิงยุทธศาสตร์</a:t>
          </a:r>
          <a:endParaRPr lang="th-TH" sz="2000" kern="1200" dirty="0">
            <a:solidFill>
              <a:schemeClr val="tx1"/>
            </a:solidFill>
            <a:cs typeface="FreesiaUPC" pitchFamily="34" charset="-34"/>
          </a:endParaRPr>
        </a:p>
        <a:p>
          <a:pPr marL="228600" lvl="1" indent="-228600" algn="l" defTabSz="889000">
            <a:lnSpc>
              <a:spcPts val="22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000" kern="1200" dirty="0" smtClean="0">
              <a:solidFill>
                <a:schemeClr val="tx1"/>
              </a:solidFill>
              <a:cs typeface="FreesiaUPC" pitchFamily="34" charset="-34"/>
            </a:rPr>
            <a:t>การมุ่งเน้นลูกค้าและตลาด</a:t>
          </a:r>
          <a:endParaRPr lang="th-TH" sz="2000" kern="1200" dirty="0">
            <a:solidFill>
              <a:schemeClr val="tx1"/>
            </a:solidFill>
            <a:cs typeface="FreesiaUPC" pitchFamily="34" charset="-34"/>
          </a:endParaRPr>
        </a:p>
        <a:p>
          <a:pPr marL="228600" lvl="1" indent="-228600" algn="l" defTabSz="889000">
            <a:lnSpc>
              <a:spcPts val="22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000" kern="1200" dirty="0" smtClean="0">
              <a:solidFill>
                <a:schemeClr val="tx1"/>
              </a:solidFill>
              <a:cs typeface="FreesiaUPC" pitchFamily="34" charset="-34"/>
            </a:rPr>
            <a:t>การวัด การวิเคราะห์ และการจัดการความรู้</a:t>
          </a:r>
          <a:endParaRPr lang="th-TH" sz="2000" kern="1200" dirty="0">
            <a:solidFill>
              <a:schemeClr val="tx1"/>
            </a:solidFill>
            <a:cs typeface="FreesiaUPC" pitchFamily="34" charset="-34"/>
          </a:endParaRPr>
        </a:p>
        <a:p>
          <a:pPr marL="228600" lvl="1" indent="-228600" algn="l" defTabSz="889000">
            <a:lnSpc>
              <a:spcPts val="22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000" kern="1200" dirty="0" smtClean="0">
              <a:solidFill>
                <a:schemeClr val="tx1"/>
              </a:solidFill>
              <a:cs typeface="FreesiaUPC" pitchFamily="34" charset="-34"/>
            </a:rPr>
            <a:t>การมุ่งเน้นบุคลากร</a:t>
          </a:r>
          <a:endParaRPr lang="th-TH" sz="2000" kern="1200" dirty="0">
            <a:solidFill>
              <a:schemeClr val="tx1"/>
            </a:solidFill>
            <a:cs typeface="FreesiaUPC" pitchFamily="34" charset="-34"/>
          </a:endParaRPr>
        </a:p>
        <a:p>
          <a:pPr marL="228600" lvl="1" indent="-228600" algn="l" defTabSz="889000">
            <a:lnSpc>
              <a:spcPts val="22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000" kern="1200" smtClean="0">
              <a:solidFill>
                <a:schemeClr val="tx1"/>
              </a:solidFill>
              <a:cs typeface="FreesiaUPC" pitchFamily="34" charset="-34"/>
            </a:rPr>
            <a:t>การจัดการกระบวนการ</a:t>
          </a:r>
          <a:endParaRPr lang="th-TH" sz="2000" kern="1200" dirty="0">
            <a:solidFill>
              <a:schemeClr val="tx1"/>
            </a:solidFill>
            <a:cs typeface="FreesiaUPC" pitchFamily="34" charset="-34"/>
          </a:endParaRPr>
        </a:p>
        <a:p>
          <a:pPr marL="228600" lvl="1" indent="-228600" algn="l" defTabSz="889000">
            <a:lnSpc>
              <a:spcPts val="22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000" kern="1200" dirty="0" smtClean="0">
              <a:solidFill>
                <a:schemeClr val="tx1"/>
              </a:solidFill>
              <a:cs typeface="FreesiaUPC" pitchFamily="34" charset="-34"/>
            </a:rPr>
            <a:t>ผลลัพธ์ </a:t>
          </a:r>
          <a:endParaRPr lang="th-TH" sz="2000" b="1" kern="1200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FreesiaUPC" pitchFamily="34" charset="-34"/>
          </a:endParaRPr>
        </a:p>
      </dsp:txBody>
      <dsp:txXfrm rot="-5400000">
        <a:off x="4462818" y="3366579"/>
        <a:ext cx="4462818" cy="2019947"/>
      </dsp:txXfrm>
    </dsp:sp>
    <dsp:sp modelId="{3AF4845A-831A-418F-97B2-F5129304855D}">
      <dsp:nvSpPr>
        <dsp:cNvPr id="0" name=""/>
        <dsp:cNvSpPr/>
      </dsp:nvSpPr>
      <dsp:spPr>
        <a:xfrm>
          <a:off x="3535493" y="2171968"/>
          <a:ext cx="1854648" cy="1042589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ts val="2600"/>
            </a:lnSpc>
            <a:spcBef>
              <a:spcPct val="0"/>
            </a:spcBef>
            <a:spcAft>
              <a:spcPts val="0"/>
            </a:spcAft>
          </a:pPr>
          <a:r>
            <a:rPr lang="th-TH" sz="2800" b="1" kern="1200" smtClean="0">
              <a:ln/>
              <a:effectLst/>
              <a:cs typeface="FreesiaUPC" pitchFamily="34" charset="-34"/>
            </a:rPr>
            <a:t>การจัดการ</a:t>
          </a:r>
          <a:endParaRPr lang="en-US" sz="2800" b="1" kern="1200" smtClean="0">
            <a:ln/>
            <a:effectLst/>
            <a:cs typeface="FreesiaUPC" pitchFamily="34" charset="-34"/>
          </a:endParaRPr>
        </a:p>
        <a:p>
          <a:pPr lvl="0" algn="ctr" defTabSz="1244600">
            <a:lnSpc>
              <a:spcPts val="2600"/>
            </a:lnSpc>
            <a:spcBef>
              <a:spcPct val="0"/>
            </a:spcBef>
            <a:spcAft>
              <a:spcPts val="0"/>
            </a:spcAft>
          </a:pPr>
          <a:r>
            <a:rPr lang="th-TH" sz="2800" b="1" kern="1200" smtClean="0">
              <a:ln/>
              <a:effectLst/>
              <a:cs typeface="FreesiaUPC" pitchFamily="34" charset="-34"/>
            </a:rPr>
            <a:t>ที่เป็นเลิศ</a:t>
          </a:r>
          <a:endParaRPr lang="en-US" sz="2800" b="1" kern="1200" dirty="0">
            <a:ln/>
            <a:effectLst/>
          </a:endParaRPr>
        </a:p>
      </dsp:txBody>
      <dsp:txXfrm>
        <a:off x="3586388" y="2222863"/>
        <a:ext cx="1752858" cy="940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B41DC-348A-469C-9992-96E5A386D63D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2B6EC-9C56-4F48-998A-EED5A087D3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125362C-ED7F-49F5-9FD7-08E2D6E748FE}" type="datetimeFigureOut">
              <a:rPr lang="th-TH"/>
              <a:pPr>
                <a:defRPr/>
              </a:pPr>
              <a:t>27/09/55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BD1E749-8A51-4A03-AD12-2AEBD43E352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888206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80D7A4-B4E9-4E41-8E59-8C9C69CE3515}" type="slidenum">
              <a:rPr lang="en-US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0F0137-24B6-4AEA-80AA-8C27F8A12271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9/27/2012</a:t>
            </a:fld>
            <a:endParaRPr lang="en-US">
              <a:cs typeface="Arial" charset="0"/>
            </a:endParaRPr>
          </a:p>
        </p:txBody>
      </p:sp>
      <p:sp>
        <p:nvSpPr>
          <p:cNvPr id="327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TQA Chiang Mai Med Sch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3A3760-CF94-47E1-BCED-4FE47B3A6A3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cs typeface="Arial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0F0137-24B6-4AEA-80AA-8C27F8A12271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9/27/2012</a:t>
            </a:fld>
            <a:endParaRPr lang="en-US">
              <a:cs typeface="Arial" charset="0"/>
            </a:endParaRPr>
          </a:p>
        </p:txBody>
      </p:sp>
      <p:sp>
        <p:nvSpPr>
          <p:cNvPr id="327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TQA Chiang Mai Med Sch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3A3760-CF94-47E1-BCED-4FE47B3A6A3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cs typeface="Arial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2A9348-57C4-437C-B5F0-6AE2E1A97D36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9/27/2012</a:t>
            </a:fld>
            <a:endParaRPr lang="en-US">
              <a:cs typeface="Arial" charset="0"/>
            </a:endParaRPr>
          </a:p>
        </p:txBody>
      </p:sp>
      <p:sp>
        <p:nvSpPr>
          <p:cNvPr id="348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TQA Chiang Mai Med Sch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C0158E-5119-45B9-8524-C6797629DB5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cs typeface="Arial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8D1BA0-CE76-4812-9469-7309F669A14C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9/27/2012</a:t>
            </a:fld>
            <a:endParaRPr lang="en-US">
              <a:cs typeface="Arial" charset="0"/>
            </a:endParaRPr>
          </a:p>
        </p:txBody>
      </p:sp>
      <p:sp>
        <p:nvSpPr>
          <p:cNvPr id="368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TQA Chiang Mai Med Sch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FDA26F-A388-4DF5-A807-A5CC58754ED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cs typeface="Arial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9BD68F-F1B6-4F46-9E0F-90887285231A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9/27/2012</a:t>
            </a:fld>
            <a:endParaRPr lang="en-US">
              <a:cs typeface="Arial" charset="0"/>
            </a:endParaRPr>
          </a:p>
        </p:txBody>
      </p:sp>
      <p:sp>
        <p:nvSpPr>
          <p:cNvPr id="389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TQA Chiang Mai Med Sch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20FDA4-F07F-4A64-B273-A318E9922C1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cs typeface="Arial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97C31B-11C9-4C6B-833C-C98BA3330CFE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9/27/2012</a:t>
            </a:fld>
            <a:endParaRPr lang="en-US">
              <a:cs typeface="Arial" charset="0"/>
            </a:endParaRPr>
          </a:p>
        </p:txBody>
      </p:sp>
      <p:sp>
        <p:nvSpPr>
          <p:cNvPr id="409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TQA Chiang Mai Med Sch</a:t>
            </a:r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CE633D-ECC3-4B44-A620-4107B706013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cs typeface="Arial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6BDE77-EB04-4C5C-9E29-2F892D5E7E07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9/27/2012</a:t>
            </a:fld>
            <a:endParaRPr lang="en-US">
              <a:cs typeface="Arial" charset="0"/>
            </a:endParaRPr>
          </a:p>
        </p:txBody>
      </p:sp>
      <p:sp>
        <p:nvSpPr>
          <p:cNvPr id="430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TQA Chiang Mai Med Sch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583D63-4C3C-4579-A91D-3AF0B0D22A3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cs typeface="Arial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511147-81EA-4176-8B9E-6A307A611CCA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9/27/2012</a:t>
            </a:fld>
            <a:endParaRPr lang="en-US">
              <a:cs typeface="Arial" charset="0"/>
            </a:endParaRPr>
          </a:p>
        </p:txBody>
      </p:sp>
      <p:sp>
        <p:nvSpPr>
          <p:cNvPr id="450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TQA Chiang Mai Med Sch</a:t>
            </a: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579577-E093-4EF7-B8FD-F0737D8AA0E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>
              <a:cs typeface="Arial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A9E89A-81F1-4864-B1D5-B7E4C990DF89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9/27/2012</a:t>
            </a:fld>
            <a:endParaRPr lang="en-US">
              <a:cs typeface="Arial" charset="0"/>
            </a:endParaRPr>
          </a:p>
        </p:txBody>
      </p:sp>
      <p:sp>
        <p:nvSpPr>
          <p:cNvPr id="471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TQA Chiang Mai Med Sch</a:t>
            </a: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976231-1E49-4E82-8E3B-8DDF08CAB22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cs typeface="Arial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A6754B-0B47-4DD5-9973-72DB5EE8550A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9/27/2012</a:t>
            </a:fld>
            <a:endParaRPr lang="en-US">
              <a:cs typeface="Arial" charset="0"/>
            </a:endParaRPr>
          </a:p>
        </p:txBody>
      </p:sp>
      <p:sp>
        <p:nvSpPr>
          <p:cNvPr id="491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TQA Chiang Mai Med Sch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B925C2-4412-4A1D-8213-199EE7DF2FE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cs typeface="Arial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A034A0-829F-4195-804B-A020A3C997F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3684AA-4BB6-497F-B950-8CA4E4D09BED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9/27/2012</a:t>
            </a:fld>
            <a:endParaRPr lang="en-US">
              <a:cs typeface="Arial" charset="0"/>
            </a:endParaRPr>
          </a:p>
        </p:txBody>
      </p:sp>
      <p:sp>
        <p:nvSpPr>
          <p:cNvPr id="512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TQA Chiang Mai Med Sch</a:t>
            </a: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982889-F735-4485-A88B-EB8DFDAEA5A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>
              <a:cs typeface="Arial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068048-F651-4EC9-943B-82D2C7A2CC1A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9/27/2012</a:t>
            </a:fld>
            <a:endParaRPr lang="en-US">
              <a:cs typeface="Arial" charset="0"/>
            </a:endParaRPr>
          </a:p>
        </p:txBody>
      </p:sp>
      <p:sp>
        <p:nvSpPr>
          <p:cNvPr id="532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TQA Chiang Mai Med Sch</a:t>
            </a:r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856B1D-B231-481D-8B2E-FD3741FBE80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>
              <a:cs typeface="Arial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546AEC-5382-4EF5-86C7-C8BA1FABEDE6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9/27/2012</a:t>
            </a:fld>
            <a:endParaRPr lang="en-US">
              <a:cs typeface="Arial" charset="0"/>
            </a:endParaRPr>
          </a:p>
        </p:txBody>
      </p:sp>
      <p:sp>
        <p:nvSpPr>
          <p:cNvPr id="573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TQA Chiang Mai Med Sch</a:t>
            </a:r>
          </a:p>
        </p:txBody>
      </p:sp>
      <p:sp>
        <p:nvSpPr>
          <p:cNvPr id="573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45D1F5-CED2-46EB-9377-8E2ECDE2AAB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>
              <a:cs typeface="Arial" charset="0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A6364-A42F-4D98-B611-5008340DDF8E}" type="slidenum">
              <a:rPr lang="th-TH" smtClean="0"/>
              <a:pPr/>
              <a:t>68</a:t>
            </a:fld>
            <a:endParaRPr lang="th-TH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952256-1D61-4898-BF5F-3CA220BD6E0D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th-TH">
              <a:latin typeface="Arial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97E2BB-83F3-45D8-A1F0-53CF4BBD5297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th-TH">
              <a:latin typeface="Arial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B4F338-86A2-4BCD-8822-73D2C0F8D757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th-TH">
              <a:latin typeface="Arial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929B1B-B41D-489E-855A-5209C9FB2E4F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th-TH">
              <a:latin typeface="Arial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1AC460-E1BD-4DFE-BCBF-AD7ED522504E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th-TH">
              <a:latin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9C530E-7411-4C05-9788-26A6A706884A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th-TH">
              <a:latin typeface="Arial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A1C74D-B77B-4546-9C09-68DB0B070997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th-TH">
              <a:latin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A6364-A42F-4D98-B611-5008340DDF8E}" type="slidenum">
              <a:rPr lang="th-TH" smtClean="0"/>
              <a:pPr/>
              <a:t>79</a:t>
            </a:fld>
            <a:endParaRPr lang="th-TH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C69242-7F3E-4EA0-9703-50B2230F5F2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lang="th-TH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7EEA0D-6CCF-4590-A120-EA6061495D2F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84</a:t>
            </a:fld>
            <a:endParaRPr lang="th-TH">
              <a:latin typeface="Arial" charset="0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75D6EE-BB1E-4221-921F-00847D2BD014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th-TH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7067A0-66A9-45FC-BCAE-F038C1849149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9/27/2012</a:t>
            </a:fld>
            <a:endParaRPr lang="en-US">
              <a:cs typeface="Arial" charset="0"/>
            </a:endParaRPr>
          </a:p>
        </p:txBody>
      </p:sp>
      <p:sp>
        <p:nvSpPr>
          <p:cNvPr id="307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TQA Chiang Mai Med Sch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73BF1F-FE1C-4A6F-9B17-3DD7B968E22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cs typeface="Arial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36AE19B-5DC4-4D5B-B348-56F17B1188FE}" type="slidenum">
              <a:rPr lang="en-US" sz="1200">
                <a:cs typeface="Angsana New" pitchFamily="18" charset="-34"/>
              </a:rPr>
              <a:pPr algn="r"/>
              <a:t>19</a:t>
            </a:fld>
            <a:endParaRPr lang="th-TH" sz="1200">
              <a:cs typeface="Angsana New" pitchFamily="18" charset="-34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5CD41DC-D9EB-41B4-A2E7-DC1F2061C8C2}" type="slidenum">
              <a:rPr lang="en-US" sz="1200">
                <a:cs typeface="Angsana New" pitchFamily="18" charset="-34"/>
              </a:rPr>
              <a:pPr algn="r"/>
              <a:t>20</a:t>
            </a:fld>
            <a:endParaRPr lang="th-TH" sz="1200">
              <a:cs typeface="Angsana New" pitchFamily="18" charset="-34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C3DA22-6A51-4F5F-B6E5-9757CCCD8597}" type="slidenum">
              <a:rPr lang="en-US" sz="1200">
                <a:cs typeface="Angsana New" pitchFamily="18" charset="-34"/>
              </a:rPr>
              <a:pPr algn="r"/>
              <a:t>21</a:t>
            </a:fld>
            <a:endParaRPr lang="th-TH" sz="1200">
              <a:cs typeface="Angsana New" pitchFamily="18" charset="-34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07A5FC-2209-48FC-9E9E-1CA411D48989}" type="slidenum">
              <a:rPr lang="en-US" sz="1200">
                <a:cs typeface="Angsana New" pitchFamily="18" charset="-34"/>
              </a:rPr>
              <a:pPr algn="r"/>
              <a:t>22</a:t>
            </a:fld>
            <a:endParaRPr lang="th-TH" sz="1200">
              <a:cs typeface="Angsana New" pitchFamily="18" charset="-34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 userDrawn="1"/>
        </p:nvSpPr>
        <p:spPr>
          <a:xfrm>
            <a:off x="0" y="152400"/>
            <a:ext cx="9144000" cy="1066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pic>
        <p:nvPicPr>
          <p:cNvPr id="5" name="Picture 35" descr="mahidol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8" y="214313"/>
            <a:ext cx="893762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6"/>
          <p:cNvSpPr txBox="1">
            <a:spLocks noChangeArrowheads="1"/>
          </p:cNvSpPr>
          <p:nvPr userDrawn="1"/>
        </p:nvSpPr>
        <p:spPr bwMode="auto">
          <a:xfrm>
            <a:off x="971550" y="309563"/>
            <a:ext cx="3116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ngsana New" pitchFamily="18" charset="-34"/>
              </a:rPr>
              <a:t>MAHIDOL UNIVERSITY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ngsana New" pitchFamily="18" charset="-34"/>
              </a:rPr>
              <a:t>Wisdom of the Land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200400"/>
            <a:ext cx="4419600" cy="762000"/>
          </a:xfrm>
        </p:spPr>
        <p:txBody>
          <a:bodyPr/>
          <a:lstStyle>
            <a:lvl1pPr>
              <a:defRPr sz="28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800600"/>
            <a:ext cx="5257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C0347-460A-4554-9CE1-E1468044D9D2}" type="datetimeFigureOut">
              <a:rPr lang="en-US"/>
              <a:pPr>
                <a:defRPr/>
              </a:pPr>
              <a:t>9/27/2012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5D69E-1ED8-4798-AB13-E429B1129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0" y="152400"/>
            <a:ext cx="9144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pic>
        <p:nvPicPr>
          <p:cNvPr id="5" name="Picture 35" descr="mahidol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8" y="214313"/>
            <a:ext cx="893762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6"/>
          <p:cNvSpPr txBox="1">
            <a:spLocks noChangeArrowheads="1"/>
          </p:cNvSpPr>
          <p:nvPr userDrawn="1"/>
        </p:nvSpPr>
        <p:spPr bwMode="auto">
          <a:xfrm>
            <a:off x="971550" y="309563"/>
            <a:ext cx="3116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ngsana New" pitchFamily="18" charset="-34"/>
              </a:rPr>
              <a:t>MAHIDOL UNIVERSITY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ngsana New" pitchFamily="18" charset="-34"/>
              </a:rPr>
              <a:t>Wisdom of the Land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2D0F4-DFB0-4E79-9B45-3A7FE59B01E3}" type="datetimeFigureOut">
              <a:rPr lang="en-US"/>
              <a:pPr>
                <a:defRPr/>
              </a:pPr>
              <a:t>9/27/2012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BDD4D-747B-479E-8DBA-FD23CC4BB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1B9A2-B1F9-4CE1-B36E-8BC4EDB6C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5504B-500F-41B2-92B0-1682D2DD1259}" type="datetimeFigureOut">
              <a:rPr lang="zh-CN" altLang="en-US"/>
              <a:pPr>
                <a:defRPr/>
              </a:pPr>
              <a:t>2012-9-27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1D811-EF71-45CD-9929-F82E627F42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85800" y="1295400"/>
            <a:ext cx="79248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h-TH" dirty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 smtClean="0"/>
              <a:t>ระดับที่สอง</a:t>
            </a:r>
          </a:p>
          <a:p>
            <a:pPr lvl="2"/>
            <a:r>
              <a:rPr lang="th-TH" dirty="0" smtClean="0"/>
              <a:t>ระดับที่สาม</a:t>
            </a:r>
          </a:p>
          <a:p>
            <a:pPr lvl="3"/>
            <a:r>
              <a:rPr lang="th-TH" dirty="0" smtClean="0"/>
              <a:t>ระดับที่สี่</a:t>
            </a:r>
          </a:p>
          <a:p>
            <a:pPr lvl="4"/>
            <a:r>
              <a:rPr lang="th-TH" dirty="0" smtClean="0"/>
              <a:t>ระดับที่ห้า</a:t>
            </a:r>
            <a:endParaRPr lang="th-TH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>
          <a:xfrm>
            <a:off x="5778500" y="653097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>
          <a:xfrm>
            <a:off x="3886200" y="6505575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7B1DE0-BB19-437D-B034-080898BD9C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>
          <a:xfrm>
            <a:off x="381000" y="6505575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52400"/>
            <a:ext cx="9144000" cy="1066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02405" name="Title Placeholder 1"/>
          <p:cNvSpPr>
            <a:spLocks noGrp="1"/>
          </p:cNvSpPr>
          <p:nvPr>
            <p:ph type="title"/>
          </p:nvPr>
        </p:nvSpPr>
        <p:spPr bwMode="auto">
          <a:xfrm>
            <a:off x="4267200" y="228600"/>
            <a:ext cx="441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0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371600"/>
            <a:ext cx="8839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3A17FA-D1BB-4944-BD86-42324B12699C}" type="datetimeFigureOut">
              <a:rPr lang="en-US"/>
              <a:pPr>
                <a:defRPr/>
              </a:pPr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FFFF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8752D8-F569-4D02-A3E8-E6CD63593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410" name="Picture 35" descr="mahidol_logo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88" y="214313"/>
            <a:ext cx="893762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6"/>
          <p:cNvSpPr txBox="1">
            <a:spLocks noChangeArrowheads="1"/>
          </p:cNvSpPr>
          <p:nvPr userDrawn="1"/>
        </p:nvSpPr>
        <p:spPr bwMode="auto">
          <a:xfrm>
            <a:off x="971550" y="309563"/>
            <a:ext cx="3116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ngsana New" pitchFamily="18" charset="-34"/>
              </a:rPr>
              <a:t>MAHIDOL UNIVERSITY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ngsana New" pitchFamily="18" charset="-34"/>
              </a:rPr>
              <a:t>Wisdom of the Land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6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28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Template%20OP.doc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3_SIPOC_Criteria%20&#3627;&#3617;&#3623;&#3604;%202%20.xlsx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3" descr="mahidol.jpg"/>
          <p:cNvPicPr>
            <a:picLocks noChangeAspect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0" y="1219200"/>
            <a:ext cx="3657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2362200"/>
            <a:ext cx="6324600" cy="1752600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การเพิ่มพูนความรู้ การพัฒนา</a:t>
            </a:r>
            <a:r>
              <a:rPr lang="th-TH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คุณภาพสู่ความ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เป็นเลิศตามเกณฑ์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EdPEx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3429000" y="5791200"/>
            <a:ext cx="5715000" cy="685800"/>
          </a:xfrm>
        </p:spPr>
        <p:txBody>
          <a:bodyPr/>
          <a:lstStyle/>
          <a:p>
            <a:pPr algn="r"/>
            <a:r>
              <a:rPr lang="th-TH" sz="3200" smtClean="0">
                <a:solidFill>
                  <a:schemeClr val="bg1"/>
                </a:solidFill>
              </a:rPr>
              <a:t>ตอนที่ </a:t>
            </a:r>
            <a:r>
              <a:rPr lang="en-US" sz="3200" smtClean="0">
                <a:solidFill>
                  <a:schemeClr val="bg1"/>
                </a:solidFill>
              </a:rPr>
              <a:t>1:</a:t>
            </a:r>
            <a:r>
              <a:rPr lang="th-TH" sz="3200" smtClean="0">
                <a:solidFill>
                  <a:schemeClr val="bg1"/>
                </a:solidFill>
              </a:rPr>
              <a:t>เริ่มต้นการเดินทางสู่ความเป็นเลิศ</a:t>
            </a:r>
            <a:r>
              <a:rPr lang="en-US" sz="320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196" name="Subtitle 2"/>
          <p:cNvSpPr txBox="1">
            <a:spLocks/>
          </p:cNvSpPr>
          <p:nvPr/>
        </p:nvSpPr>
        <p:spPr bwMode="auto">
          <a:xfrm>
            <a:off x="2743200" y="3962400"/>
            <a:ext cx="624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th-TH" sz="2800" dirty="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การเตรียมบุคลากรเพื่อเข้า</a:t>
            </a:r>
            <a:r>
              <a:rPr lang="th-TH" sz="2800" dirty="0" smtClean="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สู่เกณฑ์รางวัล</a:t>
            </a:r>
            <a:r>
              <a:rPr lang="th-TH" sz="2800" dirty="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คุณภาพแห่งชาติ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ชื่อเรื่อง 1"/>
          <p:cNvSpPr>
            <a:spLocks noGrp="1"/>
          </p:cNvSpPr>
          <p:nvPr>
            <p:ph type="title"/>
          </p:nvPr>
        </p:nvSpPr>
        <p:spPr>
          <a:xfrm>
            <a:off x="4648199" y="152400"/>
            <a:ext cx="4352925" cy="1143000"/>
          </a:xfrm>
        </p:spPr>
        <p:txBody>
          <a:bodyPr/>
          <a:lstStyle/>
          <a:p>
            <a:pPr algn="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เกณฑ์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TQA 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/>
            </a:r>
            <a:b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เป็นเกณฑ์สำหรับบริหารองค์กร</a:t>
            </a: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785813" y="2176467"/>
            <a:ext cx="1428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  <a:cs typeface="Cordia New" pitchFamily="34" charset="-34"/>
              </a:rPr>
              <a:t>79.6%</a:t>
            </a:r>
            <a:endParaRPr lang="th-TH" sz="3600" b="1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785813" y="4251330"/>
            <a:ext cx="1428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  <a:cs typeface="Cordia New" pitchFamily="34" charset="-34"/>
              </a:rPr>
              <a:t>49.5%</a:t>
            </a:r>
            <a:endParaRPr lang="th-TH" sz="3600" b="1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785813" y="5322892"/>
            <a:ext cx="1428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  <a:cs typeface="Cordia New" pitchFamily="34" charset="-34"/>
              </a:rPr>
              <a:t>48.9%</a:t>
            </a:r>
            <a:endParaRPr lang="th-TH" sz="3600" b="1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785813" y="3179767"/>
            <a:ext cx="1428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  <a:cs typeface="Cordia New" pitchFamily="34" charset="-34"/>
              </a:rPr>
              <a:t>76.3%</a:t>
            </a:r>
            <a:endParaRPr lang="th-TH" sz="3600" b="1">
              <a:latin typeface="Calibri" pitchFamily="34" charset="0"/>
              <a:cs typeface="Cordia New" pitchFamily="34" charset="-34"/>
            </a:endParaRPr>
          </a:p>
        </p:txBody>
      </p:sp>
      <p:graphicFrame>
        <p:nvGraphicFramePr>
          <p:cNvPr id="9" name="ไดอะแกรม 8"/>
          <p:cNvGraphicFramePr/>
          <p:nvPr/>
        </p:nvGraphicFramePr>
        <p:xfrm>
          <a:off x="1033410" y="838200"/>
          <a:ext cx="750099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ไดอะแกรม 9"/>
          <p:cNvGraphicFramePr/>
          <p:nvPr/>
        </p:nvGraphicFramePr>
        <p:xfrm>
          <a:off x="1095324" y="3403600"/>
          <a:ext cx="72866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5BB385B-11F4-43DB-97C6-452F8E917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25BB385B-11F4-43DB-97C6-452F8E917C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66D6353-3C94-4EE4-8B92-5B5213FF6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graphicEl>
                                              <a:dgm id="{766D6353-3C94-4EE4-8B92-5B5213FF6C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8A90859-FAC4-441D-9A7D-9128DAF01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graphicEl>
                                              <a:dgm id="{A8A90859-FAC4-441D-9A7D-9128DAF01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FA0C1F-E1EA-416A-A12A-FA52D2C4B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graphicEl>
                                              <a:dgm id="{23FA0C1F-E1EA-416A-A12A-FA52D2C4B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458EBB-53ED-4DDF-8127-023D50646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graphicEl>
                                              <a:dgm id="{E4458EBB-53ED-4DDF-8127-023D50646D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DB42177-BDE8-4FFA-AAD4-14E2C4DC8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graphicEl>
                                              <a:dgm id="{6DB42177-BDE8-4FFA-AAD4-14E2C4DC8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3200D6C-4A61-4C56-A835-1581879AC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>
                                            <p:graphicEl>
                                              <a:dgm id="{23200D6C-4A61-4C56-A835-1581879AC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1CF1A8B-1E0C-4F4B-8526-DE0B03730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>
                                            <p:graphicEl>
                                              <a:dgm id="{91CF1A8B-1E0C-4F4B-8526-DE0B037303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6448DFD-109C-43A6-8E11-EC4989A4F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>
                                            <p:graphicEl>
                                              <a:dgm id="{E6448DFD-109C-43A6-8E11-EC4989A4F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324D8E2-DE76-4FA7-9BF1-6CAB184C5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>
                                            <p:graphicEl>
                                              <a:dgm id="{A324D8E2-DE76-4FA7-9BF1-6CAB184C52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Graphic spid="10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4918443"/>
              </p:ext>
            </p:extLst>
          </p:nvPr>
        </p:nvGraphicFramePr>
        <p:xfrm>
          <a:off x="228600" y="1600200"/>
          <a:ext cx="8715436" cy="4724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86"/>
                <a:gridCol w="5357850"/>
              </a:tblGrid>
              <a:tr h="491338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ขั้นตอน</a:t>
                      </a:r>
                      <a:endParaRPr lang="th-TH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รายละเอียด</a:t>
                      </a:r>
                      <a:endParaRPr lang="th-TH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86929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เตรียมพร้อม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ผู้บริหารกำหนดนโยบายชัดเจน</a:t>
                      </a:r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ชี้แจงให้ทราบทั่วกัน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1247242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2.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เตรียมคน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บุคลากร</a:t>
                      </a:r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รับรู้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รับทราบ พร้อมดำเนินการ</a:t>
                      </a:r>
                    </a:p>
                    <a:p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ผู้ประสานงาน</a:t>
                      </a:r>
                      <a:r>
                        <a:rPr lang="en-US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ประสานงานการตรวจประเมินองค์กร</a:t>
                      </a:r>
                    </a:p>
                    <a:p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ผู้ตรวจประเมิน</a:t>
                      </a:r>
                      <a:r>
                        <a:rPr lang="en-US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พัฒนาและฝึกอบรม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86929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3.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เตรียม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KPIs &amp;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เกณฑ์การประเมิน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มีแนวทางการคัดเลือกตัวชี้วัดที่สอดคล้องกับภารกิจ</a:t>
                      </a:r>
                    </a:p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ปรับเกณฑ์การประเมินให้เหมาะสม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1247242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4.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เตรียม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SAR &amp; report&amp; from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ประเมินตนเองตามตัวชี้วัดและเกณฑ์การประเมิน</a:t>
                      </a:r>
                    </a:p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จัดทำแบบฟอร์มรายงานผลการตรวจประเมิน</a:t>
                      </a:r>
                    </a:p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จัดทำแบบฟอร์มรายงานข้อมูล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7" name="Rectangle 27"/>
          <p:cNvSpPr>
            <a:spLocks noChangeArrowheads="1"/>
          </p:cNvSpPr>
          <p:nvPr/>
        </p:nvSpPr>
        <p:spPr bwMode="white">
          <a:xfrm>
            <a:off x="3838575" y="180657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25309" name="Rectangle 29"/>
          <p:cNvSpPr>
            <a:spLocks noChangeArrowheads="1"/>
          </p:cNvSpPr>
          <p:nvPr/>
        </p:nvSpPr>
        <p:spPr bwMode="white">
          <a:xfrm>
            <a:off x="6099175" y="3108325"/>
            <a:ext cx="146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Text in here</a:t>
            </a: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5075806"/>
              </p:ext>
            </p:extLst>
          </p:nvPr>
        </p:nvGraphicFramePr>
        <p:xfrm>
          <a:off x="214282" y="1397000"/>
          <a:ext cx="8715436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65008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ขั้นตอน</a:t>
                      </a:r>
                      <a:endParaRPr lang="th-TH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รายละเอียด</a:t>
                      </a:r>
                      <a:endParaRPr lang="th-TH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5.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ตรวจประเมิน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-1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วัน หรือ ครึ่งวัน</a:t>
                      </a:r>
                    </a:p>
                    <a:p>
                      <a:r>
                        <a:rPr lang="en-US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กรรมการกลาง</a:t>
                      </a:r>
                      <a:r>
                        <a:rPr lang="en-US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กรรมการภายนอกคณะ</a:t>
                      </a:r>
                    </a:p>
                    <a:p>
                      <a:r>
                        <a:rPr lang="en-US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รูปแบบการตรวจอยู่ที่คณะกำหนด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6.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รายงานผลการตรวจประเมิน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แสดงจุดแข็ง โอกาสในการพัฒนาในภาพรวมและรายองค์ประกอบ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  <a:p>
                      <a:r>
                        <a:rPr lang="en-US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จุดที่ต้องปรับปรุงเร่งด่วน </a:t>
                      </a:r>
                    </a:p>
                    <a:p>
                      <a:r>
                        <a:rPr lang="en-US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การสะท้อนผลการประเมินที่นำไปสู่การปรับปรุงได้ชัดเจน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7.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ปรับปรุงตามผลการประเมิน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จัดลำดับการปรับปรุง</a:t>
                      </a:r>
                      <a:endParaRPr lang="en-US" sz="24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มีแผนการปรับปรุง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มีผู้รับผิดชอบ</a:t>
                      </a:r>
                      <a:r>
                        <a:rPr lang="en-US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รายงานผลการปรับปรุง</a:t>
                      </a:r>
                      <a:endParaRPr lang="en-US" sz="2400" b="1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en-US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--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รายงานต่อกรรมการประจำคณะ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6"/>
          <p:cNvSpPr txBox="1">
            <a:spLocks noChangeArrowheads="1"/>
          </p:cNvSpPr>
          <p:nvPr/>
        </p:nvSpPr>
        <p:spPr bwMode="auto">
          <a:xfrm>
            <a:off x="3962400" y="152400"/>
            <a:ext cx="502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th-TH" sz="3200" b="1" dirty="0" smtClean="0">
                <a:solidFill>
                  <a:srgbClr val="FFFF00"/>
                </a:solidFill>
                <a:latin typeface="Calibri" pitchFamily="34" charset="0"/>
                <a:cs typeface="FreesiaUPC" pitchFamily="34" charset="-34"/>
              </a:rPr>
              <a:t>องค์ประกอบสู่ความเป็นเลิศ</a:t>
            </a:r>
            <a:endParaRPr lang="th-TH" sz="3200" b="1" dirty="0">
              <a:solidFill>
                <a:srgbClr val="FFFF00"/>
              </a:solidFill>
              <a:latin typeface="Calibri" pitchFamily="34" charset="0"/>
              <a:cs typeface="FreesiaUPC" pitchFamily="34" charset="-34"/>
            </a:endParaRPr>
          </a:p>
        </p:txBody>
      </p:sp>
      <p:graphicFrame>
        <p:nvGraphicFramePr>
          <p:cNvPr id="24" name="Diagram 23"/>
          <p:cNvGraphicFramePr/>
          <p:nvPr/>
        </p:nvGraphicFramePr>
        <p:xfrm>
          <a:off x="142164" y="1447800"/>
          <a:ext cx="8925636" cy="5386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5" descr="burger-gift-samp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7543800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2743200" y="228600"/>
            <a:ext cx="3729038" cy="641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th-TH" sz="36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ordia New" pitchFamily="34" charset="-34"/>
              </a:rPr>
              <a:t>ก้าวแรก.....สู่ความเป็นเลิศ</a:t>
            </a: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919162" y="1501775"/>
            <a:ext cx="7462838" cy="1927225"/>
            <a:chOff x="838201" y="891744"/>
            <a:chExt cx="7463480" cy="1927655"/>
          </a:xfrm>
        </p:grpSpPr>
        <p:sp>
          <p:nvSpPr>
            <p:cNvPr id="5" name="Chord 4"/>
            <p:cNvSpPr/>
            <p:nvPr/>
          </p:nvSpPr>
          <p:spPr>
            <a:xfrm rot="5400000">
              <a:off x="3606113" y="-1876168"/>
              <a:ext cx="1927655" cy="7463480"/>
            </a:xfrm>
            <a:prstGeom prst="chord">
              <a:avLst>
                <a:gd name="adj1" fmla="val 5363312"/>
                <a:gd name="adj2" fmla="val 16228951"/>
              </a:avLst>
            </a:prstGeom>
            <a:solidFill>
              <a:srgbClr val="000099"/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201930">
              <a:bevelT w="13970" h="13970" prst="angle"/>
              <a:bevelB w="13970" h="13970"/>
              <a:extrusionClr>
                <a:srgbClr val="000099"/>
              </a:extrusionClr>
              <a:contourClr>
                <a:srgbClr val="00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TextBox 31"/>
            <p:cNvSpPr txBox="1">
              <a:spLocks noChangeArrowheads="1"/>
            </p:cNvSpPr>
            <p:nvPr/>
          </p:nvSpPr>
          <p:spPr bwMode="auto">
            <a:xfrm>
              <a:off x="3533738" y="922360"/>
              <a:ext cx="159851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2400" b="1" dirty="0">
                  <a:solidFill>
                    <a:srgbClr val="FFFF00"/>
                  </a:solidFill>
                  <a:latin typeface="FreesiaUPC" pitchFamily="34" charset="-34"/>
                  <a:cs typeface="FreesiaUPC" pitchFamily="34" charset="-34"/>
                </a:rPr>
                <a:t>โครงร่างองค์กร</a:t>
              </a:r>
            </a:p>
          </p:txBody>
        </p:sp>
      </p:grp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1685925" y="2192337"/>
            <a:ext cx="63246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600"/>
              </a:lnSpc>
              <a:spcBef>
                <a:spcPct val="50000"/>
              </a:spcBef>
            </a:pPr>
            <a:r>
              <a:rPr lang="th-TH" sz="2400" b="1" dirty="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สภาพแวดล้อม ความสัมพันธ์ และสภาวการณ์เชิงกลยุทธ์</a:t>
            </a:r>
            <a:endParaRPr lang="th-TH" sz="2400" b="1" dirty="0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143000" y="5562600"/>
            <a:ext cx="6934200" cy="6048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th-TH" b="1">
                <a:solidFill>
                  <a:schemeClr val="bg1"/>
                </a:solidFill>
                <a:latin typeface="Angsana New" pitchFamily="18" charset="-34"/>
                <a:cs typeface="Cordia New" pitchFamily="34" charset="-34"/>
              </a:rPr>
              <a:t>4. </a:t>
            </a:r>
            <a:r>
              <a:rPr lang="th-TH" sz="24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การวัด การวิเคราะห์ และการจัดการความรู้</a:t>
            </a:r>
            <a:endParaRPr lang="th-TH" sz="2200" b="1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400800" y="2916237"/>
            <a:ext cx="2076450" cy="21336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003B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lnSpc>
                <a:spcPct val="70000"/>
              </a:lnSpc>
            </a:pPr>
            <a:r>
              <a:rPr lang="th-TH" b="1" dirty="0">
                <a:solidFill>
                  <a:schemeClr val="bg1"/>
                </a:solidFill>
                <a:latin typeface="Angsana New" pitchFamily="18" charset="-34"/>
                <a:cs typeface="Cordia New" pitchFamily="34" charset="-34"/>
              </a:rPr>
              <a:t>7. </a:t>
            </a:r>
            <a:r>
              <a:rPr lang="th-TH" sz="2400" b="1" dirty="0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ผลลัพธ์</a:t>
            </a:r>
            <a:r>
              <a:rPr lang="en-US" sz="2000" b="1" dirty="0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  </a:t>
            </a:r>
          </a:p>
          <a:p>
            <a:pPr eaLnBrk="0" hangingPunct="0">
              <a:lnSpc>
                <a:spcPct val="70000"/>
              </a:lnSpc>
            </a:pPr>
            <a:r>
              <a:rPr lang="th-TH" sz="1600" b="1" dirty="0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7.1 </a:t>
            </a:r>
            <a:r>
              <a:rPr lang="th-TH" sz="1600" dirty="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ผลลัพธ์ด้านผลิตภัณฑ์และ</a:t>
            </a:r>
          </a:p>
          <a:p>
            <a:r>
              <a:rPr lang="th-TH" sz="1600" dirty="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กระบวนการ 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7.2 </a:t>
            </a:r>
            <a:r>
              <a:rPr lang="th-TH" sz="1600" dirty="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ผลลัพธ์ด้านการมุ่งเน้นลูกค้า 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7.3 </a:t>
            </a:r>
            <a:r>
              <a:rPr lang="th-TH" sz="1600" dirty="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ผลลัพธ์ด้านการมุ่งเน้นบุคลากร 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7.4 </a:t>
            </a:r>
            <a:r>
              <a:rPr lang="th-TH" sz="1600" dirty="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ผลลัพธ์ด้านการนำองค์กรและ</a:t>
            </a:r>
          </a:p>
          <a:p>
            <a:r>
              <a:rPr lang="th-TH" sz="1600" dirty="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การกำกับดูแลองค์กร 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7.5 </a:t>
            </a:r>
            <a:r>
              <a:rPr lang="th-TH" sz="1600" dirty="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ผลลัพธ์ด้านการเงินและตลาด</a:t>
            </a:r>
            <a:endParaRPr lang="th-TH" sz="1600" dirty="0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29150" y="4368800"/>
            <a:ext cx="1590675" cy="1006475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100000">
                <a:srgbClr val="003B3B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00808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th-TH" b="1">
                <a:solidFill>
                  <a:schemeClr val="bg1"/>
                </a:solidFill>
                <a:latin typeface="Angsana New" pitchFamily="18" charset="-34"/>
                <a:cs typeface="Cordia New" pitchFamily="34" charset="-34"/>
              </a:rPr>
              <a:t>6. </a:t>
            </a:r>
            <a:r>
              <a:rPr lang="th-TH" sz="24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การจัดการ</a:t>
            </a:r>
          </a:p>
          <a:p>
            <a:pPr algn="ctr" eaLnBrk="0" hangingPunct="0">
              <a:lnSpc>
                <a:spcPct val="75000"/>
              </a:lnSpc>
            </a:pPr>
            <a:r>
              <a:rPr lang="th-TH" sz="24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กระบวนการ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629150" y="2590800"/>
            <a:ext cx="1585913" cy="1011238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100000">
                <a:srgbClr val="003B3B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00808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th-TH" b="1">
                <a:solidFill>
                  <a:schemeClr val="bg1"/>
                </a:solidFill>
                <a:latin typeface="Angsana New" pitchFamily="18" charset="-34"/>
                <a:cs typeface="Cordia New" pitchFamily="34" charset="-34"/>
              </a:rPr>
              <a:t>5. </a:t>
            </a:r>
            <a:r>
              <a:rPr lang="th-TH" sz="24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การมุ่งเน้น</a:t>
            </a:r>
          </a:p>
          <a:p>
            <a:pPr algn="ctr" eaLnBrk="0" hangingPunct="0">
              <a:lnSpc>
                <a:spcPct val="75000"/>
              </a:lnSpc>
            </a:pPr>
            <a:r>
              <a:rPr lang="th-TH" sz="24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บุคลากร</a:t>
            </a:r>
            <a:endParaRPr lang="th-TH" sz="3200" b="1">
              <a:solidFill>
                <a:schemeClr val="bg1"/>
              </a:solidFill>
              <a:latin typeface="Angsana New" pitchFamily="18" charset="-34"/>
              <a:cs typeface="CordiaUPC" pitchFamily="34" charset="-34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320925" y="4422775"/>
            <a:ext cx="1603375" cy="1008063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100000">
                <a:srgbClr val="4718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993300"/>
            </a:extrusionClr>
          </a:sp3d>
        </p:spPr>
        <p:txBody>
          <a:bodyPr wrap="none" anchor="ctr">
            <a:flatTx/>
          </a:bodyPr>
          <a:lstStyle/>
          <a:p>
            <a:pPr algn="ctr" eaLnBrk="0" fontAlgn="auto" hangingPunc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bg1"/>
                </a:solidFill>
                <a:latin typeface="+mj-lt"/>
                <a:cs typeface="+mn-cs"/>
              </a:rPr>
              <a:t>3. </a:t>
            </a:r>
            <a:r>
              <a:rPr lang="th-TH" sz="2400" b="1" dirty="0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การมุ่งเน้น</a:t>
            </a:r>
          </a:p>
          <a:p>
            <a:pPr algn="ctr" eaLnBrk="0" fontAlgn="auto" hangingPunc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ลูกค้า</a:t>
            </a:r>
          </a:p>
          <a:p>
            <a:pPr algn="ctr" eaLnBrk="0" fontAlgn="auto" hangingPunc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และตลาด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938212" y="3516312"/>
            <a:ext cx="1576388" cy="1000125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100000">
                <a:srgbClr val="4718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993300"/>
            </a:extrusionClr>
          </a:sp3d>
        </p:spPr>
        <p:txBody>
          <a:bodyPr wrap="none" anchor="ctr">
            <a:flatTx/>
          </a:bodyPr>
          <a:lstStyle/>
          <a:p>
            <a:pPr marL="533400" indent="-533400" algn="ctr" eaLnBrk="0" hangingPunct="0">
              <a:lnSpc>
                <a:spcPct val="70000"/>
              </a:lnSpc>
            </a:pPr>
            <a:r>
              <a:rPr lang="th-TH" b="1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1. </a:t>
            </a:r>
            <a:r>
              <a:rPr lang="th-TH" sz="24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การนำองค์กร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2322513" y="2611437"/>
            <a:ext cx="1654175" cy="1000125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100000">
                <a:srgbClr val="4718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99330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2. </a:t>
            </a:r>
            <a:r>
              <a:rPr lang="th-TH" b="1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 </a:t>
            </a:r>
            <a:r>
              <a:rPr lang="th-TH" sz="2400" b="1">
                <a:solidFill>
                  <a:schemeClr val="bg1"/>
                </a:solidFill>
                <a:latin typeface="Calibri" pitchFamily="34" charset="0"/>
                <a:cs typeface="FreesiaUPC" pitchFamily="34" charset="-34"/>
              </a:rPr>
              <a:t>การวาง</a:t>
            </a:r>
            <a:r>
              <a:rPr lang="th-TH" sz="2200" b="1">
                <a:solidFill>
                  <a:schemeClr val="bg1"/>
                </a:solidFill>
                <a:latin typeface="Calibri" pitchFamily="34" charset="0"/>
                <a:cs typeface="FreesiaUPC" pitchFamily="34" charset="-34"/>
              </a:rPr>
              <a:t>แผน</a:t>
            </a:r>
            <a:endParaRPr lang="en-US" sz="2200" b="1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th-TH" sz="22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เชิง</a:t>
            </a:r>
            <a:r>
              <a:rPr lang="th-TH" sz="24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ยุทธศาสตร์</a:t>
            </a:r>
            <a:endParaRPr lang="en-US" sz="2200" b="1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  <a:p>
            <a:pPr algn="ctr" eaLnBrk="0" hangingPunct="0">
              <a:lnSpc>
                <a:spcPct val="80000"/>
              </a:lnSpc>
            </a:pPr>
            <a:endParaRPr lang="en-US" sz="800" b="1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2"/>
          <p:cNvGrpSpPr>
            <a:grpSpLocks/>
          </p:cNvGrpSpPr>
          <p:nvPr/>
        </p:nvGrpSpPr>
        <p:grpSpPr bwMode="auto">
          <a:xfrm>
            <a:off x="190500" y="1676400"/>
            <a:ext cx="8648700" cy="4953000"/>
            <a:chOff x="198" y="468"/>
            <a:chExt cx="5448" cy="3120"/>
          </a:xfrm>
        </p:grpSpPr>
        <p:sp>
          <p:nvSpPr>
            <p:cNvPr id="15369" name="Line 3"/>
            <p:cNvSpPr>
              <a:spLocks noChangeShapeType="1"/>
            </p:cNvSpPr>
            <p:nvPr/>
          </p:nvSpPr>
          <p:spPr bwMode="auto">
            <a:xfrm flipV="1">
              <a:off x="4098" y="2427"/>
              <a:ext cx="198" cy="24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Line 4"/>
            <p:cNvSpPr>
              <a:spLocks noChangeShapeType="1"/>
            </p:cNvSpPr>
            <p:nvPr/>
          </p:nvSpPr>
          <p:spPr bwMode="auto">
            <a:xfrm>
              <a:off x="4098" y="1430"/>
              <a:ext cx="192" cy="23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Rectangle 5"/>
            <p:cNvSpPr>
              <a:spLocks noChangeArrowheads="1"/>
            </p:cNvSpPr>
            <p:nvPr/>
          </p:nvSpPr>
          <p:spPr bwMode="auto">
            <a:xfrm>
              <a:off x="4338" y="1380"/>
              <a:ext cx="1308" cy="134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lnSpc>
                  <a:spcPct val="70000"/>
                </a:lnSpc>
              </a:pPr>
              <a:r>
                <a:rPr lang="th-TH" b="1" dirty="0">
                  <a:solidFill>
                    <a:schemeClr val="bg1"/>
                  </a:solidFill>
                  <a:latin typeface="Angsana New" pitchFamily="18" charset="-34"/>
                  <a:cs typeface="Cordia New" pitchFamily="34" charset="-34"/>
                </a:rPr>
                <a:t>7. </a:t>
              </a:r>
              <a:r>
                <a:rPr lang="th-TH" sz="2400" b="1" dirty="0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ผลลัพธ์</a:t>
              </a:r>
              <a:r>
                <a:rPr lang="en-US" sz="2000" b="1" dirty="0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  </a:t>
              </a:r>
            </a:p>
            <a:p>
              <a:pPr eaLnBrk="0" hangingPunct="0">
                <a:lnSpc>
                  <a:spcPct val="70000"/>
                </a:lnSpc>
              </a:pPr>
              <a:r>
                <a:rPr lang="th-TH" sz="1600" b="1" dirty="0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  <a:latin typeface="Calibri" pitchFamily="34" charset="0"/>
                </a:rPr>
                <a:t>7.1 </a:t>
              </a:r>
              <a:r>
                <a:rPr lang="th-TH" sz="1600" dirty="0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ผลลัพธ์ด้านผลิตภัณฑ์และ</a:t>
              </a:r>
            </a:p>
            <a:p>
              <a:r>
                <a:rPr lang="th-TH" sz="1600" dirty="0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กระบวนการ </a:t>
              </a:r>
              <a:endParaRPr lang="en-US" sz="1600" dirty="0">
                <a:solidFill>
                  <a:schemeClr val="bg1"/>
                </a:solidFill>
                <a:latin typeface="Calibri" pitchFamily="34" charset="0"/>
              </a:endParaRPr>
            </a:p>
            <a:p>
              <a:r>
                <a:rPr lang="en-US" sz="1600" dirty="0">
                  <a:solidFill>
                    <a:schemeClr val="bg1"/>
                  </a:solidFill>
                  <a:latin typeface="Calibri" pitchFamily="34" charset="0"/>
                </a:rPr>
                <a:t>7.2 </a:t>
              </a:r>
              <a:r>
                <a:rPr lang="th-TH" sz="1600" dirty="0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ผลลัพธ์ด้านการมุ่งเน้นลูกค้า </a:t>
              </a:r>
              <a:endParaRPr lang="en-US" sz="1600" dirty="0">
                <a:solidFill>
                  <a:schemeClr val="bg1"/>
                </a:solidFill>
                <a:latin typeface="Calibri" pitchFamily="34" charset="0"/>
              </a:endParaRPr>
            </a:p>
            <a:p>
              <a:r>
                <a:rPr lang="en-US" sz="1600" dirty="0">
                  <a:solidFill>
                    <a:schemeClr val="bg1"/>
                  </a:solidFill>
                  <a:latin typeface="Calibri" pitchFamily="34" charset="0"/>
                </a:rPr>
                <a:t>7.3 </a:t>
              </a:r>
              <a:r>
                <a:rPr lang="th-TH" sz="1600" dirty="0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ผลลัพธ์ด้านการมุ่งเน้นบุคลากร </a:t>
              </a:r>
              <a:endParaRPr lang="en-US" sz="1600" dirty="0">
                <a:solidFill>
                  <a:schemeClr val="bg1"/>
                </a:solidFill>
                <a:latin typeface="Calibri" pitchFamily="34" charset="0"/>
              </a:endParaRPr>
            </a:p>
            <a:p>
              <a:r>
                <a:rPr lang="en-US" sz="1600" dirty="0">
                  <a:solidFill>
                    <a:schemeClr val="bg1"/>
                  </a:solidFill>
                  <a:latin typeface="Calibri" pitchFamily="34" charset="0"/>
                </a:rPr>
                <a:t>7.4 </a:t>
              </a:r>
              <a:r>
                <a:rPr lang="th-TH" sz="1600" dirty="0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ผลลัพธ์ด้านการนำองค์กรและ</a:t>
              </a:r>
            </a:p>
            <a:p>
              <a:r>
                <a:rPr lang="th-TH" sz="1600" dirty="0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การกำกับดูแลองค์กร </a:t>
              </a:r>
              <a:endParaRPr lang="en-US" sz="1600" dirty="0">
                <a:solidFill>
                  <a:schemeClr val="bg1"/>
                </a:solidFill>
                <a:latin typeface="Calibri" pitchFamily="34" charset="0"/>
              </a:endParaRPr>
            </a:p>
            <a:p>
              <a:r>
                <a:rPr lang="en-US" sz="1600" dirty="0">
                  <a:solidFill>
                    <a:schemeClr val="bg1"/>
                  </a:solidFill>
                  <a:latin typeface="Calibri" pitchFamily="34" charset="0"/>
                </a:rPr>
                <a:t>7.5 </a:t>
              </a:r>
              <a:r>
                <a:rPr lang="th-TH" sz="1600" dirty="0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ผลลัพธ์ด้านการเงินและตลาด</a:t>
              </a:r>
              <a:endParaRPr lang="th-TH" sz="1600" dirty="0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endParaRPr>
            </a:p>
          </p:txBody>
        </p:sp>
        <p:grpSp>
          <p:nvGrpSpPr>
            <p:cNvPr id="15372" name="Group 6"/>
            <p:cNvGrpSpPr>
              <a:grpSpLocks/>
            </p:cNvGrpSpPr>
            <p:nvPr/>
          </p:nvGrpSpPr>
          <p:grpSpPr bwMode="auto">
            <a:xfrm>
              <a:off x="2994" y="1175"/>
              <a:ext cx="1002" cy="1754"/>
              <a:chOff x="3056" y="1719"/>
              <a:chExt cx="1002" cy="1754"/>
            </a:xfrm>
          </p:grpSpPr>
          <p:sp>
            <p:nvSpPr>
              <p:cNvPr id="15387" name="Rectangle 7"/>
              <p:cNvSpPr>
                <a:spLocks noChangeArrowheads="1"/>
              </p:cNvSpPr>
              <p:nvPr/>
            </p:nvSpPr>
            <p:spPr bwMode="auto">
              <a:xfrm>
                <a:off x="3056" y="2839"/>
                <a:ext cx="1002" cy="634"/>
              </a:xfrm>
              <a:prstGeom prst="rect">
                <a:avLst/>
              </a:prstGeom>
              <a:gradFill rotWithShape="1">
                <a:gsLst>
                  <a:gs pos="0">
                    <a:srgbClr val="008080"/>
                  </a:gs>
                  <a:gs pos="100000">
                    <a:srgbClr val="003B3B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00808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>
                  <a:lnSpc>
                    <a:spcPct val="75000"/>
                  </a:lnSpc>
                </a:pPr>
                <a:r>
                  <a:rPr lang="th-TH" b="1">
                    <a:solidFill>
                      <a:schemeClr val="bg1"/>
                    </a:solidFill>
                    <a:latin typeface="Angsana New" pitchFamily="18" charset="-34"/>
                    <a:cs typeface="Cordia New" pitchFamily="34" charset="-34"/>
                  </a:rPr>
                  <a:t>6. </a:t>
                </a:r>
                <a:r>
                  <a:rPr lang="th-TH" sz="2400" b="1">
                    <a:solidFill>
                      <a:schemeClr val="bg1"/>
                    </a:solidFill>
                    <a:latin typeface="Angsana New" pitchFamily="18" charset="-34"/>
                    <a:cs typeface="FreesiaUPC" pitchFamily="34" charset="-34"/>
                  </a:rPr>
                  <a:t>การจัดการ</a:t>
                </a:r>
              </a:p>
              <a:p>
                <a:pPr algn="ctr" eaLnBrk="0" hangingPunct="0">
                  <a:lnSpc>
                    <a:spcPct val="75000"/>
                  </a:lnSpc>
                </a:pPr>
                <a:r>
                  <a:rPr lang="th-TH" sz="2400" b="1">
                    <a:solidFill>
                      <a:schemeClr val="bg1"/>
                    </a:solidFill>
                    <a:latin typeface="Angsana New" pitchFamily="18" charset="-34"/>
                    <a:cs typeface="FreesiaUPC" pitchFamily="34" charset="-34"/>
                  </a:rPr>
                  <a:t>กระบวนการ</a:t>
                </a:r>
              </a:p>
            </p:txBody>
          </p:sp>
          <p:sp>
            <p:nvSpPr>
              <p:cNvPr id="15388" name="Rectangle 8"/>
              <p:cNvSpPr>
                <a:spLocks noChangeArrowheads="1"/>
              </p:cNvSpPr>
              <p:nvPr/>
            </p:nvSpPr>
            <p:spPr bwMode="auto">
              <a:xfrm>
                <a:off x="3056" y="1719"/>
                <a:ext cx="999" cy="637"/>
              </a:xfrm>
              <a:prstGeom prst="rect">
                <a:avLst/>
              </a:prstGeom>
              <a:gradFill rotWithShape="1">
                <a:gsLst>
                  <a:gs pos="0">
                    <a:srgbClr val="008080"/>
                  </a:gs>
                  <a:gs pos="100000">
                    <a:srgbClr val="003B3B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00808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>
                  <a:lnSpc>
                    <a:spcPct val="75000"/>
                  </a:lnSpc>
                </a:pPr>
                <a:r>
                  <a:rPr lang="th-TH" b="1">
                    <a:solidFill>
                      <a:schemeClr val="bg1"/>
                    </a:solidFill>
                    <a:latin typeface="Angsana New" pitchFamily="18" charset="-34"/>
                    <a:cs typeface="Cordia New" pitchFamily="34" charset="-34"/>
                  </a:rPr>
                  <a:t>5. </a:t>
                </a:r>
                <a:r>
                  <a:rPr lang="th-TH" sz="2400" b="1">
                    <a:solidFill>
                      <a:schemeClr val="bg1"/>
                    </a:solidFill>
                    <a:latin typeface="Angsana New" pitchFamily="18" charset="-34"/>
                    <a:cs typeface="FreesiaUPC" pitchFamily="34" charset="-34"/>
                  </a:rPr>
                  <a:t>การมุ่งเน้น</a:t>
                </a:r>
              </a:p>
              <a:p>
                <a:pPr algn="ctr" eaLnBrk="0" hangingPunct="0">
                  <a:lnSpc>
                    <a:spcPct val="75000"/>
                  </a:lnSpc>
                </a:pPr>
                <a:r>
                  <a:rPr lang="th-TH" sz="2400" b="1">
                    <a:solidFill>
                      <a:schemeClr val="bg1"/>
                    </a:solidFill>
                    <a:latin typeface="Angsana New" pitchFamily="18" charset="-34"/>
                    <a:cs typeface="FreesiaUPC" pitchFamily="34" charset="-34"/>
                  </a:rPr>
                  <a:t>บุคลากร</a:t>
                </a:r>
                <a:endParaRPr lang="th-TH" sz="3200" b="1">
                  <a:solidFill>
                    <a:schemeClr val="bg1"/>
                  </a:solidFill>
                  <a:latin typeface="Angsana New" pitchFamily="18" charset="-34"/>
                  <a:cs typeface="CordiaUPC" pitchFamily="34" charset="-34"/>
                </a:endParaRPr>
              </a:p>
            </p:txBody>
          </p:sp>
          <p:sp>
            <p:nvSpPr>
              <p:cNvPr id="15389" name="Line 9"/>
              <p:cNvSpPr>
                <a:spLocks noChangeShapeType="1"/>
              </p:cNvSpPr>
              <p:nvPr/>
            </p:nvSpPr>
            <p:spPr bwMode="auto">
              <a:xfrm>
                <a:off x="3734" y="2452"/>
                <a:ext cx="0" cy="284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73" name="AutoShape 10"/>
            <p:cNvSpPr>
              <a:spLocks noChangeArrowheads="1"/>
            </p:cNvSpPr>
            <p:nvPr/>
          </p:nvSpPr>
          <p:spPr bwMode="auto">
            <a:xfrm>
              <a:off x="2610" y="1980"/>
              <a:ext cx="336" cy="171"/>
            </a:xfrm>
            <a:prstGeom prst="leftRightArrow">
              <a:avLst>
                <a:gd name="adj1" fmla="val 50000"/>
                <a:gd name="adj2" fmla="val 39298"/>
              </a:avLst>
            </a:prstGeom>
            <a:solidFill>
              <a:srgbClr val="CC99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5374" name="AutoShape 11"/>
            <p:cNvSpPr>
              <a:spLocks noChangeArrowheads="1"/>
            </p:cNvSpPr>
            <p:nvPr/>
          </p:nvSpPr>
          <p:spPr bwMode="auto">
            <a:xfrm>
              <a:off x="2706" y="2847"/>
              <a:ext cx="144" cy="261"/>
            </a:xfrm>
            <a:prstGeom prst="upDownArrow">
              <a:avLst>
                <a:gd name="adj1" fmla="val 50000"/>
                <a:gd name="adj2" fmla="val 36250"/>
              </a:avLst>
            </a:prstGeom>
            <a:solidFill>
              <a:srgbClr val="CC99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</a:pPr>
              <a:endParaRPr lang="th-TH" sz="2600">
                <a:solidFill>
                  <a:schemeClr val="bg1"/>
                </a:solidFill>
                <a:latin typeface="Cordia New" pitchFamily="34" charset="-34"/>
                <a:cs typeface="FreesiaUPC" pitchFamily="34" charset="-34"/>
              </a:endParaRPr>
            </a:p>
          </p:txBody>
        </p:sp>
        <p:sp>
          <p:nvSpPr>
            <p:cNvPr id="15375" name="Rectangle 12"/>
            <p:cNvSpPr>
              <a:spLocks noChangeArrowheads="1"/>
            </p:cNvSpPr>
            <p:nvPr/>
          </p:nvSpPr>
          <p:spPr bwMode="auto">
            <a:xfrm>
              <a:off x="720" y="3207"/>
              <a:ext cx="4368" cy="381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th-TH" b="1">
                  <a:solidFill>
                    <a:schemeClr val="bg1"/>
                  </a:solidFill>
                  <a:latin typeface="Angsana New" pitchFamily="18" charset="-34"/>
                  <a:cs typeface="Cordia New" pitchFamily="34" charset="-34"/>
                </a:rPr>
                <a:t>4. </a:t>
              </a:r>
              <a:r>
                <a:rPr lang="th-TH" sz="2400" b="1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การวัด การวิเคราะห์ และการจัดการความรู้</a:t>
              </a:r>
              <a:endParaRPr lang="th-TH" sz="22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endParaRPr>
            </a:p>
          </p:txBody>
        </p:sp>
        <p:sp>
          <p:nvSpPr>
            <p:cNvPr id="42003" name="Rectangle 13"/>
            <p:cNvSpPr>
              <a:spLocks noChangeArrowheads="1"/>
            </p:cNvSpPr>
            <p:nvPr/>
          </p:nvSpPr>
          <p:spPr bwMode="auto">
            <a:xfrm>
              <a:off x="1540" y="2329"/>
              <a:ext cx="1010" cy="635"/>
            </a:xfrm>
            <a:prstGeom prst="rect">
              <a:avLst/>
            </a:prstGeom>
            <a:gradFill rotWithShape="1">
              <a:gsLst>
                <a:gs pos="0">
                  <a:srgbClr val="993300"/>
                </a:gs>
                <a:gs pos="100000">
                  <a:srgbClr val="4718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993300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fontAlgn="auto" hangingPunct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chemeClr val="bg1"/>
                  </a:solidFill>
                  <a:latin typeface="+mj-lt"/>
                  <a:cs typeface="+mn-cs"/>
                </a:rPr>
                <a:t>3. </a:t>
              </a:r>
              <a:r>
                <a:rPr lang="th-TH" sz="2400" b="1" dirty="0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การมุ่งเน้น</a:t>
              </a:r>
            </a:p>
            <a:p>
              <a:pPr algn="ctr" eaLnBrk="0" fontAlgn="auto" hangingPunct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dirty="0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ลูกค้า</a:t>
              </a:r>
            </a:p>
            <a:p>
              <a:pPr algn="ctr" eaLnBrk="0" fontAlgn="auto" hangingPunct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dirty="0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และตลาด</a:t>
              </a:r>
            </a:p>
          </p:txBody>
        </p:sp>
        <p:sp>
          <p:nvSpPr>
            <p:cNvPr id="15377" name="Line 14"/>
            <p:cNvSpPr>
              <a:spLocks noChangeShapeType="1"/>
            </p:cNvSpPr>
            <p:nvPr/>
          </p:nvSpPr>
          <p:spPr bwMode="auto">
            <a:xfrm>
              <a:off x="1269" y="2388"/>
              <a:ext cx="236" cy="26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Line 15"/>
            <p:cNvSpPr>
              <a:spLocks noChangeShapeType="1"/>
            </p:cNvSpPr>
            <p:nvPr/>
          </p:nvSpPr>
          <p:spPr bwMode="auto">
            <a:xfrm flipV="1">
              <a:off x="1269" y="1401"/>
              <a:ext cx="236" cy="26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Rectangle 16"/>
            <p:cNvSpPr>
              <a:spLocks noChangeArrowheads="1"/>
            </p:cNvSpPr>
            <p:nvPr/>
          </p:nvSpPr>
          <p:spPr bwMode="auto">
            <a:xfrm>
              <a:off x="231" y="1758"/>
              <a:ext cx="993" cy="630"/>
            </a:xfrm>
            <a:prstGeom prst="rect">
              <a:avLst/>
            </a:prstGeom>
            <a:gradFill rotWithShape="1">
              <a:gsLst>
                <a:gs pos="0">
                  <a:srgbClr val="993300"/>
                </a:gs>
                <a:gs pos="100000">
                  <a:srgbClr val="4718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993300"/>
              </a:extrusionClr>
            </a:sp3d>
          </p:spPr>
          <p:txBody>
            <a:bodyPr wrap="none" anchor="ctr">
              <a:flatTx/>
            </a:bodyPr>
            <a:lstStyle/>
            <a:p>
              <a:pPr marL="533400" indent="-533400" algn="ctr" eaLnBrk="0" hangingPunct="0">
                <a:lnSpc>
                  <a:spcPct val="70000"/>
                </a:lnSpc>
              </a:pPr>
              <a:r>
                <a:rPr lang="th-TH" b="1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1. </a:t>
              </a:r>
              <a:r>
                <a:rPr lang="th-TH" sz="2400" b="1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การนำองค์กร</a:t>
              </a:r>
            </a:p>
          </p:txBody>
        </p:sp>
        <p:sp>
          <p:nvSpPr>
            <p:cNvPr id="15380" name="Rectangle 17"/>
            <p:cNvSpPr>
              <a:spLocks noChangeArrowheads="1"/>
            </p:cNvSpPr>
            <p:nvPr/>
          </p:nvSpPr>
          <p:spPr bwMode="auto">
            <a:xfrm>
              <a:off x="1541" y="1188"/>
              <a:ext cx="1042" cy="630"/>
            </a:xfrm>
            <a:prstGeom prst="rect">
              <a:avLst/>
            </a:prstGeom>
            <a:gradFill rotWithShape="1">
              <a:gsLst>
                <a:gs pos="0">
                  <a:srgbClr val="993300"/>
                </a:gs>
                <a:gs pos="100000">
                  <a:srgbClr val="4718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993300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2. </a:t>
              </a:r>
              <a:r>
                <a:rPr lang="th-TH" b="1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 </a:t>
              </a:r>
              <a:r>
                <a:rPr lang="th-TH" sz="2400" b="1">
                  <a:solidFill>
                    <a:schemeClr val="bg1"/>
                  </a:solidFill>
                  <a:latin typeface="Calibri" pitchFamily="34" charset="0"/>
                  <a:cs typeface="FreesiaUPC" pitchFamily="34" charset="-34"/>
                </a:rPr>
                <a:t>การวาง</a:t>
              </a:r>
              <a:r>
                <a:rPr lang="th-TH" sz="2200" b="1">
                  <a:solidFill>
                    <a:schemeClr val="bg1"/>
                  </a:solidFill>
                  <a:latin typeface="Calibri" pitchFamily="34" charset="0"/>
                  <a:cs typeface="FreesiaUPC" pitchFamily="34" charset="-34"/>
                </a:rPr>
                <a:t>แผน</a:t>
              </a:r>
              <a:endParaRPr lang="en-US" sz="22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endParaRPr>
            </a:p>
            <a:p>
              <a:pPr algn="ctr" eaLnBrk="0" hangingPunct="0">
                <a:lnSpc>
                  <a:spcPct val="80000"/>
                </a:lnSpc>
              </a:pPr>
              <a:r>
                <a:rPr lang="th-TH" sz="2200" b="1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เชิง</a:t>
              </a:r>
              <a:r>
                <a:rPr lang="th-TH" sz="2400" b="1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ยุทธศาสตร์</a:t>
              </a:r>
              <a:endParaRPr lang="en-US" sz="22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endParaRPr>
            </a:p>
            <a:p>
              <a:pPr algn="ctr" eaLnBrk="0" hangingPunct="0">
                <a:lnSpc>
                  <a:spcPct val="80000"/>
                </a:lnSpc>
              </a:pPr>
              <a:endParaRPr lang="en-US" sz="8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endParaRPr>
            </a:p>
          </p:txBody>
        </p:sp>
        <p:sp>
          <p:nvSpPr>
            <p:cNvPr id="15381" name="Line 18"/>
            <p:cNvSpPr>
              <a:spLocks noChangeShapeType="1"/>
            </p:cNvSpPr>
            <p:nvPr/>
          </p:nvSpPr>
          <p:spPr bwMode="auto">
            <a:xfrm>
              <a:off x="2126" y="1912"/>
              <a:ext cx="0" cy="28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2" name="Text Box 23"/>
            <p:cNvSpPr txBox="1">
              <a:spLocks noChangeArrowheads="1"/>
            </p:cNvSpPr>
            <p:nvPr/>
          </p:nvSpPr>
          <p:spPr bwMode="auto">
            <a:xfrm>
              <a:off x="1056" y="468"/>
              <a:ext cx="355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ts val="1800"/>
                </a:lnSpc>
                <a:spcBef>
                  <a:spcPct val="50000"/>
                </a:spcBef>
              </a:pPr>
              <a:r>
                <a:rPr lang="th-TH" sz="2400" b="1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บริบทของรัฐวิสาหกิจ</a:t>
              </a:r>
            </a:p>
            <a:p>
              <a:pPr algn="ctr" eaLnBrk="0" hangingPunct="0">
                <a:lnSpc>
                  <a:spcPts val="1800"/>
                </a:lnSpc>
                <a:spcBef>
                  <a:spcPct val="50000"/>
                </a:spcBef>
              </a:pPr>
              <a:r>
                <a:rPr lang="th-TH" sz="2400" b="1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สภาพแวดล้อม ความสัมพันธ์ และความท้าทาย</a:t>
              </a:r>
            </a:p>
          </p:txBody>
        </p:sp>
        <p:sp>
          <p:nvSpPr>
            <p:cNvPr id="15383" name="Freeform 24"/>
            <p:cNvSpPr>
              <a:spLocks/>
            </p:cNvSpPr>
            <p:nvPr/>
          </p:nvSpPr>
          <p:spPr bwMode="auto">
            <a:xfrm rot="-847260">
              <a:off x="198" y="1019"/>
              <a:ext cx="633" cy="584"/>
            </a:xfrm>
            <a:custGeom>
              <a:avLst/>
              <a:gdLst>
                <a:gd name="T0" fmla="*/ 0 w 576"/>
                <a:gd name="T1" fmla="*/ 2 h 720"/>
                <a:gd name="T2" fmla="*/ 12956 w 576"/>
                <a:gd name="T3" fmla="*/ 0 h 720"/>
                <a:gd name="T4" fmla="*/ 0 60000 65536"/>
                <a:gd name="T5" fmla="*/ 0 60000 65536"/>
                <a:gd name="T6" fmla="*/ 0 w 576"/>
                <a:gd name="T7" fmla="*/ 0 h 720"/>
                <a:gd name="T8" fmla="*/ 576 w 576"/>
                <a:gd name="T9" fmla="*/ 720 h 7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76" h="720">
                  <a:moveTo>
                    <a:pt x="0" y="720"/>
                  </a:moveTo>
                  <a:cubicBezTo>
                    <a:pt x="240" y="420"/>
                    <a:pt x="480" y="120"/>
                    <a:pt x="576" y="0"/>
                  </a:cubicBezTo>
                </a:path>
              </a:pathLst>
            </a:custGeom>
            <a:solidFill>
              <a:srgbClr val="CC9900"/>
            </a:solidFill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4" name="Freeform 25"/>
            <p:cNvSpPr>
              <a:spLocks/>
            </p:cNvSpPr>
            <p:nvPr/>
          </p:nvSpPr>
          <p:spPr bwMode="auto">
            <a:xfrm rot="-884193">
              <a:off x="5206" y="907"/>
              <a:ext cx="331" cy="524"/>
            </a:xfrm>
            <a:custGeom>
              <a:avLst/>
              <a:gdLst>
                <a:gd name="T0" fmla="*/ 37940 w 288"/>
                <a:gd name="T1" fmla="*/ 1 h 720"/>
                <a:gd name="T2" fmla="*/ 0 w 288"/>
                <a:gd name="T3" fmla="*/ 0 h 720"/>
                <a:gd name="T4" fmla="*/ 0 60000 65536"/>
                <a:gd name="T5" fmla="*/ 0 60000 65536"/>
                <a:gd name="T6" fmla="*/ 0 w 288"/>
                <a:gd name="T7" fmla="*/ 0 h 720"/>
                <a:gd name="T8" fmla="*/ 288 w 288"/>
                <a:gd name="T9" fmla="*/ 720 h 7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8" h="720">
                  <a:moveTo>
                    <a:pt x="288" y="720"/>
                  </a:moveTo>
                  <a:cubicBezTo>
                    <a:pt x="168" y="420"/>
                    <a:pt x="48" y="120"/>
                    <a:pt x="0" y="0"/>
                  </a:cubicBezTo>
                </a:path>
              </a:pathLst>
            </a:custGeom>
            <a:solidFill>
              <a:srgbClr val="CC9900"/>
            </a:solidFill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5" name="Line 26"/>
            <p:cNvSpPr>
              <a:spLocks noChangeShapeType="1"/>
            </p:cNvSpPr>
            <p:nvPr/>
          </p:nvSpPr>
          <p:spPr bwMode="auto">
            <a:xfrm>
              <a:off x="279" y="2426"/>
              <a:ext cx="480" cy="72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Line 27"/>
            <p:cNvSpPr>
              <a:spLocks noChangeShapeType="1"/>
            </p:cNvSpPr>
            <p:nvPr/>
          </p:nvSpPr>
          <p:spPr bwMode="auto">
            <a:xfrm flipV="1">
              <a:off x="5142" y="2772"/>
              <a:ext cx="384" cy="38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2" name="Text Box 23"/>
          <p:cNvSpPr txBox="1">
            <a:spLocks noChangeArrowheads="1"/>
          </p:cNvSpPr>
          <p:nvPr/>
        </p:nvSpPr>
        <p:spPr bwMode="auto">
          <a:xfrm>
            <a:off x="914400" y="1600200"/>
            <a:ext cx="7543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1800"/>
              </a:lnSpc>
              <a:spcBef>
                <a:spcPct val="50000"/>
              </a:spcBef>
            </a:pPr>
            <a:endParaRPr lang="th-TH" sz="2400" b="1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  <a:p>
            <a:pPr algn="ctr" eaLnBrk="0" hangingPunct="0">
              <a:lnSpc>
                <a:spcPts val="1800"/>
              </a:lnSpc>
              <a:spcBef>
                <a:spcPct val="50000"/>
              </a:spcBef>
            </a:pPr>
            <a:endParaRPr lang="th-TH" sz="2400" b="1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15363" name="Text Box 23"/>
          <p:cNvSpPr txBox="1">
            <a:spLocks noChangeArrowheads="1"/>
          </p:cNvSpPr>
          <p:nvPr/>
        </p:nvSpPr>
        <p:spPr bwMode="auto">
          <a:xfrm>
            <a:off x="1600200" y="1881188"/>
            <a:ext cx="71628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6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th-TH" sz="20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 สภาพแวดล้อมภายในองค์กร  ความสัมพันธ์กับภายนอกองค์กร</a:t>
            </a:r>
          </a:p>
          <a:p>
            <a:pPr eaLnBrk="0" hangingPunct="0">
              <a:lnSpc>
                <a:spcPts val="6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th-TH" sz="20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 บรรยากาศด้านการแข่งขัน บริบทด้านยุทธศาสตร์ ระบบปรับปรุงผลดำเนินการ </a:t>
            </a:r>
            <a:endParaRPr lang="en-US" sz="2000" b="1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  <a:p>
            <a:pPr algn="ctr" eaLnBrk="0" hangingPunct="0">
              <a:lnSpc>
                <a:spcPts val="600"/>
              </a:lnSpc>
              <a:spcBef>
                <a:spcPct val="50000"/>
              </a:spcBef>
            </a:pPr>
            <a:r>
              <a:rPr lang="th-TH" sz="20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 </a:t>
            </a:r>
          </a:p>
          <a:p>
            <a:pPr algn="ctr" eaLnBrk="0" hangingPunct="0">
              <a:lnSpc>
                <a:spcPts val="600"/>
              </a:lnSpc>
              <a:spcBef>
                <a:spcPct val="50000"/>
              </a:spcBef>
            </a:pPr>
            <a:endParaRPr lang="th-TH" sz="2000" b="1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</p:txBody>
      </p:sp>
      <p:grpSp>
        <p:nvGrpSpPr>
          <p:cNvPr id="15364" name="Group 33"/>
          <p:cNvGrpSpPr>
            <a:grpSpLocks/>
          </p:cNvGrpSpPr>
          <p:nvPr/>
        </p:nvGrpSpPr>
        <p:grpSpPr bwMode="auto">
          <a:xfrm>
            <a:off x="838200" y="1371600"/>
            <a:ext cx="7462838" cy="1927225"/>
            <a:chOff x="838201" y="891744"/>
            <a:chExt cx="7463480" cy="1927655"/>
          </a:xfrm>
        </p:grpSpPr>
        <p:sp>
          <p:nvSpPr>
            <p:cNvPr id="31" name="Chord 30"/>
            <p:cNvSpPr/>
            <p:nvPr/>
          </p:nvSpPr>
          <p:spPr>
            <a:xfrm rot="5400000">
              <a:off x="3606113" y="-1876168"/>
              <a:ext cx="1927655" cy="7463480"/>
            </a:xfrm>
            <a:prstGeom prst="chord">
              <a:avLst>
                <a:gd name="adj1" fmla="val 5363312"/>
                <a:gd name="adj2" fmla="val 16228951"/>
              </a:avLst>
            </a:prstGeom>
            <a:solidFill>
              <a:srgbClr val="000099"/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201930">
              <a:bevelT w="13970" h="13970" prst="angle"/>
              <a:bevelB w="13970" h="13970"/>
              <a:extrusionClr>
                <a:srgbClr val="000099"/>
              </a:extrusionClr>
              <a:contourClr>
                <a:srgbClr val="00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368" name="TextBox 31"/>
            <p:cNvSpPr txBox="1">
              <a:spLocks noChangeArrowheads="1"/>
            </p:cNvSpPr>
            <p:nvPr/>
          </p:nvSpPr>
          <p:spPr bwMode="auto">
            <a:xfrm>
              <a:off x="3533738" y="922360"/>
              <a:ext cx="159851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2400" b="1" dirty="0">
                  <a:solidFill>
                    <a:srgbClr val="FFFF00"/>
                  </a:solidFill>
                  <a:latin typeface="FreesiaUPC" pitchFamily="34" charset="-34"/>
                  <a:cs typeface="FreesiaUPC" pitchFamily="34" charset="-34"/>
                </a:rPr>
                <a:t>โครงร่างองค์กร</a:t>
              </a:r>
            </a:p>
          </p:txBody>
        </p:sp>
      </p:grpSp>
      <p:sp>
        <p:nvSpPr>
          <p:cNvPr id="15365" name="Text Box 23"/>
          <p:cNvSpPr txBox="1">
            <a:spLocks noChangeArrowheads="1"/>
          </p:cNvSpPr>
          <p:nvPr/>
        </p:nvSpPr>
        <p:spPr bwMode="auto">
          <a:xfrm>
            <a:off x="1604963" y="2057400"/>
            <a:ext cx="63246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600"/>
              </a:lnSpc>
              <a:spcBef>
                <a:spcPct val="50000"/>
              </a:spcBef>
            </a:pPr>
            <a:r>
              <a:rPr lang="th-TH" sz="2400" b="1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สภาพแวดล้อม ความสัมพันธ์ และสภาวการณ์เชิงกลยุทธ์</a:t>
            </a:r>
            <a:endParaRPr lang="th-TH" sz="2400" b="1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53000" y="344488"/>
            <a:ext cx="40576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กรอบแนวคิดสู่ความเป็นเลิศ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28800"/>
            <a:ext cx="5619750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8618" y="3581400"/>
            <a:ext cx="7337265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กรอบแนวคิดของบ้านแห่งคุณภาพ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/>
          </p:cNvSpPr>
          <p:nvPr>
            <p:ph type="title" idx="4294967295"/>
          </p:nvPr>
        </p:nvSpPr>
        <p:spPr>
          <a:xfrm>
            <a:off x="4267200" y="228600"/>
            <a:ext cx="4648200" cy="990600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  <a:cs typeface="BrowalliaUPC" pitchFamily="34" charset="-34"/>
              </a:rPr>
              <a:t>องค์กรของเรามีลักษณะดังนี้หรือไม่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  <a:cs typeface="BrowalliaUPC" pitchFamily="34" charset="-34"/>
              </a:rPr>
              <a:t>?</a:t>
            </a:r>
            <a:endParaRPr lang="th-TH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EEECE1"/>
                </a:outerShdw>
              </a:effectLst>
              <a:cs typeface="BrowalliaUPC" pitchFamily="34" charset="-34"/>
            </a:endParaRPr>
          </a:p>
        </p:txBody>
      </p:sp>
      <p:sp>
        <p:nvSpPr>
          <p:cNvPr id="685059" name="Rectangle 3"/>
          <p:cNvSpPr>
            <a:spLocks noChangeArrowheads="1"/>
          </p:cNvSpPr>
          <p:nvPr/>
        </p:nvSpPr>
        <p:spPr bwMode="auto">
          <a:xfrm>
            <a:off x="263388" y="2535499"/>
            <a:ext cx="2708411" cy="7620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r">
              <a:defRPr/>
            </a:pPr>
            <a:r>
              <a:rPr lang="th-TH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cs typeface="Tahoma" pitchFamily="34" charset="0"/>
              </a:rPr>
              <a:t>การนำองค์การ</a:t>
            </a:r>
          </a:p>
          <a:p>
            <a:pPr algn="r">
              <a:defRPr/>
            </a:pPr>
            <a:r>
              <a:rPr lang="th-TH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cs typeface="Tahoma" pitchFamily="34" charset="0"/>
              </a:rPr>
              <a:t>อย่างมีวิสัยทัศน์</a:t>
            </a:r>
          </a:p>
        </p:txBody>
      </p:sp>
      <p:sp>
        <p:nvSpPr>
          <p:cNvPr id="685060" name="Rectangle 4"/>
          <p:cNvSpPr>
            <a:spLocks noChangeArrowheads="1"/>
          </p:cNvSpPr>
          <p:nvPr/>
        </p:nvSpPr>
        <p:spPr bwMode="auto">
          <a:xfrm>
            <a:off x="260350" y="3350775"/>
            <a:ext cx="2671763" cy="83343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r">
              <a:defRPr/>
            </a:pPr>
            <a:r>
              <a:rPr lang="en-US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cs typeface="Tahoma" pitchFamily="34" charset="0"/>
              </a:rPr>
              <a:t>ความเป็นเลิศ</a:t>
            </a:r>
          </a:p>
          <a:p>
            <a:pPr algn="r">
              <a:defRPr/>
            </a:pPr>
            <a:r>
              <a:rPr lang="en-US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cs typeface="Tahoma" pitchFamily="34" charset="0"/>
              </a:rPr>
              <a:t>ที่มุ่งเน้นที่ลูกค้า</a:t>
            </a:r>
            <a:endParaRPr lang="th-TH" b="1" dirty="0">
              <a:solidFill>
                <a:srgbClr val="0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85061" name="Rectangle 5"/>
          <p:cNvSpPr>
            <a:spLocks noChangeArrowheads="1"/>
          </p:cNvSpPr>
          <p:nvPr/>
        </p:nvSpPr>
        <p:spPr bwMode="auto">
          <a:xfrm>
            <a:off x="3082925" y="3426975"/>
            <a:ext cx="2744788" cy="75723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r">
              <a:defRPr/>
            </a:pPr>
            <a:r>
              <a:rPr lang="en-US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cs typeface="Tahoma" pitchFamily="34" charset="0"/>
              </a:rPr>
              <a:t>การมุ่งเน้นอนาคต</a:t>
            </a:r>
            <a:endParaRPr lang="th-TH" b="1" dirty="0">
              <a:solidFill>
                <a:srgbClr val="0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85062" name="Rectangle 6"/>
          <p:cNvSpPr>
            <a:spLocks noChangeArrowheads="1"/>
          </p:cNvSpPr>
          <p:nvPr/>
        </p:nvSpPr>
        <p:spPr bwMode="auto">
          <a:xfrm>
            <a:off x="3080147" y="5413375"/>
            <a:ext cx="2750820" cy="8350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r"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cs typeface="Tahoma" pitchFamily="34" charset="0"/>
              </a:rPr>
              <a:t>การจัดการโดยใช้</a:t>
            </a:r>
          </a:p>
          <a:p>
            <a:pPr algn="r"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cs typeface="Tahoma" pitchFamily="34" charset="0"/>
              </a:rPr>
              <a:t>ข้อมูลจริง</a:t>
            </a:r>
            <a:endParaRPr lang="th-TH" sz="1600" b="1" dirty="0">
              <a:solidFill>
                <a:srgbClr val="0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85063" name="Rectangle 7"/>
          <p:cNvSpPr>
            <a:spLocks noChangeArrowheads="1"/>
          </p:cNvSpPr>
          <p:nvPr/>
        </p:nvSpPr>
        <p:spPr bwMode="auto">
          <a:xfrm>
            <a:off x="5997575" y="4995294"/>
            <a:ext cx="2897187" cy="86534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r">
              <a:defRPr/>
            </a:pPr>
            <a:r>
              <a:rPr lang="en-US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cs typeface="Tahoma" pitchFamily="34" charset="0"/>
              </a:rPr>
              <a:t>มุมมองเชิงระบบ</a:t>
            </a:r>
            <a:endParaRPr lang="th-TH" b="1" dirty="0">
              <a:solidFill>
                <a:srgbClr val="0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85064" name="Rectangle 8"/>
          <p:cNvSpPr>
            <a:spLocks noChangeArrowheads="1"/>
          </p:cNvSpPr>
          <p:nvPr/>
        </p:nvSpPr>
        <p:spPr bwMode="auto">
          <a:xfrm>
            <a:off x="5978494" y="3015238"/>
            <a:ext cx="2860705" cy="83502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r">
              <a:defRPr/>
            </a:pPr>
            <a:r>
              <a:rPr lang="en-US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cs typeface="Tahoma" pitchFamily="34" charset="0"/>
              </a:rPr>
              <a:t>ความรับผิดชอบ</a:t>
            </a:r>
          </a:p>
          <a:p>
            <a:pPr algn="r">
              <a:defRPr/>
            </a:pPr>
            <a:r>
              <a:rPr lang="en-US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cs typeface="Tahoma" pitchFamily="34" charset="0"/>
              </a:rPr>
              <a:t>       ต่อสังคม</a:t>
            </a:r>
            <a:endParaRPr lang="th-TH" b="1" dirty="0">
              <a:solidFill>
                <a:srgbClr val="0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85065" name="Rectangle 9"/>
          <p:cNvSpPr>
            <a:spLocks noChangeArrowheads="1"/>
          </p:cNvSpPr>
          <p:nvPr/>
        </p:nvSpPr>
        <p:spPr bwMode="auto">
          <a:xfrm>
            <a:off x="5978525" y="3973671"/>
            <a:ext cx="2897188" cy="94339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r>
              <a:rPr lang="en-US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cs typeface="Tahoma" pitchFamily="34" charset="0"/>
              </a:rPr>
              <a:t>การมุ่งเน้นที่ผลลัพธ์</a:t>
            </a:r>
          </a:p>
          <a:p>
            <a:pPr algn="r">
              <a:lnSpc>
                <a:spcPct val="120000"/>
              </a:lnSpc>
              <a:defRPr/>
            </a:pPr>
            <a:r>
              <a:rPr lang="en-US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cs typeface="Tahoma" pitchFamily="34" charset="0"/>
              </a:rPr>
              <a:t>และการสร้างคุณค่า</a:t>
            </a:r>
            <a:endParaRPr lang="th-TH" b="1" dirty="0">
              <a:solidFill>
                <a:srgbClr val="0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85066" name="Rectangle 10"/>
          <p:cNvSpPr>
            <a:spLocks noChangeArrowheads="1"/>
          </p:cNvSpPr>
          <p:nvPr/>
        </p:nvSpPr>
        <p:spPr bwMode="auto">
          <a:xfrm>
            <a:off x="3103562" y="4335446"/>
            <a:ext cx="2732089" cy="9906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r">
              <a:defRPr/>
            </a:pPr>
            <a:r>
              <a:rPr lang="en-US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cs typeface="Tahoma" pitchFamily="34" charset="0"/>
              </a:rPr>
              <a:t>การจัดการเพื่อ</a:t>
            </a:r>
          </a:p>
          <a:p>
            <a:pPr algn="r">
              <a:defRPr/>
            </a:pPr>
            <a:r>
              <a:rPr lang="en-US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cs typeface="Tahoma" pitchFamily="34" charset="0"/>
              </a:rPr>
              <a:t>นวัตกรรม</a:t>
            </a:r>
            <a:endParaRPr lang="th-TH" b="1" dirty="0">
              <a:solidFill>
                <a:srgbClr val="0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85067" name="Rectangle 11"/>
          <p:cNvSpPr>
            <a:spLocks noChangeArrowheads="1"/>
          </p:cNvSpPr>
          <p:nvPr/>
        </p:nvSpPr>
        <p:spPr bwMode="auto">
          <a:xfrm>
            <a:off x="3082925" y="2511852"/>
            <a:ext cx="2732088" cy="8350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r">
              <a:defRPr/>
            </a:pPr>
            <a:r>
              <a:rPr lang="en-US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cs typeface="Tahoma" pitchFamily="34" charset="0"/>
              </a:rPr>
              <a:t>ความคล่องตั</a:t>
            </a:r>
            <a:r>
              <a:rPr lang="th-TH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cs typeface="Tahoma" pitchFamily="34" charset="0"/>
              </a:rPr>
              <a:t>ว</a:t>
            </a:r>
          </a:p>
        </p:txBody>
      </p:sp>
      <p:sp>
        <p:nvSpPr>
          <p:cNvPr id="685068" name="Rectangle 12"/>
          <p:cNvSpPr>
            <a:spLocks noChangeArrowheads="1"/>
          </p:cNvSpPr>
          <p:nvPr/>
        </p:nvSpPr>
        <p:spPr bwMode="auto">
          <a:xfrm>
            <a:off x="263495" y="5402246"/>
            <a:ext cx="2698749" cy="82615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r>
              <a:rPr lang="en-US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cs typeface="Tahoma" pitchFamily="34" charset="0"/>
              </a:rPr>
              <a:t>การให้ความสำคัญกับ</a:t>
            </a:r>
          </a:p>
          <a:p>
            <a:pPr algn="r">
              <a:lnSpc>
                <a:spcPct val="120000"/>
              </a:lnSpc>
              <a:defRPr/>
            </a:pPr>
            <a:r>
              <a:rPr lang="en-US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cs typeface="Tahoma" pitchFamily="34" charset="0"/>
              </a:rPr>
              <a:t>พนักงานและคู่ค้า</a:t>
            </a:r>
            <a:endParaRPr lang="th-TH" b="1" dirty="0">
              <a:solidFill>
                <a:srgbClr val="0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85069" name="Rectangle 13"/>
          <p:cNvSpPr>
            <a:spLocks noChangeArrowheads="1"/>
          </p:cNvSpPr>
          <p:nvPr/>
        </p:nvSpPr>
        <p:spPr bwMode="auto">
          <a:xfrm>
            <a:off x="263525" y="4366774"/>
            <a:ext cx="2732088" cy="95927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r>
              <a:rPr lang="en-US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cs typeface="Tahoma" pitchFamily="34" charset="0"/>
              </a:rPr>
              <a:t>การเรียนรู้ของ</a:t>
            </a:r>
          </a:p>
          <a:p>
            <a:pPr algn="r">
              <a:lnSpc>
                <a:spcPct val="120000"/>
              </a:lnSpc>
              <a:defRPr/>
            </a:pPr>
            <a:r>
              <a:rPr lang="en-US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cs typeface="Tahoma" pitchFamily="34" charset="0"/>
              </a:rPr>
              <a:t>องค์การแล</a:t>
            </a:r>
            <a:r>
              <a:rPr lang="th-TH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cs typeface="Tahoma" pitchFamily="34" charset="0"/>
              </a:rPr>
              <a:t>ะ</a:t>
            </a:r>
            <a:r>
              <a:rPr lang="en-US" b="1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cs typeface="Tahoma" pitchFamily="34" charset="0"/>
              </a:rPr>
              <a:t>แต่ละบุคคล</a:t>
            </a:r>
            <a:endParaRPr lang="th-TH" b="1" dirty="0">
              <a:solidFill>
                <a:srgbClr val="0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34159" name="Text Box 14"/>
          <p:cNvSpPr txBox="1">
            <a:spLocks noChangeArrowheads="1"/>
          </p:cNvSpPr>
          <p:nvPr/>
        </p:nvSpPr>
        <p:spPr bwMode="auto">
          <a:xfrm>
            <a:off x="263525" y="2463784"/>
            <a:ext cx="377825" cy="457200"/>
          </a:xfrm>
          <a:prstGeom prst="rect">
            <a:avLst/>
          </a:prstGeom>
          <a:solidFill>
            <a:srgbClr val="9900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5C0000"/>
            </a:prstShdw>
          </a:effectLst>
        </p:spPr>
        <p:txBody>
          <a:bodyPr wrap="none">
            <a:spAutoFit/>
          </a:bodyPr>
          <a:lstStyle/>
          <a:p>
            <a:r>
              <a:rPr lang="th-TH" sz="24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134160" name="Text Box 15"/>
          <p:cNvSpPr txBox="1">
            <a:spLocks noChangeArrowheads="1"/>
          </p:cNvSpPr>
          <p:nvPr/>
        </p:nvSpPr>
        <p:spPr bwMode="auto">
          <a:xfrm>
            <a:off x="269875" y="3351196"/>
            <a:ext cx="377825" cy="457200"/>
          </a:xfrm>
          <a:prstGeom prst="rect">
            <a:avLst/>
          </a:prstGeom>
          <a:solidFill>
            <a:srgbClr val="9900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5C0000"/>
            </a:prstShdw>
          </a:effectLst>
        </p:spPr>
        <p:txBody>
          <a:bodyPr wrap="none">
            <a:spAutoFit/>
          </a:bodyPr>
          <a:lstStyle/>
          <a:p>
            <a:r>
              <a:rPr lang="th-TH" sz="24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134161" name="Text Box 16"/>
          <p:cNvSpPr txBox="1">
            <a:spLocks noChangeArrowheads="1"/>
          </p:cNvSpPr>
          <p:nvPr/>
        </p:nvSpPr>
        <p:spPr bwMode="auto">
          <a:xfrm>
            <a:off x="3103563" y="2514584"/>
            <a:ext cx="377825" cy="457200"/>
          </a:xfrm>
          <a:prstGeom prst="rect">
            <a:avLst/>
          </a:prstGeom>
          <a:solidFill>
            <a:srgbClr val="9900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5C0000"/>
            </a:prstShdw>
          </a:effectLst>
        </p:spPr>
        <p:txBody>
          <a:bodyPr wrap="none">
            <a:spAutoFit/>
          </a:bodyPr>
          <a:lstStyle/>
          <a:p>
            <a:r>
              <a:rPr lang="th-TH" sz="24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134162" name="Text Box 17"/>
          <p:cNvSpPr txBox="1">
            <a:spLocks noChangeArrowheads="1"/>
          </p:cNvSpPr>
          <p:nvPr/>
        </p:nvSpPr>
        <p:spPr bwMode="auto">
          <a:xfrm>
            <a:off x="3103563" y="3422634"/>
            <a:ext cx="377825" cy="457200"/>
          </a:xfrm>
          <a:prstGeom prst="rect">
            <a:avLst/>
          </a:prstGeom>
          <a:solidFill>
            <a:srgbClr val="9900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5C0000"/>
            </a:prstShdw>
          </a:effectLst>
        </p:spPr>
        <p:txBody>
          <a:bodyPr wrap="none">
            <a:spAutoFit/>
          </a:bodyPr>
          <a:lstStyle/>
          <a:p>
            <a:r>
              <a:rPr lang="th-TH" sz="24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6</a:t>
            </a:r>
          </a:p>
        </p:txBody>
      </p:sp>
      <p:sp>
        <p:nvSpPr>
          <p:cNvPr id="134163" name="Text Box 18"/>
          <p:cNvSpPr txBox="1">
            <a:spLocks noChangeArrowheads="1"/>
          </p:cNvSpPr>
          <p:nvPr/>
        </p:nvSpPr>
        <p:spPr bwMode="auto">
          <a:xfrm>
            <a:off x="3103563" y="4335446"/>
            <a:ext cx="377825" cy="457200"/>
          </a:xfrm>
          <a:prstGeom prst="rect">
            <a:avLst/>
          </a:prstGeom>
          <a:solidFill>
            <a:srgbClr val="9900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5C0000"/>
            </a:prstShdw>
          </a:effectLst>
        </p:spPr>
        <p:txBody>
          <a:bodyPr wrap="none">
            <a:spAutoFit/>
          </a:bodyPr>
          <a:lstStyle/>
          <a:p>
            <a:r>
              <a:rPr lang="th-TH" sz="24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7</a:t>
            </a:r>
          </a:p>
        </p:txBody>
      </p:sp>
      <p:sp>
        <p:nvSpPr>
          <p:cNvPr id="134164" name="Text Box 19"/>
          <p:cNvSpPr txBox="1">
            <a:spLocks noChangeArrowheads="1"/>
          </p:cNvSpPr>
          <p:nvPr/>
        </p:nvSpPr>
        <p:spPr bwMode="auto">
          <a:xfrm>
            <a:off x="3103563" y="5412210"/>
            <a:ext cx="377825" cy="457200"/>
          </a:xfrm>
          <a:prstGeom prst="rect">
            <a:avLst/>
          </a:prstGeom>
          <a:solidFill>
            <a:srgbClr val="9900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5C0000"/>
            </a:prstShdw>
          </a:effectLst>
        </p:spPr>
        <p:txBody>
          <a:bodyPr wrap="none">
            <a:spAutoFit/>
          </a:bodyPr>
          <a:lstStyle/>
          <a:p>
            <a:r>
              <a:rPr lang="th-TH" sz="24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8</a:t>
            </a:r>
          </a:p>
        </p:txBody>
      </p:sp>
      <p:sp>
        <p:nvSpPr>
          <p:cNvPr id="134165" name="Text Box 20"/>
          <p:cNvSpPr txBox="1">
            <a:spLocks noChangeArrowheads="1"/>
          </p:cNvSpPr>
          <p:nvPr/>
        </p:nvSpPr>
        <p:spPr bwMode="auto">
          <a:xfrm>
            <a:off x="6002338" y="2993018"/>
            <a:ext cx="377825" cy="457200"/>
          </a:xfrm>
          <a:prstGeom prst="rect">
            <a:avLst/>
          </a:prstGeom>
          <a:solidFill>
            <a:srgbClr val="9900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5C0000"/>
            </a:prstShdw>
          </a:effectLst>
        </p:spPr>
        <p:txBody>
          <a:bodyPr wrap="none">
            <a:spAutoFit/>
          </a:bodyPr>
          <a:lstStyle/>
          <a:p>
            <a:r>
              <a:rPr lang="th-TH" sz="24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</a:t>
            </a:r>
          </a:p>
        </p:txBody>
      </p:sp>
      <p:sp>
        <p:nvSpPr>
          <p:cNvPr id="134166" name="Text Box 21"/>
          <p:cNvSpPr txBox="1">
            <a:spLocks noChangeArrowheads="1"/>
          </p:cNvSpPr>
          <p:nvPr/>
        </p:nvSpPr>
        <p:spPr bwMode="auto">
          <a:xfrm>
            <a:off x="5999163" y="3929643"/>
            <a:ext cx="571500" cy="457200"/>
          </a:xfrm>
          <a:prstGeom prst="rect">
            <a:avLst/>
          </a:prstGeom>
          <a:solidFill>
            <a:srgbClr val="9900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5C0000"/>
            </a:prstShdw>
          </a:effectLst>
        </p:spPr>
        <p:txBody>
          <a:bodyPr wrap="none">
            <a:spAutoFit/>
          </a:bodyPr>
          <a:lstStyle/>
          <a:p>
            <a:r>
              <a:rPr lang="th-TH" sz="24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134167" name="Text Box 22"/>
          <p:cNvSpPr txBox="1">
            <a:spLocks noChangeArrowheads="1"/>
          </p:cNvSpPr>
          <p:nvPr/>
        </p:nvSpPr>
        <p:spPr bwMode="auto">
          <a:xfrm>
            <a:off x="6019800" y="5003232"/>
            <a:ext cx="571500" cy="457200"/>
          </a:xfrm>
          <a:prstGeom prst="rect">
            <a:avLst/>
          </a:prstGeom>
          <a:solidFill>
            <a:srgbClr val="9900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5C0000"/>
            </a:prstShdw>
          </a:effectLst>
        </p:spPr>
        <p:txBody>
          <a:bodyPr wrap="none">
            <a:spAutoFit/>
          </a:bodyPr>
          <a:lstStyle/>
          <a:p>
            <a:r>
              <a:rPr lang="th-TH" sz="24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134168" name="Text Box 23"/>
          <p:cNvSpPr txBox="1">
            <a:spLocks noChangeArrowheads="1"/>
          </p:cNvSpPr>
          <p:nvPr/>
        </p:nvSpPr>
        <p:spPr bwMode="auto">
          <a:xfrm>
            <a:off x="284163" y="5407447"/>
            <a:ext cx="377825" cy="457200"/>
          </a:xfrm>
          <a:prstGeom prst="rect">
            <a:avLst/>
          </a:prstGeom>
          <a:solidFill>
            <a:srgbClr val="9900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5C0000"/>
            </a:prstShdw>
          </a:effectLst>
        </p:spPr>
        <p:txBody>
          <a:bodyPr wrap="none">
            <a:spAutoFit/>
          </a:bodyPr>
          <a:lstStyle/>
          <a:p>
            <a:r>
              <a:rPr lang="th-TH" sz="24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134169" name="Text Box 24"/>
          <p:cNvSpPr txBox="1">
            <a:spLocks noChangeArrowheads="1"/>
          </p:cNvSpPr>
          <p:nvPr/>
        </p:nvSpPr>
        <p:spPr bwMode="auto">
          <a:xfrm>
            <a:off x="269875" y="4370371"/>
            <a:ext cx="377825" cy="457200"/>
          </a:xfrm>
          <a:prstGeom prst="rect">
            <a:avLst/>
          </a:prstGeom>
          <a:solidFill>
            <a:srgbClr val="990000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5C0000"/>
            </a:prstShdw>
          </a:effectLst>
        </p:spPr>
        <p:txBody>
          <a:bodyPr wrap="none">
            <a:spAutoFit/>
          </a:bodyPr>
          <a:lstStyle/>
          <a:p>
            <a:r>
              <a:rPr lang="th-TH" sz="24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1524000"/>
            <a:ext cx="5731056" cy="7816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ค่านิยมหลักขององค์กรที่เป็นเลิศ</a:t>
            </a:r>
            <a:endParaRPr lang="th-TH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24400" y="381000"/>
            <a:ext cx="4419600" cy="762000"/>
          </a:xfrm>
        </p:spPr>
        <p:txBody>
          <a:bodyPr/>
          <a:lstStyle/>
          <a:p>
            <a:pPr marL="838200" indent="-838200" algn="r"/>
            <a:r>
              <a:rPr lang="en-US" sz="3600" b="1" smtClean="0"/>
              <a:t>Visionary Leadership</a:t>
            </a:r>
            <a:endParaRPr lang="th-TH" sz="3600" b="1" smtClean="0"/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4800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6600"/>
              </a:buClr>
            </a:pPr>
            <a:r>
              <a:rPr lang="th-TH" b="1" smtClean="0">
                <a:solidFill>
                  <a:srgbClr val="FF643F"/>
                </a:solidFill>
                <a:latin typeface="Browallia New" pitchFamily="34" charset="-34"/>
                <a:cs typeface="Browallia New" pitchFamily="34" charset="-34"/>
              </a:rPr>
              <a:t>ชี้นำ</a:t>
            </a:r>
            <a:r>
              <a:rPr lang="th-TH" b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ทิศทางที่ถูกต้องและสื่อถึง</a:t>
            </a:r>
            <a:r>
              <a:rPr lang="th-TH" b="1" smtClean="0">
                <a:solidFill>
                  <a:srgbClr val="FFCCFF"/>
                </a:solidFill>
                <a:latin typeface="Browallia New" pitchFamily="34" charset="-34"/>
                <a:cs typeface="Browallia New" pitchFamily="34" charset="-34"/>
              </a:rPr>
              <a:t>คุณค่า คุณธรรม</a:t>
            </a:r>
            <a:r>
              <a:rPr lang="th-TH" b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ให้แก่คนในองค์กร</a:t>
            </a:r>
          </a:p>
          <a:p>
            <a:pPr>
              <a:lnSpc>
                <a:spcPct val="90000"/>
              </a:lnSpc>
              <a:buClr>
                <a:srgbClr val="FF6600"/>
              </a:buClr>
            </a:pPr>
            <a:r>
              <a:rPr lang="th-TH" b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สร้างกรอบแห่งการปฎิบัติงานเพื่อความเป็นเลิศ</a:t>
            </a:r>
          </a:p>
          <a:p>
            <a:pPr>
              <a:lnSpc>
                <a:spcPct val="90000"/>
              </a:lnSpc>
              <a:buClr>
                <a:srgbClr val="FF6600"/>
              </a:buClr>
            </a:pPr>
            <a:r>
              <a:rPr lang="th-TH" b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กระตุ้นให้เกิดแรงบันดาลใจในการสร้าง</a:t>
            </a:r>
            <a:r>
              <a:rPr lang="th-TH" b="1" smtClean="0">
                <a:solidFill>
                  <a:srgbClr val="05FFFF"/>
                </a:solidFill>
                <a:latin typeface="Browallia New" pitchFamily="34" charset="-34"/>
                <a:cs typeface="Browallia New" pitchFamily="34" charset="-34"/>
              </a:rPr>
              <a:t>นวัตกรรม</a:t>
            </a:r>
            <a:r>
              <a:rPr lang="th-TH" b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และเสริมสร้าง</a:t>
            </a:r>
            <a:r>
              <a:rPr lang="th-TH" b="1" smtClean="0">
                <a:solidFill>
                  <a:srgbClr val="05FFFF"/>
                </a:solidFill>
                <a:latin typeface="Browallia New" pitchFamily="34" charset="-34"/>
                <a:cs typeface="Browallia New" pitchFamily="34" charset="-34"/>
              </a:rPr>
              <a:t>องค์ความรู้</a:t>
            </a:r>
          </a:p>
          <a:p>
            <a:pPr>
              <a:lnSpc>
                <a:spcPct val="90000"/>
              </a:lnSpc>
              <a:buClr>
                <a:srgbClr val="FF6600"/>
              </a:buClr>
            </a:pPr>
            <a:r>
              <a:rPr lang="th-TH" b="1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สร้างบรรยากาศ</a:t>
            </a:r>
            <a:r>
              <a:rPr lang="th-TH" b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แห่งการเรียนรู้</a:t>
            </a:r>
          </a:p>
          <a:p>
            <a:pPr>
              <a:lnSpc>
                <a:spcPct val="90000"/>
              </a:lnSpc>
              <a:buClr>
                <a:srgbClr val="FF6600"/>
              </a:buClr>
            </a:pPr>
            <a:r>
              <a:rPr lang="th-TH" b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ส่งเสริม สนับสนุน และจูงใจให้บุคลากรทุกระดับ</a:t>
            </a:r>
            <a:r>
              <a:rPr lang="th-TH" b="1" smtClean="0">
                <a:solidFill>
                  <a:srgbClr val="FF00FF"/>
                </a:solidFill>
                <a:latin typeface="Browallia New" pitchFamily="34" charset="-34"/>
                <a:cs typeface="Browallia New" pitchFamily="34" charset="-34"/>
              </a:rPr>
              <a:t>มีส่วนร่วม</a:t>
            </a:r>
            <a:r>
              <a:rPr lang="th-TH" b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ในการสร้างผลงานและการพัฒนาไปสู่ความเป็นเลิศ</a:t>
            </a:r>
          </a:p>
          <a:p>
            <a:pPr>
              <a:lnSpc>
                <a:spcPct val="90000"/>
              </a:lnSpc>
              <a:buClr>
                <a:srgbClr val="FF6600"/>
              </a:buClr>
            </a:pPr>
            <a:r>
              <a:rPr lang="th-TH" b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สร้าง</a:t>
            </a:r>
            <a:r>
              <a:rPr lang="th-TH" b="1" smtClean="0">
                <a:solidFill>
                  <a:srgbClr val="B66CF4"/>
                </a:solidFill>
                <a:latin typeface="Browallia New" pitchFamily="34" charset="-34"/>
                <a:cs typeface="Browallia New" pitchFamily="34" charset="-34"/>
              </a:rPr>
              <a:t>สมดุล</a:t>
            </a:r>
            <a:r>
              <a:rPr lang="th-TH" b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ระหว่างความต้องการของผู้มีส่วนเกี่ยวข้องกลุ่มต่างๆ</a:t>
            </a:r>
          </a:p>
          <a:p>
            <a:pPr>
              <a:lnSpc>
                <a:spcPct val="90000"/>
              </a:lnSpc>
              <a:buClr>
                <a:srgbClr val="FF6600"/>
              </a:buClr>
            </a:pPr>
            <a:r>
              <a:rPr lang="th-TH" b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เป็น</a:t>
            </a:r>
            <a:r>
              <a:rPr lang="th-TH" b="1" smtClean="0">
                <a:solidFill>
                  <a:srgbClr val="FFFF61"/>
                </a:solidFill>
                <a:latin typeface="Browallia New" pitchFamily="34" charset="-34"/>
                <a:cs typeface="Browallia New" pitchFamily="34" charset="-34"/>
              </a:rPr>
              <a:t>ต้นแบบ</a:t>
            </a:r>
            <a:r>
              <a:rPr lang="th-TH" b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ในการปฏิบัติตนเป็นแบบอย่างแห่งธรรมาภิบาล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9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9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9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98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9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9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L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5" name="AutoShape 4"/>
          <p:cNvSpPr>
            <a:spLocks noChangeArrowheads="1"/>
          </p:cNvSpPr>
          <p:nvPr/>
        </p:nvSpPr>
        <p:spPr bwMode="auto">
          <a:xfrm>
            <a:off x="1619250" y="260350"/>
            <a:ext cx="4246563" cy="2447925"/>
          </a:xfrm>
          <a:prstGeom prst="cloudCallout">
            <a:avLst>
              <a:gd name="adj1" fmla="val 76917"/>
              <a:gd name="adj2" fmla="val 4040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800" b="1">
              <a:cs typeface="Tahoma" pitchFamily="34" charset="0"/>
            </a:endParaRPr>
          </a:p>
        </p:txBody>
      </p:sp>
      <p:sp>
        <p:nvSpPr>
          <p:cNvPr id="136196" name="Text Box 3"/>
          <p:cNvSpPr txBox="1">
            <a:spLocks noChangeArrowheads="1"/>
          </p:cNvSpPr>
          <p:nvPr/>
        </p:nvSpPr>
        <p:spPr bwMode="auto">
          <a:xfrm>
            <a:off x="2268538" y="1109663"/>
            <a:ext cx="3159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800" b="1">
                <a:cs typeface="Tahoma" pitchFamily="34" charset="0"/>
              </a:rPr>
              <a:t>บทบาทผู้นำองค์กร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3" descr="mahidol.jpg"/>
          <p:cNvPicPr>
            <a:picLocks noChangeAspect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0" y="1219200"/>
            <a:ext cx="3657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2362200"/>
            <a:ext cx="6324600" cy="1752600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เป็นเลิศได้อย่างไร</a:t>
            </a:r>
            <a:b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ถ้าบุคลากรภายใน มองไม่เห็นจุดหมาย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3429000" y="5791200"/>
            <a:ext cx="5715000" cy="685800"/>
          </a:xfrm>
        </p:spPr>
        <p:txBody>
          <a:bodyPr/>
          <a:lstStyle/>
          <a:p>
            <a:pPr algn="r"/>
            <a:r>
              <a:rPr lang="th-TH" sz="3200" smtClean="0">
                <a:solidFill>
                  <a:schemeClr val="bg1"/>
                </a:solidFill>
              </a:rPr>
              <a:t>ตอนที่ </a:t>
            </a:r>
            <a:r>
              <a:rPr lang="en-US" sz="3200" smtClean="0">
                <a:solidFill>
                  <a:schemeClr val="bg1"/>
                </a:solidFill>
              </a:rPr>
              <a:t>1:</a:t>
            </a:r>
            <a:r>
              <a:rPr lang="th-TH" sz="3200" smtClean="0">
                <a:solidFill>
                  <a:schemeClr val="bg1"/>
                </a:solidFill>
              </a:rPr>
              <a:t>เริ่มต้นการเดินทางสู่ความเป็นเลิศ</a:t>
            </a:r>
            <a:r>
              <a:rPr lang="en-US" sz="320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196" name="Subtitle 2"/>
          <p:cNvSpPr txBox="1">
            <a:spLocks/>
          </p:cNvSpPr>
          <p:nvPr/>
        </p:nvSpPr>
        <p:spPr bwMode="auto">
          <a:xfrm>
            <a:off x="2743200" y="3962400"/>
            <a:ext cx="624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th-TH" sz="2800" dirty="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การเตรียมบุคลากรเพื่อเข้า</a:t>
            </a:r>
            <a:r>
              <a:rPr lang="th-TH" sz="2800" dirty="0" smtClean="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สู่เกณฑ์รางวัล</a:t>
            </a:r>
            <a:r>
              <a:rPr lang="th-TH" sz="2800" dirty="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คุณภาพแห่งชาติ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50287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L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3" name="AutoShape 3"/>
          <p:cNvSpPr>
            <a:spLocks noChangeArrowheads="1"/>
          </p:cNvSpPr>
          <p:nvPr/>
        </p:nvSpPr>
        <p:spPr bwMode="auto">
          <a:xfrm>
            <a:off x="900113" y="115888"/>
            <a:ext cx="4032250" cy="2447925"/>
          </a:xfrm>
          <a:prstGeom prst="cloudCallout">
            <a:avLst>
              <a:gd name="adj1" fmla="val 74843"/>
              <a:gd name="adj2" fmla="val 5051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th-TH" sz="2800" b="1">
                <a:cs typeface="Tahoma" pitchFamily="34" charset="0"/>
              </a:rPr>
              <a:t>การนำองค์กร</a:t>
            </a:r>
          </a:p>
          <a:p>
            <a:pPr algn="ctr">
              <a:lnSpc>
                <a:spcPct val="120000"/>
              </a:lnSpc>
            </a:pPr>
            <a:r>
              <a:rPr lang="th-TH" sz="2800" b="1">
                <a:cs typeface="Tahoma" pitchFamily="34" charset="0"/>
              </a:rPr>
              <a:t>ที่ผิดพลาด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LD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1" name="AutoShape 3"/>
          <p:cNvSpPr>
            <a:spLocks noChangeArrowheads="1"/>
          </p:cNvSpPr>
          <p:nvPr/>
        </p:nvSpPr>
        <p:spPr bwMode="auto">
          <a:xfrm>
            <a:off x="395288" y="115888"/>
            <a:ext cx="5327650" cy="1800225"/>
          </a:xfrm>
          <a:prstGeom prst="cloudCallout">
            <a:avLst>
              <a:gd name="adj1" fmla="val 30245"/>
              <a:gd name="adj2" fmla="val 8474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th-TH" sz="2800" b="1">
                <a:cs typeface="Tahoma" pitchFamily="34" charset="0"/>
              </a:rPr>
              <a:t>ผลของการนำองค์กรที่ผิดพลาด</a:t>
            </a:r>
          </a:p>
        </p:txBody>
      </p:sp>
      <p:sp>
        <p:nvSpPr>
          <p:cNvPr id="140292" name="AutoShape 4"/>
          <p:cNvSpPr>
            <a:spLocks noChangeArrowheads="1"/>
          </p:cNvSpPr>
          <p:nvPr/>
        </p:nvSpPr>
        <p:spPr bwMode="auto">
          <a:xfrm>
            <a:off x="6227763" y="5084763"/>
            <a:ext cx="2736850" cy="1150937"/>
          </a:xfrm>
          <a:prstGeom prst="cloudCallout">
            <a:avLst>
              <a:gd name="adj1" fmla="val 4986"/>
              <a:gd name="adj2" fmla="val -15841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th-TH" sz="2800" b="1">
                <a:cs typeface="Tahoma" pitchFamily="34" charset="0"/>
              </a:rPr>
              <a:t>รอดมาได้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Beautiful Shot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9" name="AutoShape 3"/>
          <p:cNvSpPr>
            <a:spLocks noChangeArrowheads="1"/>
          </p:cNvSpPr>
          <p:nvPr/>
        </p:nvSpPr>
        <p:spPr bwMode="auto">
          <a:xfrm>
            <a:off x="1835150" y="260350"/>
            <a:ext cx="2952750" cy="1728788"/>
          </a:xfrm>
          <a:prstGeom prst="cloudCallout">
            <a:avLst>
              <a:gd name="adj1" fmla="val 82204"/>
              <a:gd name="adj2" fmla="val 3328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th-TH" sz="2800" b="1">
                <a:cs typeface="Tahoma" pitchFamily="34" charset="0"/>
              </a:rPr>
              <a:t>การนำองค์กรที่ดี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38600" y="304800"/>
            <a:ext cx="5105400" cy="762000"/>
          </a:xfrm>
        </p:spPr>
        <p:txBody>
          <a:bodyPr/>
          <a:lstStyle/>
          <a:p>
            <a:pPr marL="838200" indent="-838200" algn="r"/>
            <a:r>
              <a:rPr lang="en-US" sz="3200" b="1" dirty="0" smtClean="0">
                <a:cs typeface="Arial" charset="0"/>
              </a:rPr>
              <a:t>Learning-centered education</a:t>
            </a:r>
            <a:endParaRPr lang="th-TH" sz="3200" b="1" dirty="0" smtClean="0">
              <a:cs typeface="Arial" charset="0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66888"/>
            <a:ext cx="8820150" cy="4862512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6699"/>
              </a:buClr>
              <a:buFont typeface="Arial" pitchFamily="34" charset="0"/>
              <a:buChar char="•"/>
              <a:defRPr/>
            </a:pPr>
            <a:r>
              <a:rPr lang="th-TH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เข้าใจ</a:t>
            </a:r>
            <a:r>
              <a:rPr lang="th-TH" b="1" dirty="0">
                <a:solidFill>
                  <a:srgbClr val="BBFD6B"/>
                </a:solidFill>
                <a:latin typeface="Browallia New" pitchFamily="34" charset="-34"/>
                <a:cs typeface="Browallia New" pitchFamily="34" charset="-34"/>
              </a:rPr>
              <a:t>ความต้องการ</a:t>
            </a:r>
            <a:r>
              <a:rPr lang="th-TH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และ</a:t>
            </a:r>
            <a:r>
              <a:rPr lang="th-TH" b="1" dirty="0">
                <a:latin typeface="Browallia New" pitchFamily="34" charset="-34"/>
                <a:cs typeface="Browallia New" pitchFamily="34" charset="-34"/>
              </a:rPr>
              <a:t>ความแตกต่าง</a:t>
            </a:r>
            <a:r>
              <a:rPr lang="th-TH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ในการเรียนรู้ของนักศึกษาและแปลงความต้องการนี้เป็นเนื้อหาวิชาและหลักสูตรที่เหมาะสม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6699"/>
              </a:buClr>
              <a:buFont typeface="Arial" pitchFamily="34" charset="0"/>
              <a:buChar char="•"/>
              <a:defRPr/>
            </a:pPr>
            <a:r>
              <a:rPr lang="th-TH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คาดการถึงการเปลี่ยนแปลงของตลาดแรงงานและทิศทางการศึกษา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6699"/>
              </a:buClr>
              <a:buFont typeface="Arial" pitchFamily="34" charset="0"/>
              <a:buChar char="•"/>
              <a:defRPr/>
            </a:pPr>
            <a:r>
              <a:rPr lang="th-TH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คณาจารย์ต้องเข้าใจถึงความ</a:t>
            </a:r>
            <a:r>
              <a:rPr lang="th-TH" b="1" dirty="0">
                <a:solidFill>
                  <a:srgbClr val="F8F200"/>
                </a:solidFill>
                <a:latin typeface="Browallia New" pitchFamily="34" charset="-34"/>
                <a:cs typeface="Browallia New" pitchFamily="34" charset="-34"/>
              </a:rPr>
              <a:t>แตกต่าง</a:t>
            </a:r>
            <a:r>
              <a:rPr lang="th-TH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และข้อจำกัดในการเรียนรู้ของนักศึกษาต่างกลุ่ม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6699"/>
              </a:buClr>
              <a:buFont typeface="Arial" pitchFamily="34" charset="0"/>
              <a:buChar char="•"/>
              <a:defRPr/>
            </a:pPr>
            <a:r>
              <a:rPr lang="th-TH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เน้นการเรียนรู้ที่</a:t>
            </a:r>
            <a:r>
              <a:rPr lang="th-TH" b="1" dirty="0">
                <a:solidFill>
                  <a:schemeClr val="folHlink"/>
                </a:solidFill>
                <a:latin typeface="Browallia New" pitchFamily="34" charset="-34"/>
                <a:cs typeface="Browallia New" pitchFamily="34" charset="-34"/>
              </a:rPr>
              <a:t>มีส่วนร่วม</a:t>
            </a:r>
            <a:r>
              <a:rPr lang="th-TH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และ </a:t>
            </a:r>
            <a:r>
              <a:rPr lang="en-US" b="1" dirty="0">
                <a:solidFill>
                  <a:schemeClr val="accent1"/>
                </a:solidFill>
                <a:latin typeface="Browallia New" pitchFamily="34" charset="-34"/>
                <a:cs typeface="Browallia New" pitchFamily="34" charset="-34"/>
              </a:rPr>
              <a:t>active learning</a:t>
            </a:r>
            <a:endParaRPr lang="th-TH" b="1" dirty="0">
              <a:solidFill>
                <a:schemeClr val="accent1"/>
              </a:solidFill>
              <a:latin typeface="Browallia New" pitchFamily="34" charset="-34"/>
              <a:cs typeface="Browallia New" pitchFamily="34" charset="-34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6699"/>
              </a:buClr>
              <a:buFont typeface="Arial" pitchFamily="34" charset="0"/>
              <a:buChar char="•"/>
              <a:defRPr/>
            </a:pPr>
            <a:r>
              <a:rPr lang="th-TH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กระบวนการประเมินผลที่นอกจากจะประเมินความก้าวหน้าของนักศึกษาแต่ละคนแล้วต้องสามารถวัดผลการเรียนรู้และทักษะตามมาตรฐานที่กำหนดทั้งด้านวิชาการและวิชาชีพ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6699"/>
              </a:buClr>
              <a:buFont typeface="Arial" pitchFamily="34" charset="0"/>
              <a:buChar char="•"/>
              <a:defRPr/>
            </a:pPr>
            <a:r>
              <a:rPr lang="th-TH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การ</a:t>
            </a:r>
            <a:r>
              <a:rPr lang="th-TH" b="1" dirty="0">
                <a:solidFill>
                  <a:srgbClr val="FF00FF"/>
                </a:solidFill>
                <a:latin typeface="Browallia New" pitchFamily="34" charset="-34"/>
                <a:cs typeface="Browallia New" pitchFamily="34" charset="-34"/>
              </a:rPr>
              <a:t>ปรับหลักสูตรการเรียนการสอน</a:t>
            </a:r>
            <a:r>
              <a:rPr lang="th-TH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ตามการเปลี่ยนแปลงของเทคโนโลยีและความรู้ใหม่ๆที่เกิดขึ้น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233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/>
      <p:bldP spid="23347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739900"/>
            <a:ext cx="8077200" cy="34417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th-TH" sz="4400" b="1" dirty="0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ความเป็นเลิศที่มุ่งเน้นลูกค้า</a:t>
            </a:r>
          </a:p>
          <a:p>
            <a:pPr marL="990600" lvl="1" indent="-533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th-TH" sz="4000" b="1" dirty="0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เข้าใจความต้องการและความคาดหวัง</a:t>
            </a:r>
          </a:p>
          <a:p>
            <a:pPr marL="990600" lvl="1" indent="-533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th-TH" sz="4000" b="1" dirty="0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สร้างความสัมพันธ์ที่ดีกับลูกค้า</a:t>
            </a:r>
          </a:p>
          <a:p>
            <a:pPr marL="990600" lvl="1" indent="-533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th-TH" sz="4000" b="1" dirty="0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สร้างความแตกต่างอย่างเหนือชั้น</a:t>
            </a:r>
          </a:p>
          <a:p>
            <a:pPr marL="990600" lvl="1" indent="-533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th-TH" sz="4000" b="1" dirty="0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ทันต่อการเปลี่ยนแปลงของลูกค้าและแนวโน้มตลาด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038600" y="304800"/>
            <a:ext cx="5105400" cy="762000"/>
          </a:xfrm>
          <a:prstGeom prst="rect">
            <a:avLst/>
          </a:prstGeom>
        </p:spPr>
        <p:txBody>
          <a:bodyPr anchor="ctr"/>
          <a:lstStyle/>
          <a:p>
            <a:pPr marL="838200" indent="-838200" algn="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+mj-lt"/>
                <a:ea typeface="+mj-ea"/>
                <a:cs typeface="Arial" pitchFamily="34" charset="0"/>
              </a:rPr>
              <a:t>Customer Driven Excellence</a:t>
            </a:r>
            <a:endParaRPr lang="th-TH" sz="3200" b="1" dirty="0">
              <a:solidFill>
                <a:srgbClr val="FFFF00"/>
              </a:solidFill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19600" y="381000"/>
            <a:ext cx="4724400" cy="703263"/>
          </a:xfrm>
        </p:spPr>
        <p:txBody>
          <a:bodyPr/>
          <a:lstStyle/>
          <a:p>
            <a:pPr marL="838200" indent="-838200" algn="r"/>
            <a:r>
              <a:rPr lang="en-US" b="1" dirty="0" smtClean="0">
                <a:cs typeface="Arial" charset="0"/>
              </a:rPr>
              <a:t>Organizational and Personal Learning</a:t>
            </a:r>
            <a:endParaRPr lang="th-TH" b="1" dirty="0" smtClean="0">
              <a:cs typeface="Arial" charset="0"/>
            </a:endParaRP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876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rgbClr val="00FF00"/>
              </a:buClr>
              <a:buFont typeface="Arial" pitchFamily="34" charset="0"/>
              <a:buChar char="•"/>
              <a:defRPr/>
            </a:pPr>
            <a:r>
              <a:rPr lang="th-TH" b="1" dirty="0">
                <a:latin typeface="Browallia New" pitchFamily="34" charset="-34"/>
                <a:cs typeface="Browallia New" pitchFamily="34" charset="-34"/>
              </a:rPr>
              <a:t>การเรียนรู้</a:t>
            </a:r>
            <a:r>
              <a:rPr lang="th-TH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ควรเป็นส่วนหนึ่งในวิถีชีวิตประจำวันของบุคคลากรในองค์กร</a:t>
            </a:r>
          </a:p>
          <a:p>
            <a:pPr fontAlgn="auto">
              <a:spcAft>
                <a:spcPts val="0"/>
              </a:spcAft>
              <a:buClr>
                <a:srgbClr val="00FF00"/>
              </a:buClr>
              <a:buFont typeface="Arial" pitchFamily="34" charset="0"/>
              <a:buChar char="•"/>
              <a:defRPr/>
            </a:pPr>
            <a:r>
              <a:rPr lang="th-TH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ความก้าวหน้าของคณาจารย์และบุคลากรในองค์กรขึ้นกับ</a:t>
            </a:r>
            <a:r>
              <a:rPr lang="th-TH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โอกาส</a:t>
            </a:r>
            <a:r>
              <a:rPr lang="th-TH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ในการเรียนรู้และพัฒนาทักษะใหม่ๆ</a:t>
            </a:r>
          </a:p>
          <a:p>
            <a:pPr fontAlgn="auto">
              <a:spcAft>
                <a:spcPts val="0"/>
              </a:spcAft>
              <a:buClr>
                <a:srgbClr val="00FF00"/>
              </a:buClr>
              <a:buFont typeface="Arial" pitchFamily="34" charset="0"/>
              <a:buChar char="•"/>
              <a:defRPr/>
            </a:pPr>
            <a:r>
              <a:rPr lang="th-TH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การเรียนรู้ในองค์กรมีตั้งแต่ระดับบุคคล สายงาน แผนกงาน ภาควิชา จนถึงสถาบัน</a:t>
            </a:r>
          </a:p>
          <a:p>
            <a:pPr fontAlgn="auto">
              <a:spcAft>
                <a:spcPts val="0"/>
              </a:spcAft>
              <a:buClr>
                <a:srgbClr val="00FF00"/>
              </a:buClr>
              <a:buFont typeface="Arial" pitchFamily="34" charset="0"/>
              <a:buChar char="•"/>
              <a:defRPr/>
            </a:pPr>
            <a:r>
              <a:rPr lang="th-TH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การเรียนรู้ช่วยให้กระบวนการแก้ปัญหามีประสิทธิภาพยิ่งขึ้น ก่อให้เกิดการแบ่งปันประสบการณ์จากกรณีศึกษาและการปฏิบัติที่ดีเลิศ</a:t>
            </a:r>
            <a:r>
              <a:rPr lang="en-US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(Best Practices)</a:t>
            </a:r>
          </a:p>
          <a:p>
            <a:pPr fontAlgn="auto">
              <a:spcAft>
                <a:spcPts val="0"/>
              </a:spcAft>
              <a:buClr>
                <a:srgbClr val="00FF00"/>
              </a:buClr>
              <a:buFont typeface="Arial" pitchFamily="34" charset="0"/>
              <a:buChar char="•"/>
              <a:defRPr/>
            </a:pPr>
            <a:r>
              <a:rPr lang="th-TH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นำไปสู่นวัตกรรมและการสร้างสรรค์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3400"/>
            <a:ext cx="8229600" cy="704850"/>
          </a:xfrm>
        </p:spPr>
        <p:txBody>
          <a:bodyPr/>
          <a:lstStyle/>
          <a:p>
            <a:pPr algn="r"/>
            <a:r>
              <a:rPr lang="en-US" b="1" smtClean="0">
                <a:cs typeface="Arial" charset="0"/>
              </a:rPr>
              <a:t>Valuing Faculty, Staff, and Partners</a:t>
            </a:r>
            <a:endParaRPr lang="th-TH" b="1" smtClean="0">
              <a:cs typeface="Arial" charset="0"/>
            </a:endParaRP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893175" cy="5005388"/>
          </a:xfrm>
        </p:spPr>
        <p:txBody>
          <a:bodyPr/>
          <a:lstStyle/>
          <a:p>
            <a:pPr>
              <a:buClr>
                <a:srgbClr val="FF33CC"/>
              </a:buClr>
            </a:pPr>
            <a:r>
              <a:rPr lang="th-TH" sz="28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ความสำเร็จขององค์กรขึ้นกับความหลากหลายของความรู้ ความสามารถ </a:t>
            </a: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ความคิดสร้างสรรค์</a:t>
            </a:r>
            <a:r>
              <a:rPr lang="th-TH" sz="28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และ</a:t>
            </a: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แรงจูงใจ</a:t>
            </a:r>
            <a:r>
              <a:rPr lang="th-TH" sz="28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ของคณาจารย์ บุคลากรและผู้ร่วมงานทุกกลุ่ม</a:t>
            </a:r>
          </a:p>
          <a:p>
            <a:pPr>
              <a:buClr>
                <a:srgbClr val="FF33CC"/>
              </a:buClr>
            </a:pPr>
            <a:r>
              <a:rPr lang="th-TH" sz="28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การเห็น</a:t>
            </a: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คุณค่า</a:t>
            </a:r>
            <a:r>
              <a:rPr lang="th-TH" sz="28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ของกลุ่มบุคคลเหล่านี้หมายถึงการพัฒนาศักยภาพของพวกเขาทั้งด้านความรู้ การทำงาน และคุณภาพชีวิตเพื่อให้พวกเขาสามารถทำงานเพื่อสนับสนุนความเติบโตขององค์กรอย่างเต็มที่</a:t>
            </a:r>
          </a:p>
          <a:p>
            <a:pPr>
              <a:buClr>
                <a:srgbClr val="FF33CC"/>
              </a:buClr>
            </a:pPr>
            <a:r>
              <a:rPr lang="th-TH" sz="28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การพัฒนาอาจรวมไปถึงการฝึกอบรม การสอนงาน การให้โอกาสในการสับเปลี่ยนงาน </a:t>
            </a: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ความก้าวหน้าในตำแหน่ง </a:t>
            </a:r>
            <a:r>
              <a:rPr lang="th-TH" sz="28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และ</a:t>
            </a: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ผลตอบแทน</a:t>
            </a:r>
            <a:r>
              <a:rPr lang="th-TH" sz="28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ที่ให้เพิ่มตามทักษะที่สูงขึ้น</a:t>
            </a:r>
          </a:p>
          <a:p>
            <a:pPr>
              <a:buClr>
                <a:srgbClr val="FF33CC"/>
              </a:buClr>
            </a:pPr>
            <a:r>
              <a:rPr lang="th-TH" sz="28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คำนึงถึงผู้ร่วมงานภายนอกรวมถึงสถาบันอื่น สมาคม หน่วยงานภาครัฐและเอกชนที่จะช่วยเสริมสร้างภาพลักษณ์ และขยายตลาดใหม่ๆหรือเปิดหลักสูตรใหม่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86600" y="228600"/>
            <a:ext cx="1828800" cy="987425"/>
          </a:xfrm>
        </p:spPr>
        <p:txBody>
          <a:bodyPr/>
          <a:lstStyle/>
          <a:p>
            <a:pPr marL="838200" indent="-838200" algn="r"/>
            <a:r>
              <a:rPr lang="en-US" sz="4000" b="1" smtClean="0">
                <a:cs typeface="Arial" charset="0"/>
              </a:rPr>
              <a:t>Agility</a:t>
            </a:r>
            <a:endParaRPr lang="th-TH" sz="4000" b="1" smtClean="0">
              <a:cs typeface="Arial" charset="0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581400"/>
          </a:xfrm>
        </p:spPr>
        <p:txBody>
          <a:bodyPr/>
          <a:lstStyle/>
          <a:p>
            <a:pPr>
              <a:buClr>
                <a:srgbClr val="99CC00"/>
              </a:buClr>
            </a:pPr>
            <a:r>
              <a:rPr lang="th-TH" sz="3600" b="1" smtClean="0">
                <a:solidFill>
                  <a:schemeClr val="bg1"/>
                </a:solidFill>
              </a:rPr>
              <a:t>การปรับเปลี่ยนที่ทันต่อการเปลี่ยนแปลง</a:t>
            </a:r>
          </a:p>
          <a:p>
            <a:pPr>
              <a:buClr>
                <a:srgbClr val="99CC00"/>
              </a:buClr>
            </a:pPr>
            <a:r>
              <a:rPr lang="th-TH" sz="3600" b="1" smtClean="0">
                <a:solidFill>
                  <a:schemeClr val="bg1"/>
                </a:solidFill>
              </a:rPr>
              <a:t>ความคล่องตัวในการทำงานและตอบสนองต่อความต้องการภายนอกได้เร็วขึ้น</a:t>
            </a:r>
          </a:p>
          <a:p>
            <a:pPr>
              <a:buClr>
                <a:srgbClr val="99CC00"/>
              </a:buClr>
            </a:pPr>
            <a:r>
              <a:rPr lang="th-TH" sz="3600" b="1" smtClean="0">
                <a:solidFill>
                  <a:schemeClr val="bg1"/>
                </a:solidFill>
              </a:rPr>
              <a:t>เวลาที่ใช้ไปในงานบริการต่างๆภายในสถาบัน</a:t>
            </a:r>
          </a:p>
          <a:p>
            <a:pPr>
              <a:buClr>
                <a:srgbClr val="99CC00"/>
              </a:buClr>
            </a:pPr>
            <a:r>
              <a:rPr lang="th-TH" sz="3600" b="1" smtClean="0">
                <a:solidFill>
                  <a:schemeClr val="bg1"/>
                </a:solidFill>
              </a:rPr>
              <a:t>ความรวดเร็วฉับไวและคุณภาพของงานบริการ</a:t>
            </a:r>
          </a:p>
          <a:p>
            <a:pPr>
              <a:buClr>
                <a:srgbClr val="99CC00"/>
              </a:buClr>
            </a:pPr>
            <a:endParaRPr lang="th-TH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95800" y="228600"/>
            <a:ext cx="4648200" cy="990600"/>
          </a:xfrm>
        </p:spPr>
        <p:txBody>
          <a:bodyPr/>
          <a:lstStyle/>
          <a:p>
            <a:pPr algn="r"/>
            <a:r>
              <a:rPr lang="en-US" sz="3200" b="1" dirty="0" smtClean="0">
                <a:cs typeface="Arial" charset="0"/>
              </a:rPr>
              <a:t>Focus on the Future</a:t>
            </a:r>
            <a:endParaRPr lang="th-TH" sz="3200" b="1" dirty="0" smtClean="0">
              <a:cs typeface="Arial" charset="0"/>
            </a:endParaRP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05800" cy="5181600"/>
          </a:xfrm>
        </p:spPr>
        <p:txBody>
          <a:bodyPr rtlCol="0"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Arial" pitchFamily="34" charset="0"/>
              <a:buChar char="•"/>
              <a:defRPr/>
            </a:pPr>
            <a:r>
              <a:rPr lang="th-TH" sz="2800" b="1" dirty="0">
                <a:solidFill>
                  <a:schemeClr val="bg1"/>
                </a:solidFill>
                <a:cs typeface="+mj-cs"/>
              </a:rPr>
              <a:t>เข้าใจปัจจัยที่มีผลต่อคุณภาพการศึกษาทั้งระยะสั้นและระยะยาว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Arial" pitchFamily="34" charset="0"/>
              <a:buChar char="•"/>
              <a:defRPr/>
            </a:pPr>
            <a:r>
              <a:rPr lang="th-TH" sz="2800" b="1" dirty="0">
                <a:solidFill>
                  <a:schemeClr val="bg1"/>
                </a:solidFill>
                <a:cs typeface="+mj-cs"/>
              </a:rPr>
              <a:t>ปัจจัยเหล่านี้อาจรวมถึง</a:t>
            </a:r>
            <a:r>
              <a:rPr lang="en-US" sz="2800" b="1" dirty="0">
                <a:solidFill>
                  <a:schemeClr val="bg1"/>
                </a:solidFill>
                <a:cs typeface="+mj-cs"/>
              </a:rPr>
              <a:t>:</a:t>
            </a:r>
            <a:endParaRPr lang="th-TH" sz="2800" b="1" dirty="0">
              <a:solidFill>
                <a:schemeClr val="bg1"/>
              </a:solidFill>
              <a:cs typeface="+mj-cs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Clr>
                <a:srgbClr val="FFCC00"/>
              </a:buClr>
              <a:buFont typeface="Arial" pitchFamily="34" charset="0"/>
              <a:buChar char="–"/>
              <a:defRPr/>
            </a:pPr>
            <a:r>
              <a:rPr lang="th-TH" b="1" dirty="0">
                <a:solidFill>
                  <a:schemeClr val="bg1"/>
                </a:solidFill>
                <a:cs typeface="+mj-cs"/>
              </a:rPr>
              <a:t>การปฏิรูปการศึกษาทั่วโลก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Clr>
                <a:srgbClr val="FFCC00"/>
              </a:buClr>
              <a:buFont typeface="Arial" pitchFamily="34" charset="0"/>
              <a:buChar char="–"/>
              <a:defRPr/>
            </a:pPr>
            <a:r>
              <a:rPr lang="th-TH" b="1" dirty="0">
                <a:solidFill>
                  <a:schemeClr val="bg1"/>
                </a:solidFill>
                <a:cs typeface="+mj-cs"/>
              </a:rPr>
              <a:t>การเปลี่ยนรูปแบบการสอน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Clr>
                <a:srgbClr val="FFCC00"/>
              </a:buClr>
              <a:buFont typeface="Arial" pitchFamily="34" charset="0"/>
              <a:buChar char="–"/>
              <a:defRPr/>
            </a:pPr>
            <a:r>
              <a:rPr lang="th-TH" b="1" dirty="0">
                <a:solidFill>
                  <a:schemeClr val="bg1"/>
                </a:solidFill>
                <a:cs typeface="+mj-cs"/>
              </a:rPr>
              <a:t>ความคาดหวังของนักศึกษาและสังคม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Clr>
                <a:srgbClr val="FFCC00"/>
              </a:buClr>
              <a:buFont typeface="Arial" pitchFamily="34" charset="0"/>
              <a:buChar char="–"/>
              <a:defRPr/>
            </a:pPr>
            <a:r>
              <a:rPr lang="th-TH" b="1" dirty="0">
                <a:solidFill>
                  <a:schemeClr val="bg1"/>
                </a:solidFill>
                <a:cs typeface="+mj-cs"/>
              </a:rPr>
              <a:t>การเปลี่ยนแปลงของเทคโนโลยี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Clr>
                <a:srgbClr val="FFCC00"/>
              </a:buClr>
              <a:buFont typeface="Arial" pitchFamily="34" charset="0"/>
              <a:buChar char="–"/>
              <a:defRPr/>
            </a:pPr>
            <a:r>
              <a:rPr lang="th-TH" b="1" dirty="0">
                <a:solidFill>
                  <a:schemeClr val="bg1"/>
                </a:solidFill>
                <a:cs typeface="+mj-cs"/>
              </a:rPr>
              <a:t>การเติบโตและการเปลี่ยนแปลงของประชากร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Clr>
                <a:srgbClr val="FFCC00"/>
              </a:buClr>
              <a:buFont typeface="Arial" pitchFamily="34" charset="0"/>
              <a:buChar char="–"/>
              <a:defRPr/>
            </a:pPr>
            <a:r>
              <a:rPr lang="th-TH" b="1" dirty="0">
                <a:solidFill>
                  <a:schemeClr val="bg1"/>
                </a:solidFill>
                <a:cs typeface="+mj-cs"/>
              </a:rPr>
              <a:t>การเปลี่ยนแปลงของทรัพยากรและงบประมาณ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Clr>
                <a:srgbClr val="FFCC00"/>
              </a:buClr>
              <a:buFont typeface="Arial" pitchFamily="34" charset="0"/>
              <a:buChar char="–"/>
              <a:defRPr/>
            </a:pPr>
            <a:r>
              <a:rPr lang="th-TH" b="1" dirty="0">
                <a:solidFill>
                  <a:schemeClr val="bg1"/>
                </a:solidFill>
                <a:cs typeface="+mj-cs"/>
              </a:rPr>
              <a:t>การปรับเปลี่ยนของสถาบันคู่แข่ง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Arial" pitchFamily="34" charset="0"/>
              <a:buChar char="•"/>
              <a:defRPr/>
            </a:pPr>
            <a:r>
              <a:rPr lang="th-TH" sz="2800" b="1" dirty="0">
                <a:solidFill>
                  <a:schemeClr val="bg1"/>
                </a:solidFill>
                <a:cs typeface="+mj-cs"/>
              </a:rPr>
              <a:t>การวิเคราะห์ปัจจัยต่างๆที่มีผลต่ออนาคตและการเปลี่ยนแปลงช่วยให้วางแผนการพัฒนาบุคลากรและเครื่องมือได้ทันกา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37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37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37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38600" y="381000"/>
            <a:ext cx="5105400" cy="993775"/>
          </a:xfrm>
        </p:spPr>
        <p:txBody>
          <a:bodyPr/>
          <a:lstStyle/>
          <a:p>
            <a:pPr algn="r"/>
            <a:r>
              <a:rPr lang="en-US" sz="3200" b="1" smtClean="0">
                <a:cs typeface="Arial" charset="0"/>
              </a:rPr>
              <a:t>Managing for Innovation</a:t>
            </a:r>
            <a:endParaRPr lang="th-TH" sz="3200" b="1" smtClean="0">
              <a:cs typeface="Arial" charset="0"/>
            </a:endParaRP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3886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rgbClr val="FFCC00"/>
              </a:buClr>
              <a:buFont typeface="Arial" pitchFamily="34" charset="0"/>
              <a:buChar char="•"/>
              <a:defRPr/>
            </a:pPr>
            <a:r>
              <a:rPr lang="th-TH" sz="3600" b="1" dirty="0">
                <a:solidFill>
                  <a:srgbClr val="FF643F"/>
                </a:solidFill>
              </a:rPr>
              <a:t>นวัตกรรม</a:t>
            </a:r>
            <a:r>
              <a:rPr lang="th-TH" sz="3600" b="1" dirty="0">
                <a:solidFill>
                  <a:schemeClr val="bg1"/>
                </a:solidFill>
              </a:rPr>
              <a:t>หมายถึงการเปลี่ยนแปลงที่นำองค์กรไปสู่สิ่งที่ดีขึ้น</a:t>
            </a:r>
          </a:p>
          <a:p>
            <a:pPr fontAlgn="auto">
              <a:spcAft>
                <a:spcPts val="0"/>
              </a:spcAft>
              <a:buClr>
                <a:srgbClr val="FFCC00"/>
              </a:buClr>
              <a:buFont typeface="Arial" pitchFamily="34" charset="0"/>
              <a:buChar char="•"/>
              <a:defRPr/>
            </a:pPr>
            <a:r>
              <a:rPr lang="th-TH" sz="3600" b="1" dirty="0">
                <a:solidFill>
                  <a:schemeClr val="bg1"/>
                </a:solidFill>
              </a:rPr>
              <a:t>นวัตกรรมนี้รวมถึงการพัฒนาหลักสูตร วิธีการสอน กระบวนการทำงาน การให้บริการ การวิจัย และการนำผลไปใช้ ซึ่งหมายถึงกิจกรรมทุกเรื่องในกระบวนการบริหารจัดการภายในสถาบัน</a:t>
            </a:r>
          </a:p>
          <a:p>
            <a:pPr fontAlgn="auto">
              <a:spcAft>
                <a:spcPts val="0"/>
              </a:spcAft>
              <a:buClr>
                <a:srgbClr val="FFCC00"/>
              </a:buClr>
              <a:buFont typeface="Arial" pitchFamily="34" charset="0"/>
              <a:buChar char="•"/>
              <a:defRPr/>
            </a:pPr>
            <a:r>
              <a:rPr lang="th-TH" sz="3600" b="1" dirty="0">
                <a:solidFill>
                  <a:schemeClr val="bg1"/>
                </a:solidFill>
              </a:rPr>
              <a:t>การจัดการเพื่อนวัตกรรมจึงมุ่งเน้นที่การนำเอาความรู้ที่สั่งสมทุกระดับภายในองค์กรออกมาใช้ให้เกิดประโยชน์ในทุกด้าน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70075"/>
            <a:ext cx="914400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1000" y="274638"/>
            <a:ext cx="4495800" cy="993775"/>
          </a:xfrm>
        </p:spPr>
        <p:txBody>
          <a:bodyPr/>
          <a:lstStyle/>
          <a:p>
            <a:pPr algn="r"/>
            <a:r>
              <a:rPr lang="en-US" sz="3200" b="1" dirty="0" smtClean="0">
                <a:cs typeface="Arial" charset="0"/>
              </a:rPr>
              <a:t>Management by Fact</a:t>
            </a:r>
            <a:endParaRPr lang="th-TH" sz="3200" b="1" dirty="0" smtClean="0">
              <a:cs typeface="Arial" charset="0"/>
            </a:endParaRP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86800" cy="495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Clr>
                <a:srgbClr val="66FFCC"/>
              </a:buClr>
              <a:buFont typeface="Arial" pitchFamily="34" charset="0"/>
              <a:buChar char="•"/>
              <a:defRPr/>
            </a:pPr>
            <a:r>
              <a:rPr lang="th-TH" b="1" dirty="0"/>
              <a:t>การกำหนดตัววัด</a:t>
            </a:r>
            <a:r>
              <a:rPr lang="th-TH" b="1" dirty="0">
                <a:solidFill>
                  <a:schemeClr val="bg1"/>
                </a:solidFill>
              </a:rPr>
              <a:t>ต่างๆที่ตอบสนองความต้องการและยุทธศาสตร์ของสถาบัน</a:t>
            </a:r>
          </a:p>
          <a:p>
            <a:pPr fontAlgn="auto">
              <a:spcAft>
                <a:spcPts val="0"/>
              </a:spcAft>
              <a:buClr>
                <a:srgbClr val="66FFCC"/>
              </a:buClr>
              <a:buFont typeface="Arial" pitchFamily="34" charset="0"/>
              <a:buChar char="•"/>
              <a:defRPr/>
            </a:pPr>
            <a:r>
              <a:rPr lang="th-TH" b="1" dirty="0">
                <a:solidFill>
                  <a:schemeClr val="bg1"/>
                </a:solidFill>
              </a:rPr>
              <a:t>ตัววัดควร</a:t>
            </a:r>
            <a:r>
              <a:rPr lang="th-TH" b="1" dirty="0"/>
              <a:t>ครอบคลุม</a:t>
            </a:r>
            <a:r>
              <a:rPr lang="th-TH" b="1" dirty="0" smtClean="0"/>
              <a:t>พันธกิจ</a:t>
            </a:r>
            <a:r>
              <a:rPr lang="th-TH" b="1" dirty="0"/>
              <a:t>ทุกด้าน</a:t>
            </a:r>
            <a:r>
              <a:rPr lang="th-TH" b="1" dirty="0">
                <a:solidFill>
                  <a:schemeClr val="bg1"/>
                </a:solidFill>
              </a:rPr>
              <a:t>ที่สถาบันดำเนินการจำแนกตามประเภทและกลุ่มเป้าหมาย</a:t>
            </a:r>
          </a:p>
          <a:p>
            <a:pPr fontAlgn="auto">
              <a:spcAft>
                <a:spcPts val="0"/>
              </a:spcAft>
              <a:buClr>
                <a:srgbClr val="66FFCC"/>
              </a:buClr>
              <a:buFont typeface="Arial" pitchFamily="34" charset="0"/>
              <a:buChar char="•"/>
              <a:defRPr/>
            </a:pPr>
            <a:r>
              <a:rPr lang="th-TH" b="1" dirty="0">
                <a:solidFill>
                  <a:schemeClr val="bg1"/>
                </a:solidFill>
              </a:rPr>
              <a:t>ตัววัดควรสามารถชี้บ่งผลการปฏิบัติงานทั้งใน</a:t>
            </a:r>
            <a:r>
              <a:rPr lang="th-TH" b="1" dirty="0"/>
              <a:t>ระยะสั้นและระยะยาว</a:t>
            </a:r>
          </a:p>
          <a:p>
            <a:pPr fontAlgn="auto">
              <a:spcAft>
                <a:spcPts val="0"/>
              </a:spcAft>
              <a:buClr>
                <a:srgbClr val="66FFCC"/>
              </a:buClr>
              <a:buFont typeface="Arial" pitchFamily="34" charset="0"/>
              <a:buChar char="•"/>
              <a:defRPr/>
            </a:pPr>
            <a:r>
              <a:rPr lang="th-TH" b="1" dirty="0">
                <a:solidFill>
                  <a:schemeClr val="bg1"/>
                </a:solidFill>
              </a:rPr>
              <a:t>การวิเคราะห์ข้อมูลเป็นส่วนหนึ่งของการติดตามประเมินผล และการวางแผน</a:t>
            </a:r>
          </a:p>
          <a:p>
            <a:pPr fontAlgn="auto">
              <a:spcAft>
                <a:spcPts val="0"/>
              </a:spcAft>
              <a:buClr>
                <a:srgbClr val="66FFCC"/>
              </a:buClr>
              <a:buFont typeface="Arial" pitchFamily="34" charset="0"/>
              <a:buChar char="•"/>
              <a:defRPr/>
            </a:pPr>
            <a:r>
              <a:rPr lang="th-TH" b="1" dirty="0">
                <a:solidFill>
                  <a:schemeClr val="bg1"/>
                </a:solidFill>
              </a:rPr>
              <a:t>ตัววัดทั้งหลายควรชี้บ่งถึงผลการดำเนินงานในแต่ละระดับที่จะสนับสนุนการบรรลุเป้าหมายของสถาบัน</a:t>
            </a:r>
            <a:r>
              <a:rPr lang="th-TH" b="1" dirty="0"/>
              <a:t>ในทิศทางเดียวกัน</a:t>
            </a:r>
          </a:p>
          <a:p>
            <a:pPr fontAlgn="auto">
              <a:spcAft>
                <a:spcPts val="0"/>
              </a:spcAft>
              <a:buClr>
                <a:srgbClr val="66FFCC"/>
              </a:buClr>
              <a:buFont typeface="Arial" pitchFamily="34" charset="0"/>
              <a:buChar char="•"/>
              <a:defRPr/>
            </a:pPr>
            <a:r>
              <a:rPr lang="th-TH" b="1" dirty="0">
                <a:solidFill>
                  <a:schemeClr val="bg1"/>
                </a:solidFill>
              </a:rPr>
              <a:t>ตัวบ่งชี้รวมถึงคุณลักษณะของบัณฑิตนอกเหนือวิชาการโดยตรงด้วย เช่นจริยธรรม สร้างสริมสุขภาพ การใฝ่รู้ศึกษาด้วยตนเอง เป็นต้น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24400" y="79375"/>
            <a:ext cx="4419600" cy="1139825"/>
          </a:xfrm>
        </p:spPr>
        <p:txBody>
          <a:bodyPr/>
          <a:lstStyle/>
          <a:p>
            <a:pPr marL="838200" indent="-838200" algn="r"/>
            <a:r>
              <a:rPr lang="en-US" sz="3600" b="1" dirty="0" smtClean="0">
                <a:cs typeface="Arial" charset="0"/>
              </a:rPr>
              <a:t>Social Responsibility</a:t>
            </a:r>
            <a:endParaRPr lang="th-TH" sz="3600" b="1" dirty="0" smtClean="0">
              <a:cs typeface="Arial" charset="0"/>
            </a:endParaRP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47894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th-TH" b="1" dirty="0">
                <a:solidFill>
                  <a:srgbClr val="FF99FF"/>
                </a:solidFill>
              </a:rPr>
              <a:t>ความรับผิดชอบที่มีต่อสังคม</a:t>
            </a:r>
            <a:r>
              <a:rPr lang="th-TH" b="1" dirty="0"/>
              <a:t> </a:t>
            </a:r>
            <a:r>
              <a:rPr lang="th-TH" b="1" dirty="0">
                <a:solidFill>
                  <a:schemeClr val="bg1"/>
                </a:solidFill>
              </a:rPr>
              <a:t>การปฏิบัติตามกฎหมายและจรรยาบรรณที่ดี</a:t>
            </a: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th-TH" b="1" dirty="0">
                <a:solidFill>
                  <a:schemeClr val="bg1"/>
                </a:solidFill>
              </a:rPr>
              <a:t>ผู้นำพึงตระหนักถึงการดำเนินงานใน</a:t>
            </a:r>
            <a:r>
              <a:rPr lang="th-TH" b="1" dirty="0">
                <a:solidFill>
                  <a:srgbClr val="CCFF66"/>
                </a:solidFill>
              </a:rPr>
              <a:t>ทุกส่วนที่เกี่ยวข้อง</a:t>
            </a:r>
            <a:r>
              <a:rPr lang="th-TH" b="1" dirty="0">
                <a:solidFill>
                  <a:schemeClr val="bg1"/>
                </a:solidFill>
              </a:rPr>
              <a:t>ในด้าน ความปลอดภัย สิ่งแวดล้อมและสุขอนามัย</a:t>
            </a: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th-TH" b="1" dirty="0">
                <a:solidFill>
                  <a:schemeClr val="bg1"/>
                </a:solidFill>
              </a:rPr>
              <a:t>การวางแผนควรพิจารณาการดำเนินงานใน</a:t>
            </a:r>
            <a:r>
              <a:rPr lang="th-TH" b="1" dirty="0">
                <a:solidFill>
                  <a:srgbClr val="05FFFF"/>
                </a:solidFill>
              </a:rPr>
              <a:t>เชิงป้องกัน</a:t>
            </a:r>
            <a:r>
              <a:rPr lang="th-TH" b="1" dirty="0"/>
              <a:t> </a:t>
            </a:r>
            <a:r>
              <a:rPr lang="th-TH" b="1" dirty="0">
                <a:solidFill>
                  <a:schemeClr val="bg1"/>
                </a:solidFill>
              </a:rPr>
              <a:t>เช่นห้องปฏิบัติการ โรงพยาบาล อาคารสถานที่ ฯลฯ</a:t>
            </a: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th-TH" b="1" dirty="0">
                <a:solidFill>
                  <a:schemeClr val="bg1"/>
                </a:solidFill>
              </a:rPr>
              <a:t>การมี</a:t>
            </a:r>
            <a:r>
              <a:rPr lang="th-TH" b="1" dirty="0">
                <a:solidFill>
                  <a:srgbClr val="FF99FF"/>
                </a:solidFill>
              </a:rPr>
              <a:t>ส่วนร่วมในชุมชน</a:t>
            </a:r>
            <a:r>
              <a:rPr lang="th-TH" b="1" dirty="0">
                <a:solidFill>
                  <a:schemeClr val="bg1"/>
                </a:solidFill>
              </a:rPr>
              <a:t>และการช่วยแก้ปัญหาในสังคมเป็นการเสริมภาพลักษณ์ที่ดีให้แก่สถาบัน</a:t>
            </a: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r>
              <a:rPr lang="th-TH" b="1" dirty="0">
                <a:solidFill>
                  <a:schemeClr val="bg1"/>
                </a:solidFill>
              </a:rPr>
              <a:t>การประพฤติปฏิบัติเพื่อเป็น</a:t>
            </a:r>
            <a:r>
              <a:rPr lang="th-TH" b="1" dirty="0">
                <a:solidFill>
                  <a:srgbClr val="00FF00"/>
                </a:solidFill>
              </a:rPr>
              <a:t>แบบอย่างที่ดี</a:t>
            </a:r>
            <a:r>
              <a:rPr lang="th-TH" b="1" dirty="0">
                <a:solidFill>
                  <a:schemeClr val="bg1"/>
                </a:solidFill>
              </a:rPr>
              <a:t>ในการจรรโลงไว้ซึ่งจรรยาบรรณทางวิชาการและวิชาชีพ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24400" y="152400"/>
            <a:ext cx="4419600" cy="990600"/>
          </a:xfrm>
        </p:spPr>
        <p:txBody>
          <a:bodyPr/>
          <a:lstStyle/>
          <a:p>
            <a:pPr algn="r"/>
            <a:r>
              <a:rPr lang="en-US" b="1" smtClean="0">
                <a:cs typeface="Arial" charset="0"/>
              </a:rPr>
              <a:t>Focus on Results and Creating Value</a:t>
            </a:r>
            <a:endParaRPr lang="th-TH" b="1" smtClean="0">
              <a:cs typeface="Arial" charset="0"/>
            </a:endParaRP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839200" cy="3810000"/>
          </a:xfrm>
        </p:spPr>
        <p:txBody>
          <a:bodyPr/>
          <a:lstStyle/>
          <a:p>
            <a:pPr>
              <a:buClr>
                <a:srgbClr val="99CC00"/>
              </a:buClr>
            </a:pPr>
            <a:r>
              <a:rPr lang="th-TH" sz="3600" b="1" smtClean="0">
                <a:solidFill>
                  <a:srgbClr val="FF66CC"/>
                </a:solidFill>
              </a:rPr>
              <a:t>ผลลัพธ์</a:t>
            </a:r>
            <a:r>
              <a:rPr lang="th-TH" sz="3600" b="1" smtClean="0">
                <a:solidFill>
                  <a:schemeClr val="bg1"/>
                </a:solidFill>
              </a:rPr>
              <a:t>ที่ตอบสนองความต้องการของผู้มีส่วนเกี่ยวข้อง</a:t>
            </a:r>
          </a:p>
          <a:p>
            <a:pPr>
              <a:buClr>
                <a:srgbClr val="99CC00"/>
              </a:buClr>
            </a:pPr>
            <a:r>
              <a:rPr lang="th-TH" sz="3600" b="1" smtClean="0">
                <a:solidFill>
                  <a:schemeClr val="bg1"/>
                </a:solidFill>
              </a:rPr>
              <a:t>ผลลัพธ์เหล่านี้ได้สร้างคุณค่าอะไรให้กับทุกฝ่ายที่เกี่ยวข้องตั้งแต่ นักศึกษา ชุมชน สังคม คณาจารย์และบุคลากร ผู้ร่วมงาน และ ผู้ใช้บัณฑิต</a:t>
            </a:r>
          </a:p>
          <a:p>
            <a:pPr>
              <a:buClr>
                <a:srgbClr val="99CC00"/>
              </a:buClr>
            </a:pPr>
            <a:r>
              <a:rPr lang="th-TH" sz="3600" b="1" smtClean="0">
                <a:solidFill>
                  <a:schemeClr val="bg1"/>
                </a:solidFill>
              </a:rPr>
              <a:t>ตัวชี้วัดทั้งหลายได้ช่วยสร้าง</a:t>
            </a:r>
            <a:r>
              <a:rPr lang="th-TH" sz="3600" b="1" smtClean="0">
                <a:solidFill>
                  <a:srgbClr val="00FF00"/>
                </a:solidFill>
              </a:rPr>
              <a:t>สมดุล</a:t>
            </a:r>
            <a:r>
              <a:rPr lang="th-TH" sz="3600" b="1" smtClean="0">
                <a:solidFill>
                  <a:schemeClr val="bg1"/>
                </a:solidFill>
              </a:rPr>
              <a:t>ให้แก่ความต้องการของผู้มีส่วนเกี่ยวข้องกลุ่มต่างๆอย่างไร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10200" y="228600"/>
            <a:ext cx="3657600" cy="990600"/>
          </a:xfrm>
        </p:spPr>
        <p:txBody>
          <a:bodyPr/>
          <a:lstStyle/>
          <a:p>
            <a:pPr algn="r"/>
            <a:r>
              <a:rPr lang="en-US" sz="3200" b="1" dirty="0" smtClean="0">
                <a:cs typeface="Arial" charset="0"/>
              </a:rPr>
              <a:t>System Perspective</a:t>
            </a:r>
            <a:endParaRPr lang="th-TH" sz="3200" b="1" dirty="0" smtClean="0">
              <a:cs typeface="Arial" charset="0"/>
            </a:endParaRP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8001000" cy="3200400"/>
          </a:xfrm>
        </p:spPr>
        <p:txBody>
          <a:bodyPr/>
          <a:lstStyle/>
          <a:p>
            <a:pPr>
              <a:buClr>
                <a:srgbClr val="FF33CC"/>
              </a:buClr>
            </a:pPr>
            <a:r>
              <a:rPr lang="th-TH" sz="3600" b="1" dirty="0" smtClean="0">
                <a:solidFill>
                  <a:schemeClr val="bg1"/>
                </a:solidFill>
              </a:rPr>
              <a:t>มุมมองที่เป็นระบบช่วยสร้างความเชื่อมโยงส่วนต่างๆเข้าด้วยกัน และสร้างความ</a:t>
            </a:r>
            <a:r>
              <a:rPr lang="th-TH" sz="3600" b="1" dirty="0" smtClean="0">
                <a:solidFill>
                  <a:srgbClr val="FF99FF"/>
                </a:solidFill>
              </a:rPr>
              <a:t>บูรณาการ</a:t>
            </a:r>
            <a:r>
              <a:rPr lang="th-TH" sz="3600" b="1" dirty="0" smtClean="0">
                <a:solidFill>
                  <a:schemeClr val="bg1"/>
                </a:solidFill>
              </a:rPr>
              <a:t>ให้เกิดขึ้น</a:t>
            </a:r>
          </a:p>
          <a:p>
            <a:pPr>
              <a:buClr>
                <a:srgbClr val="FF33CC"/>
              </a:buClr>
            </a:pPr>
            <a:r>
              <a:rPr lang="th-TH" sz="3600" b="1" dirty="0" smtClean="0">
                <a:solidFill>
                  <a:schemeClr val="bg1"/>
                </a:solidFill>
              </a:rPr>
              <a:t>ระบบช่วยให้ทุกส่วนมุ่งไปสู่</a:t>
            </a:r>
            <a:r>
              <a:rPr lang="th-TH" sz="3600" b="1" dirty="0" smtClean="0">
                <a:solidFill>
                  <a:srgbClr val="FF66CC"/>
                </a:solidFill>
              </a:rPr>
              <a:t>ทิศทางเดียวกัน</a:t>
            </a:r>
            <a:endParaRPr lang="th-TH" sz="3600" b="1" dirty="0" smtClean="0">
              <a:solidFill>
                <a:schemeClr val="bg1"/>
              </a:solidFill>
            </a:endParaRPr>
          </a:p>
          <a:p>
            <a:pPr>
              <a:buClr>
                <a:srgbClr val="FF33CC"/>
              </a:buClr>
            </a:pPr>
            <a:r>
              <a:rPr lang="th-TH" sz="3600" b="1" dirty="0" smtClean="0">
                <a:solidFill>
                  <a:schemeClr val="bg1"/>
                </a:solidFill>
              </a:rPr>
              <a:t>สนับสนุนการบริหารงานและการจัดการที่ต่อเนื่องและ</a:t>
            </a:r>
            <a:r>
              <a:rPr lang="th-TH" sz="3600" b="1" dirty="0" smtClean="0">
                <a:solidFill>
                  <a:srgbClr val="CCFF66"/>
                </a:solidFill>
              </a:rPr>
              <a:t>คงเส้นคงวา</a:t>
            </a:r>
            <a:endParaRPr lang="th-TH" sz="3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Alignmen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38263"/>
            <a:ext cx="7467600" cy="551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8" name="Rectangle 2"/>
          <p:cNvSpPr>
            <a:spLocks noChangeArrowheads="1"/>
          </p:cNvSpPr>
          <p:nvPr/>
        </p:nvSpPr>
        <p:spPr bwMode="auto">
          <a:xfrm>
            <a:off x="4724400" y="152400"/>
            <a:ext cx="441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th-TH" sz="5400" b="1">
                <a:solidFill>
                  <a:srgbClr val="FFFF00"/>
                </a:solidFill>
                <a:latin typeface="Calibri" pitchFamily="34" charset="0"/>
                <a:cs typeface="Angsana New" pitchFamily="18" charset="-34"/>
              </a:rPr>
              <a:t>เป็นระบบ</a:t>
            </a:r>
            <a:r>
              <a:rPr lang="en-US" sz="5400" b="1">
                <a:solidFill>
                  <a:srgbClr val="FFFF00"/>
                </a:solidFill>
                <a:latin typeface="Calibri" pitchFamily="34" charset="0"/>
                <a:cs typeface="Angsana New" pitchFamily="18" charset="-34"/>
              </a:rPr>
              <a:t>?</a:t>
            </a:r>
            <a:endParaRPr lang="th-TH" sz="5400" b="1">
              <a:solidFill>
                <a:srgbClr val="FFFF00"/>
              </a:solidFill>
              <a:latin typeface="Calibri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7010400" cy="5181600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>
                <a:solidFill>
                  <a:srgbClr val="FFFFCC"/>
                </a:solidFill>
                <a:latin typeface="Angsana New" pitchFamily="18" charset="-34"/>
              </a:rPr>
              <a:t>การนำองค์กรอย่างมีวิสัยทัศน์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 smtClean="0">
                <a:solidFill>
                  <a:srgbClr val="E1C2FA"/>
                </a:solidFill>
                <a:latin typeface="Angsana New" pitchFamily="18" charset="-34"/>
              </a:rPr>
              <a:t>การศึกษาที่เน้น</a:t>
            </a:r>
            <a:r>
              <a:rPr lang="th-TH" sz="3600" b="1" dirty="0">
                <a:solidFill>
                  <a:srgbClr val="E1C2FA"/>
                </a:solidFill>
                <a:latin typeface="Angsana New" pitchFamily="18" charset="-34"/>
              </a:rPr>
              <a:t>การเรียนรู้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>
                <a:solidFill>
                  <a:srgbClr val="FFFFCC"/>
                </a:solidFill>
                <a:latin typeface="Angsana New" pitchFamily="18" charset="-34"/>
              </a:rPr>
              <a:t>การเรียนรู้ขององค์กรและแต่ละบุคคล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>
                <a:solidFill>
                  <a:srgbClr val="E1C2FA"/>
                </a:solidFill>
                <a:latin typeface="Angsana New" pitchFamily="18" charset="-34"/>
              </a:rPr>
              <a:t>การเห็นคุณค่าของอาจารย์ บุคลากร และคู่ความร่วมมือ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>
                <a:solidFill>
                  <a:srgbClr val="FFFFCC"/>
                </a:solidFill>
                <a:latin typeface="Angsana New" pitchFamily="18" charset="-34"/>
              </a:rPr>
              <a:t>ความคล่องตัว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>
                <a:solidFill>
                  <a:srgbClr val="E1C2FA"/>
                </a:solidFill>
                <a:latin typeface="Angsana New" pitchFamily="18" charset="-34"/>
              </a:rPr>
              <a:t>การมุ่งเน้นอนาคต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>
                <a:solidFill>
                  <a:srgbClr val="FFFFCC"/>
                </a:solidFill>
                <a:latin typeface="Angsana New" pitchFamily="18" charset="-34"/>
              </a:rPr>
              <a:t>การจัดการเพื่อนวัตกรรม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>
                <a:solidFill>
                  <a:srgbClr val="E1C2FA"/>
                </a:solidFill>
                <a:latin typeface="Angsana New" pitchFamily="18" charset="-34"/>
              </a:rPr>
              <a:t>การจัดการโดยใช้ข้อมูลจริง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>
                <a:solidFill>
                  <a:srgbClr val="FFFFCC"/>
                </a:solidFill>
                <a:latin typeface="Angsana New" pitchFamily="18" charset="-34"/>
              </a:rPr>
              <a:t>ความรับผิดชอบต่อสังคม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>
                <a:solidFill>
                  <a:srgbClr val="E1C2FA"/>
                </a:solidFill>
                <a:latin typeface="Angsana New" pitchFamily="18" charset="-34"/>
              </a:rPr>
              <a:t>การมุ่งเน้นที่ผลลัพธ์ และการสร้างคุณค่า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>
                <a:solidFill>
                  <a:srgbClr val="FFFFCC"/>
                </a:solidFill>
                <a:latin typeface="Angsana New" pitchFamily="18" charset="-34"/>
              </a:rPr>
              <a:t>มุมมองเชิงระบบ</a:t>
            </a:r>
            <a:endParaRPr lang="th-TH" sz="4000" b="1" dirty="0">
              <a:solidFill>
                <a:srgbClr val="FFFFCC"/>
              </a:solidFill>
              <a:latin typeface="Angsana New" pitchFamily="18" charset="-34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724400" y="22860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ค่านิยมหลักขององค์กรที่เป็นเลิศ</a:t>
            </a:r>
            <a:endParaRPr kumimoji="0" lang="th-TH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32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32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329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329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0"/>
                                        <p:tgtEl>
                                          <p:spTgt spid="329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0"/>
                                        <p:tgtEl>
                                          <p:spTgt spid="329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0"/>
                                        <p:tgtEl>
                                          <p:spTgt spid="329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1371600"/>
          <a:ext cx="8610600" cy="5257799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276600"/>
                <a:gridCol w="5334000"/>
              </a:tblGrid>
              <a:tr h="15047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</a:t>
                      </a:r>
                      <a:r>
                        <a:rPr lang="th-TH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ข้อที่แสดงให้เห็นว่าองค์กรเรามี</a:t>
                      </a:r>
                      <a:r>
                        <a:rPr lang="en-US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CORE  Value</a:t>
                      </a:r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Visionary Leadership</a:t>
                      </a:r>
                      <a:endParaRPr lang="en-US" sz="16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0380" marR="503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อุปสรรคที่เราต้องช่วยกันแก้ไขเพื่อให้องค์กรเรามี</a:t>
                      </a:r>
                      <a:r>
                        <a:rPr lang="th-TH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Core Value 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Visionary Leadership</a:t>
                      </a:r>
                      <a:endParaRPr lang="en-US" sz="1400" b="1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0380" marR="50380" marT="0" marB="0"/>
                </a:tc>
              </a:tr>
              <a:tr h="4750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/>
                        <a:t>1.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0380" marR="50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/>
                        <a:t>1.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0380" marR="50380" marT="0" marB="0"/>
                </a:tc>
              </a:tr>
              <a:tr h="4750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/>
                        <a:t>2.</a:t>
                      </a:r>
                      <a:endParaRPr lang="en-US" sz="1800" b="1">
                        <a:solidFill>
                          <a:srgbClr val="FFFF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0380" marR="50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/>
                        <a:t>2.</a:t>
                      </a:r>
                      <a:endParaRPr lang="en-US" sz="1800" b="1">
                        <a:solidFill>
                          <a:srgbClr val="FFFF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0380" marR="50380" marT="0" marB="0"/>
                </a:tc>
              </a:tr>
              <a:tr h="4750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/>
                        <a:t>3.</a:t>
                      </a:r>
                      <a:endParaRPr lang="en-US" sz="1800" b="1">
                        <a:solidFill>
                          <a:srgbClr val="FFFF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0380" marR="50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/>
                        <a:t>3.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0380" marR="50380" marT="0" marB="0"/>
                </a:tc>
              </a:tr>
              <a:tr h="232790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วิธีการที่องค์กรของเราต้องดำเนินการเพื่อให้เกิด</a:t>
                      </a:r>
                      <a:r>
                        <a:rPr lang="th-TH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ore Value</a:t>
                      </a:r>
                      <a:r>
                        <a:rPr lang="en-US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th-TH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นี้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smtClean="0"/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smtClean="0"/>
                        <a:t>2</a:t>
                      </a:r>
                      <a:endParaRPr lang="en-US" sz="18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/>
                        <a:t>3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0380" marR="503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29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 sz="2800">
              <a:cs typeface="Angsana New" pitchFamily="18" charset="-34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172200" y="228600"/>
            <a:ext cx="2495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5400" dirty="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กิจกรรมที่ </a:t>
            </a:r>
            <a:r>
              <a:rPr lang="en-US" sz="5400" dirty="0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th-TH" sz="5400" dirty="0">
              <a:solidFill>
                <a:schemeClr val="bg1"/>
              </a:solidFill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09800"/>
            <a:ext cx="8839200" cy="2895600"/>
          </a:xfrm>
          <a:solidFill>
            <a:srgbClr val="002060"/>
          </a:solidFill>
        </p:spPr>
        <p:txBody>
          <a:bodyPr/>
          <a:lstStyle/>
          <a:p>
            <a:pPr algn="ctr">
              <a:buFont typeface="Arial" charset="0"/>
              <a:buNone/>
            </a:pPr>
            <a:r>
              <a:rPr lang="th-TH" sz="4800" dirty="0" smtClean="0"/>
              <a:t>วิเคราะห์ </a:t>
            </a:r>
            <a:r>
              <a:rPr lang="en-US" sz="4800" dirty="0" smtClean="0">
                <a:solidFill>
                  <a:schemeClr val="bg1"/>
                </a:solidFill>
              </a:rPr>
              <a:t>MAHIDOL</a:t>
            </a:r>
            <a:r>
              <a:rPr lang="en-US" sz="4800" dirty="0" smtClean="0"/>
              <a:t> Core Values</a:t>
            </a:r>
            <a:r>
              <a:rPr lang="th-TH" sz="4800" dirty="0" smtClean="0"/>
              <a:t> และ เชื่อมโยงกับ </a:t>
            </a:r>
            <a:r>
              <a:rPr lang="en-US" sz="4800" dirty="0" smtClean="0">
                <a:solidFill>
                  <a:srgbClr val="FF0000"/>
                </a:solidFill>
              </a:rPr>
              <a:t>11</a:t>
            </a:r>
            <a:r>
              <a:rPr lang="en-US" sz="4800" dirty="0" smtClean="0"/>
              <a:t> Core Values</a:t>
            </a:r>
          </a:p>
          <a:p>
            <a:pPr algn="ctr">
              <a:buFont typeface="Arial" charset="0"/>
              <a:buNone/>
            </a:pPr>
            <a:r>
              <a:rPr lang="th-TH" sz="4800" dirty="0" smtClean="0"/>
              <a:t>(</a:t>
            </a:r>
            <a:r>
              <a:rPr lang="en-US" sz="4800" dirty="0" smtClean="0"/>
              <a:t>15 </a:t>
            </a:r>
            <a:r>
              <a:rPr lang="th-TH" sz="4800" dirty="0" smtClean="0"/>
              <a:t>นาที)</a:t>
            </a:r>
          </a:p>
        </p:txBody>
      </p:sp>
      <p:sp>
        <p:nvSpPr>
          <p:cNvPr id="55298" name="TextBox 2"/>
          <p:cNvSpPr txBox="1">
            <a:spLocks noChangeArrowheads="1"/>
          </p:cNvSpPr>
          <p:nvPr/>
        </p:nvSpPr>
        <p:spPr bwMode="auto">
          <a:xfrm>
            <a:off x="6172200" y="228600"/>
            <a:ext cx="24961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5400" dirty="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กิจกรรมที่ </a:t>
            </a:r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2</a:t>
            </a:r>
            <a:endParaRPr lang="th-TH" sz="5400" dirty="0">
              <a:solidFill>
                <a:schemeClr val="bg1"/>
              </a:solidFill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7239000" cy="5181600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>
                <a:solidFill>
                  <a:srgbClr val="FFFFCC"/>
                </a:solidFill>
                <a:latin typeface="Angsana New" pitchFamily="18" charset="-34"/>
              </a:rPr>
              <a:t>การนำองค์กรอย่างมีวิสัยทัศน์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 smtClean="0">
                <a:solidFill>
                  <a:srgbClr val="E1C2FA"/>
                </a:solidFill>
                <a:latin typeface="Angsana New" pitchFamily="18" charset="-34"/>
              </a:rPr>
              <a:t>การศึกษาที่เน้น</a:t>
            </a:r>
            <a:r>
              <a:rPr lang="th-TH" sz="3600" b="1" dirty="0">
                <a:solidFill>
                  <a:srgbClr val="E1C2FA"/>
                </a:solidFill>
                <a:latin typeface="Angsana New" pitchFamily="18" charset="-34"/>
              </a:rPr>
              <a:t>การเรียนรู้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>
                <a:solidFill>
                  <a:srgbClr val="FFFFCC"/>
                </a:solidFill>
                <a:latin typeface="Angsana New" pitchFamily="18" charset="-34"/>
              </a:rPr>
              <a:t>การเรียนรู้ขององค์กรและแต่ละบุคคล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>
                <a:solidFill>
                  <a:srgbClr val="E1C2FA"/>
                </a:solidFill>
                <a:latin typeface="Angsana New" pitchFamily="18" charset="-34"/>
              </a:rPr>
              <a:t>การเห็นคุณค่าของอาจารย์ บุคลากร และคู่ความร่วมมือ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>
                <a:solidFill>
                  <a:srgbClr val="FFFFCC"/>
                </a:solidFill>
                <a:latin typeface="Angsana New" pitchFamily="18" charset="-34"/>
              </a:rPr>
              <a:t>ความคล่องตัว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>
                <a:solidFill>
                  <a:srgbClr val="E1C2FA"/>
                </a:solidFill>
                <a:latin typeface="Angsana New" pitchFamily="18" charset="-34"/>
              </a:rPr>
              <a:t>การมุ่งเน้นอนาคต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>
                <a:solidFill>
                  <a:srgbClr val="FFFFCC"/>
                </a:solidFill>
                <a:latin typeface="Angsana New" pitchFamily="18" charset="-34"/>
              </a:rPr>
              <a:t>การจัดการเพื่อนวัตกรรม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>
                <a:solidFill>
                  <a:srgbClr val="E1C2FA"/>
                </a:solidFill>
                <a:latin typeface="Angsana New" pitchFamily="18" charset="-34"/>
              </a:rPr>
              <a:t>การจัดการโดยใช้ข้อมูลจริง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>
                <a:solidFill>
                  <a:srgbClr val="FFFFCC"/>
                </a:solidFill>
                <a:latin typeface="Angsana New" pitchFamily="18" charset="-34"/>
              </a:rPr>
              <a:t>ความรับผิดชอบต่อสังคม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>
                <a:solidFill>
                  <a:srgbClr val="E1C2FA"/>
                </a:solidFill>
                <a:latin typeface="Angsana New" pitchFamily="18" charset="-34"/>
              </a:rPr>
              <a:t>การมุ่งเน้นที่ผลลัพธ์ และการสร้างคุณค่า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3600" b="1" dirty="0">
                <a:solidFill>
                  <a:srgbClr val="FFFFCC"/>
                </a:solidFill>
                <a:latin typeface="Angsana New" pitchFamily="18" charset="-34"/>
              </a:rPr>
              <a:t>มุมมองเชิงระบบ</a:t>
            </a:r>
            <a:endParaRPr lang="th-TH" sz="4000" b="1" dirty="0">
              <a:solidFill>
                <a:srgbClr val="FFFFCC"/>
              </a:solidFill>
              <a:latin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2400" y="1524000"/>
            <a:ext cx="838200" cy="4953000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0070C0"/>
                </a:solidFill>
                <a:latin typeface="+mn-lt"/>
                <a:cs typeface="+mn-cs"/>
              </a:rPr>
              <a:t>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0070C0"/>
                </a:solidFill>
                <a:latin typeface="+mn-lt"/>
                <a:cs typeface="+mn-cs"/>
              </a:rPr>
              <a:t>A</a:t>
            </a:r>
            <a:br>
              <a:rPr lang="en-US" sz="4400" dirty="0">
                <a:solidFill>
                  <a:srgbClr val="0070C0"/>
                </a:solidFill>
                <a:latin typeface="+mn-lt"/>
                <a:cs typeface="+mn-cs"/>
              </a:rPr>
            </a:br>
            <a:r>
              <a:rPr lang="en-US" sz="4400" dirty="0">
                <a:solidFill>
                  <a:srgbClr val="0070C0"/>
                </a:solidFill>
                <a:latin typeface="+mn-lt"/>
                <a:cs typeface="+mn-cs"/>
              </a:rPr>
              <a:t>H</a:t>
            </a:r>
            <a:br>
              <a:rPr lang="en-US" sz="4400" dirty="0">
                <a:solidFill>
                  <a:srgbClr val="0070C0"/>
                </a:solidFill>
                <a:latin typeface="+mn-lt"/>
                <a:cs typeface="+mn-cs"/>
              </a:rPr>
            </a:br>
            <a:r>
              <a:rPr lang="en-US" sz="4400" dirty="0">
                <a:solidFill>
                  <a:srgbClr val="0070C0"/>
                </a:solidFill>
                <a:latin typeface="+mn-lt"/>
                <a:cs typeface="+mn-cs"/>
              </a:rPr>
              <a:t>I</a:t>
            </a:r>
            <a:br>
              <a:rPr lang="en-US" sz="4400" dirty="0">
                <a:solidFill>
                  <a:srgbClr val="0070C0"/>
                </a:solidFill>
                <a:latin typeface="+mn-lt"/>
                <a:cs typeface="+mn-cs"/>
              </a:rPr>
            </a:br>
            <a:r>
              <a:rPr lang="en-US" sz="4400" dirty="0">
                <a:solidFill>
                  <a:srgbClr val="0070C0"/>
                </a:solidFill>
                <a:latin typeface="+mn-lt"/>
                <a:cs typeface="+mn-cs"/>
              </a:rPr>
              <a:t>D</a:t>
            </a:r>
            <a:br>
              <a:rPr lang="en-US" sz="4400" dirty="0">
                <a:solidFill>
                  <a:srgbClr val="0070C0"/>
                </a:solidFill>
                <a:latin typeface="+mn-lt"/>
                <a:cs typeface="+mn-cs"/>
              </a:rPr>
            </a:br>
            <a:r>
              <a:rPr lang="en-US" sz="4400" dirty="0">
                <a:solidFill>
                  <a:srgbClr val="0070C0"/>
                </a:solidFill>
                <a:latin typeface="+mn-lt"/>
                <a:cs typeface="+mn-cs"/>
              </a:rPr>
              <a:t>O</a:t>
            </a:r>
            <a:br>
              <a:rPr lang="en-US" sz="4400" dirty="0">
                <a:solidFill>
                  <a:srgbClr val="0070C0"/>
                </a:solidFill>
                <a:latin typeface="+mn-lt"/>
                <a:cs typeface="+mn-cs"/>
              </a:rPr>
            </a:br>
            <a:r>
              <a:rPr lang="en-US" sz="4400" dirty="0">
                <a:solidFill>
                  <a:srgbClr val="0070C0"/>
                </a:solidFill>
                <a:latin typeface="+mn-lt"/>
                <a:cs typeface="+mn-cs"/>
              </a:rPr>
              <a:t>L</a:t>
            </a:r>
            <a:endParaRPr lang="th-TH" sz="4400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172200" y="228600"/>
            <a:ext cx="2495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5400" dirty="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กิจกรรมที่ </a:t>
            </a:r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th-TH" sz="5400" dirty="0">
              <a:solidFill>
                <a:schemeClr val="bg1"/>
              </a:solidFill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9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9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9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9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9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71800" y="765175"/>
            <a:ext cx="3276600" cy="3352800"/>
            <a:chOff x="4071" y="1584"/>
            <a:chExt cx="1092" cy="1097"/>
          </a:xfrm>
        </p:grpSpPr>
        <p:sp>
          <p:nvSpPr>
            <p:cNvPr id="58425" name="Oval 4"/>
            <p:cNvSpPr>
              <a:spLocks noChangeArrowheads="1"/>
            </p:cNvSpPr>
            <p:nvPr/>
          </p:nvSpPr>
          <p:spPr bwMode="gray">
            <a:xfrm>
              <a:off x="4071" y="1584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D8755A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26" name="Oval 5"/>
            <p:cNvSpPr>
              <a:spLocks noChangeArrowheads="1"/>
            </p:cNvSpPr>
            <p:nvPr/>
          </p:nvSpPr>
          <p:spPr bwMode="gray">
            <a:xfrm>
              <a:off x="4073" y="1593"/>
              <a:ext cx="1090" cy="1088"/>
            </a:xfrm>
            <a:prstGeom prst="ellipse">
              <a:avLst/>
            </a:prstGeom>
            <a:solidFill>
              <a:srgbClr val="FF0000">
                <a:alpha val="32156"/>
              </a:srgbClr>
            </a:soli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27" name="Oval 6"/>
            <p:cNvSpPr>
              <a:spLocks noChangeArrowheads="1"/>
            </p:cNvSpPr>
            <p:nvPr/>
          </p:nvSpPr>
          <p:spPr bwMode="gray">
            <a:xfrm>
              <a:off x="4131" y="1655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753F31"/>
                </a:gs>
                <a:gs pos="50000">
                  <a:srgbClr val="D8755A"/>
                </a:gs>
                <a:gs pos="100000">
                  <a:srgbClr val="753F31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28" name="Oval 7"/>
            <p:cNvSpPr>
              <a:spLocks noChangeArrowheads="1"/>
            </p:cNvSpPr>
            <p:nvPr/>
          </p:nvSpPr>
          <p:spPr bwMode="gray">
            <a:xfrm>
              <a:off x="4128" y="1650"/>
              <a:ext cx="946" cy="945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29" name="Oval 8"/>
            <p:cNvSpPr>
              <a:spLocks noChangeArrowheads="1"/>
            </p:cNvSpPr>
            <p:nvPr/>
          </p:nvSpPr>
          <p:spPr bwMode="gray">
            <a:xfrm>
              <a:off x="4178" y="1703"/>
              <a:ext cx="852" cy="8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58431" name="Oval 1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58432" name="Oval 1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58433" name="Oval 1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CC66FF"/>
                  </a:gs>
                  <a:gs pos="100000">
                    <a:srgbClr val="0099CC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58434" name="Oval 1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solidFill>
                <a:srgbClr val="FF99FF">
                  <a:alpha val="38039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</p:grp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438400" y="2441575"/>
            <a:ext cx="4267200" cy="1981200"/>
            <a:chOff x="1680" y="1824"/>
            <a:chExt cx="2256" cy="1152"/>
          </a:xfrm>
        </p:grpSpPr>
        <p:sp>
          <p:nvSpPr>
            <p:cNvPr id="58421" name="AutoShape 15"/>
            <p:cNvSpPr>
              <a:spLocks noChangeArrowheads="1"/>
            </p:cNvSpPr>
            <p:nvPr/>
          </p:nvSpPr>
          <p:spPr bwMode="gray">
            <a:xfrm rot="10800000">
              <a:off x="3552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22" name="AutoShape 16"/>
            <p:cNvSpPr>
              <a:spLocks noChangeArrowheads="1"/>
            </p:cNvSpPr>
            <p:nvPr/>
          </p:nvSpPr>
          <p:spPr bwMode="gray">
            <a:xfrm rot="-3685140">
              <a:off x="2112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23" name="AutoShape 17"/>
            <p:cNvSpPr>
              <a:spLocks noChangeArrowheads="1"/>
            </p:cNvSpPr>
            <p:nvPr/>
          </p:nvSpPr>
          <p:spPr bwMode="gray">
            <a:xfrm>
              <a:off x="1680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24" name="AutoShape 18"/>
            <p:cNvSpPr>
              <a:spLocks noChangeArrowheads="1"/>
            </p:cNvSpPr>
            <p:nvPr/>
          </p:nvSpPr>
          <p:spPr bwMode="gray">
            <a:xfrm rot="-7784550">
              <a:off x="3120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</p:grpSp>
      <p:sp>
        <p:nvSpPr>
          <p:cNvPr id="58371" name="Text Box 19"/>
          <p:cNvSpPr txBox="1">
            <a:spLocks noChangeArrowheads="1"/>
          </p:cNvSpPr>
          <p:nvPr/>
        </p:nvSpPr>
        <p:spPr bwMode="gray">
          <a:xfrm>
            <a:off x="3352800" y="2060575"/>
            <a:ext cx="2438400" cy="1025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b="1">
                <a:solidFill>
                  <a:schemeClr val="bg1"/>
                </a:solidFill>
                <a:latin typeface="Arial Narrow" pitchFamily="34" charset="0"/>
                <a:cs typeface="FreesiaUPC" pitchFamily="34" charset="-34"/>
              </a:rPr>
              <a:t>Mastery</a:t>
            </a:r>
          </a:p>
          <a:p>
            <a:pPr algn="ctr">
              <a:lnSpc>
                <a:spcPct val="90000"/>
              </a:lnSpc>
            </a:pPr>
            <a:r>
              <a:rPr lang="th-TH" sz="3600" b="1">
                <a:solidFill>
                  <a:schemeClr val="bg1"/>
                </a:solidFill>
                <a:latin typeface="Arial Narrow" pitchFamily="34" charset="0"/>
                <a:cs typeface="FreesiaUPC" pitchFamily="34" charset="-34"/>
              </a:rPr>
              <a:t>เป็นนายแห่งตน</a:t>
            </a:r>
            <a:endParaRPr lang="en-US" sz="3600" b="1">
              <a:solidFill>
                <a:schemeClr val="bg1"/>
              </a:solidFill>
              <a:latin typeface="Arial Narrow" pitchFamily="34" charset="0"/>
              <a:cs typeface="FreesiaUPC" pitchFamily="34" charset="-34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705600" y="1450975"/>
            <a:ext cx="2286000" cy="2209800"/>
            <a:chOff x="2789" y="1625"/>
            <a:chExt cx="907" cy="907"/>
          </a:xfrm>
        </p:grpSpPr>
        <p:sp>
          <p:nvSpPr>
            <p:cNvPr id="58411" name="Oval 21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12" name="Oval 22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13" name="Oval 23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14" name="Oval 24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15" name="Oval 25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58417" name="Oval 2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58418" name="Oval 2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58419" name="Oval 2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58420" name="Oval 3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</p:grpSp>
      </p:grpSp>
      <p:sp>
        <p:nvSpPr>
          <p:cNvPr id="58373" name="Text Box 31"/>
          <p:cNvSpPr txBox="1">
            <a:spLocks noChangeArrowheads="1"/>
          </p:cNvSpPr>
          <p:nvPr/>
        </p:nvSpPr>
        <p:spPr bwMode="gray">
          <a:xfrm>
            <a:off x="6553200" y="1908175"/>
            <a:ext cx="2590800" cy="1352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rPr>
              <a:t>Personal </a:t>
            </a:r>
          </a:p>
          <a:p>
            <a:pPr algn="ctr" eaLnBrk="0" hangingPunct="0">
              <a:lnSpc>
                <a:spcPct val="70000"/>
              </a:lnSpc>
            </a:pPr>
            <a:r>
              <a:rPr lang="en-US" sz="24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rPr>
              <a:t>Learning</a:t>
            </a:r>
          </a:p>
          <a:p>
            <a:pPr algn="ctr" eaLnBrk="0" hangingPunct="0">
              <a:lnSpc>
                <a:spcPct val="70000"/>
              </a:lnSpc>
            </a:pPr>
            <a:r>
              <a:rPr lang="en-US" sz="2000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rPr>
              <a:t>(Organizational)</a:t>
            </a:r>
          </a:p>
          <a:p>
            <a:pPr algn="ctr" eaLnBrk="0" hangingPunct="0"/>
            <a:r>
              <a:rPr lang="th-TH" sz="28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rPr>
              <a:t>พัฒนาตนเอง</a:t>
            </a:r>
            <a:endParaRPr lang="en-US" sz="2800" b="1">
              <a:solidFill>
                <a:schemeClr val="accent2"/>
              </a:solidFill>
              <a:latin typeface="Arial Narrow" pitchFamily="34" charset="0"/>
              <a:cs typeface="FreesiaUPC" pitchFamily="34" charset="-34"/>
            </a:endParaRP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5638800" y="4041775"/>
            <a:ext cx="2209800" cy="2133600"/>
            <a:chOff x="864" y="1680"/>
            <a:chExt cx="910" cy="960"/>
          </a:xfrm>
        </p:grpSpPr>
        <p:sp>
          <p:nvSpPr>
            <p:cNvPr id="58401" name="Oval 33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6699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02" name="Oval 34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03" name="Oval 35"/>
            <p:cNvSpPr>
              <a:spLocks noChangeArrowheads="1"/>
            </p:cNvSpPr>
            <p:nvPr/>
          </p:nvSpPr>
          <p:spPr bwMode="gray">
            <a:xfrm>
              <a:off x="923" y="1742"/>
              <a:ext cx="792" cy="836"/>
            </a:xfrm>
            <a:prstGeom prst="ellipse">
              <a:avLst/>
            </a:prstGeom>
            <a:gradFill rotWithShape="1">
              <a:gsLst>
                <a:gs pos="0">
                  <a:srgbClr val="8A3753"/>
                </a:gs>
                <a:gs pos="50000">
                  <a:srgbClr val="FF6699"/>
                </a:gs>
                <a:gs pos="100000">
                  <a:srgbClr val="8A3753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04" name="Oval 36"/>
            <p:cNvSpPr>
              <a:spLocks noChangeArrowheads="1"/>
            </p:cNvSpPr>
            <p:nvPr/>
          </p:nvSpPr>
          <p:spPr bwMode="gray">
            <a:xfrm>
              <a:off x="912" y="1728"/>
              <a:ext cx="791" cy="836"/>
            </a:xfrm>
            <a:prstGeom prst="ellipse">
              <a:avLst/>
            </a:prstGeom>
            <a:gradFill rotWithShape="1">
              <a:gsLst>
                <a:gs pos="0">
                  <a:srgbClr val="A24161"/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05" name="Oval 37"/>
            <p:cNvSpPr>
              <a:spLocks noChangeArrowheads="1"/>
            </p:cNvSpPr>
            <p:nvPr/>
          </p:nvSpPr>
          <p:spPr bwMode="gray">
            <a:xfrm>
              <a:off x="966" y="1785"/>
              <a:ext cx="712" cy="750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06" name="Oval 38"/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07" name="Oval 39"/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08" name="Oval 40"/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09" name="Oval 41"/>
            <p:cNvSpPr>
              <a:spLocks noChangeArrowheads="1"/>
            </p:cNvSpPr>
            <p:nvPr/>
          </p:nvSpPr>
          <p:spPr bwMode="gray">
            <a:xfrm>
              <a:off x="1031" y="1827"/>
              <a:ext cx="569" cy="5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10" name="Text Box 42"/>
            <p:cNvSpPr txBox="1">
              <a:spLocks noChangeArrowheads="1"/>
            </p:cNvSpPr>
            <p:nvPr/>
          </p:nvSpPr>
          <p:spPr bwMode="gray">
            <a:xfrm>
              <a:off x="1294" y="2041"/>
              <a:ext cx="75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endParaRPr lang="th-TH" sz="28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endParaRPr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152400" y="1450975"/>
            <a:ext cx="2286000" cy="2209800"/>
            <a:chOff x="884" y="2523"/>
            <a:chExt cx="862" cy="862"/>
          </a:xfrm>
        </p:grpSpPr>
        <p:sp>
          <p:nvSpPr>
            <p:cNvPr id="58392" name="Oval 44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393" name="Oval 45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394" name="Oval 46"/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395" name="Oval 47"/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396" name="Oval 48"/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397" name="Oval 49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398" name="Oval 50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399" name="Oval 51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00" name="Oval 52"/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1447800" y="4041775"/>
            <a:ext cx="2266950" cy="2209800"/>
            <a:chOff x="1685" y="3125"/>
            <a:chExt cx="907" cy="907"/>
          </a:xfrm>
        </p:grpSpPr>
        <p:grpSp>
          <p:nvGrpSpPr>
            <p:cNvPr id="10" name="Group 55"/>
            <p:cNvGrpSpPr>
              <a:grpSpLocks/>
            </p:cNvGrpSpPr>
            <p:nvPr/>
          </p:nvGrpSpPr>
          <p:grpSpPr bwMode="auto">
            <a:xfrm>
              <a:off x="1685" y="3125"/>
              <a:ext cx="907" cy="907"/>
              <a:chOff x="2832" y="1728"/>
              <a:chExt cx="907" cy="907"/>
            </a:xfrm>
          </p:grpSpPr>
          <p:sp>
            <p:nvSpPr>
              <p:cNvPr id="58382" name="Oval 56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3965E1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58383" name="Oval 57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58384" name="Oval 58"/>
              <p:cNvSpPr>
                <a:spLocks noChangeArrowheads="1"/>
              </p:cNvSpPr>
              <p:nvPr/>
            </p:nvSpPr>
            <p:spPr bwMode="gray">
              <a:xfrm>
                <a:off x="2889" y="1788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1F377A"/>
                  </a:gs>
                  <a:gs pos="50000">
                    <a:srgbClr val="3965E1"/>
                  </a:gs>
                  <a:gs pos="100000">
                    <a:srgbClr val="1F377A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58385" name="Oval 59"/>
              <p:cNvSpPr>
                <a:spLocks noChangeArrowheads="1"/>
              </p:cNvSpPr>
              <p:nvPr/>
            </p:nvSpPr>
            <p:spPr bwMode="gray">
              <a:xfrm>
                <a:off x="2889" y="1794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264396"/>
                  </a:gs>
                  <a:gs pos="100000">
                    <a:srgbClr val="3965E1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58386" name="Oval 60"/>
              <p:cNvSpPr>
                <a:spLocks noChangeArrowheads="1"/>
              </p:cNvSpPr>
              <p:nvPr/>
            </p:nvSpPr>
            <p:spPr bwMode="gray">
              <a:xfrm>
                <a:off x="2928" y="1833"/>
                <a:ext cx="709" cy="709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03060D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grpSp>
            <p:nvGrpSpPr>
              <p:cNvPr id="11" name="Group 61"/>
              <p:cNvGrpSpPr>
                <a:grpSpLocks/>
              </p:cNvGrpSpPr>
              <p:nvPr/>
            </p:nvGrpSpPr>
            <p:grpSpPr bwMode="auto">
              <a:xfrm>
                <a:off x="2946" y="1842"/>
                <a:ext cx="687" cy="688"/>
                <a:chOff x="4166" y="1706"/>
                <a:chExt cx="1252" cy="1252"/>
              </a:xfrm>
            </p:grpSpPr>
            <p:sp>
              <p:nvSpPr>
                <p:cNvPr id="58388" name="Oval 62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th-TH"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58389" name="Oval 63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th-TH"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58390" name="Oval 64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th-TH"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58391" name="Oval 65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th-TH">
                    <a:latin typeface="Calibri" pitchFamily="34" charset="0"/>
                    <a:cs typeface="Cordia New" pitchFamily="34" charset="-34"/>
                  </a:endParaRPr>
                </a:p>
              </p:txBody>
            </p:sp>
          </p:grpSp>
        </p:grpSp>
        <p:sp>
          <p:nvSpPr>
            <p:cNvPr id="58381" name="Text Box 66"/>
            <p:cNvSpPr txBox="1">
              <a:spLocks noChangeArrowheads="1"/>
            </p:cNvSpPr>
            <p:nvPr/>
          </p:nvSpPr>
          <p:spPr bwMode="gray">
            <a:xfrm>
              <a:off x="1802" y="3398"/>
              <a:ext cx="659" cy="1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endParaRPr lang="th-TH" sz="28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304800" y="304800"/>
            <a:ext cx="1561646" cy="78168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</a:rPr>
              <a:t>ตัวอย่าง</a:t>
            </a:r>
            <a:endParaRPr lang="th-TH" sz="3200" b="1" dirty="0">
              <a:solidFill>
                <a:srgbClr val="FF0000"/>
              </a:solidFill>
            </a:endParaRPr>
          </a:p>
        </p:txBody>
      </p:sp>
      <p:sp>
        <p:nvSpPr>
          <p:cNvPr id="69" name="TextBox 2"/>
          <p:cNvSpPr txBox="1">
            <a:spLocks noChangeArrowheads="1"/>
          </p:cNvSpPr>
          <p:nvPr/>
        </p:nvSpPr>
        <p:spPr bwMode="auto">
          <a:xfrm>
            <a:off x="6419850" y="152400"/>
            <a:ext cx="2495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5400" dirty="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กิจกรรมที่ </a:t>
            </a:r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th-TH" sz="5400" dirty="0">
              <a:solidFill>
                <a:schemeClr val="bg1"/>
              </a:solidFill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ca.chula.ac.th/protocol/images/stories/2008112716473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0"/>
            <a:ext cx="34925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084888" y="5805488"/>
            <a:ext cx="27400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๑๙ กรกฎาคม ๒๕๑๖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066800"/>
            <a:ext cx="7010400" cy="474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การทำงานอย่างใหัมีคุณภาพ ให้ได้ผลบริบูรณ์ </a:t>
            </a:r>
          </a:p>
          <a:p>
            <a:pPr algn="ctr"/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จะทำอย่างไร</a:t>
            </a:r>
          </a:p>
          <a:p>
            <a:pPr algn="ctr"/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เบื้องต้น </a:t>
            </a:r>
            <a:r>
              <a:rPr lang="th-TH" sz="2400" b="1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ต้องทำความเห็นให้ถูกต้องในงานที่จะทำเสียก่อนโดยใช้ปัญญาไตร่ตรองให้เห็นเหตุที่แท้ ผลที่แท้ ที่ถูกต้องตรงตามเป้าหมายที่พึงมุ่งหวัง</a:t>
            </a:r>
          </a:p>
          <a:p>
            <a:pPr algn="ctr"/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แล้ว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วางแผนการอันแน่นอน ที่จะดำเนินการต่อไป </a:t>
            </a:r>
          </a:p>
          <a:p>
            <a:pPr algn="ctr"/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ด้วยหลักวิชา ด้วยความร่วมมือปรองดองกัน 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และสำคัญที่สุด </a:t>
            </a:r>
            <a:r>
              <a:rPr lang="th-TH" sz="2400" b="1" dirty="0">
                <a:solidFill>
                  <a:srgbClr val="9848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ต้องมีความพากเพียร ไม่ย่อหย่อนในอันที่จะกระทำต่อไปจนกว่าจะเป็นผลสำเร็จ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69" name="Group 3"/>
          <p:cNvGrpSpPr>
            <a:grpSpLocks/>
          </p:cNvGrpSpPr>
          <p:nvPr/>
        </p:nvGrpSpPr>
        <p:grpSpPr bwMode="auto">
          <a:xfrm>
            <a:off x="2971800" y="765175"/>
            <a:ext cx="3276600" cy="3352800"/>
            <a:chOff x="4071" y="1584"/>
            <a:chExt cx="1092" cy="1097"/>
          </a:xfrm>
        </p:grpSpPr>
        <p:sp>
          <p:nvSpPr>
            <p:cNvPr id="58425" name="Oval 4"/>
            <p:cNvSpPr>
              <a:spLocks noChangeArrowheads="1"/>
            </p:cNvSpPr>
            <p:nvPr/>
          </p:nvSpPr>
          <p:spPr bwMode="gray">
            <a:xfrm>
              <a:off x="4071" y="1584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D8755A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26" name="Oval 5"/>
            <p:cNvSpPr>
              <a:spLocks noChangeArrowheads="1"/>
            </p:cNvSpPr>
            <p:nvPr/>
          </p:nvSpPr>
          <p:spPr bwMode="gray">
            <a:xfrm>
              <a:off x="4073" y="1593"/>
              <a:ext cx="1090" cy="1088"/>
            </a:xfrm>
            <a:prstGeom prst="ellipse">
              <a:avLst/>
            </a:prstGeom>
            <a:solidFill>
              <a:srgbClr val="FF0000">
                <a:alpha val="32156"/>
              </a:srgbClr>
            </a:soli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27" name="Oval 6"/>
            <p:cNvSpPr>
              <a:spLocks noChangeArrowheads="1"/>
            </p:cNvSpPr>
            <p:nvPr/>
          </p:nvSpPr>
          <p:spPr bwMode="gray">
            <a:xfrm>
              <a:off x="4131" y="1655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753F31"/>
                </a:gs>
                <a:gs pos="50000">
                  <a:srgbClr val="D8755A"/>
                </a:gs>
                <a:gs pos="100000">
                  <a:srgbClr val="753F31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28" name="Oval 7"/>
            <p:cNvSpPr>
              <a:spLocks noChangeArrowheads="1"/>
            </p:cNvSpPr>
            <p:nvPr/>
          </p:nvSpPr>
          <p:spPr bwMode="gray">
            <a:xfrm>
              <a:off x="4128" y="1650"/>
              <a:ext cx="946" cy="945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29" name="Oval 8"/>
            <p:cNvSpPr>
              <a:spLocks noChangeArrowheads="1"/>
            </p:cNvSpPr>
            <p:nvPr/>
          </p:nvSpPr>
          <p:spPr bwMode="gray">
            <a:xfrm>
              <a:off x="4178" y="1703"/>
              <a:ext cx="852" cy="8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grpSp>
          <p:nvGrpSpPr>
            <p:cNvPr id="58430" name="Group 9"/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58431" name="Oval 1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58432" name="Oval 1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58433" name="Oval 1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CC66FF"/>
                  </a:gs>
                  <a:gs pos="100000">
                    <a:srgbClr val="0099CC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58434" name="Oval 1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solidFill>
                <a:srgbClr val="FF99FF">
                  <a:alpha val="38039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</p:grpSp>
      </p:grpSp>
      <p:grpSp>
        <p:nvGrpSpPr>
          <p:cNvPr id="58370" name="Group 14"/>
          <p:cNvGrpSpPr>
            <a:grpSpLocks/>
          </p:cNvGrpSpPr>
          <p:nvPr/>
        </p:nvGrpSpPr>
        <p:grpSpPr bwMode="auto">
          <a:xfrm>
            <a:off x="2438400" y="2441575"/>
            <a:ext cx="4267200" cy="1981200"/>
            <a:chOff x="1680" y="1824"/>
            <a:chExt cx="2256" cy="1152"/>
          </a:xfrm>
        </p:grpSpPr>
        <p:sp>
          <p:nvSpPr>
            <p:cNvPr id="58421" name="AutoShape 15"/>
            <p:cNvSpPr>
              <a:spLocks noChangeArrowheads="1"/>
            </p:cNvSpPr>
            <p:nvPr/>
          </p:nvSpPr>
          <p:spPr bwMode="gray">
            <a:xfrm rot="10800000">
              <a:off x="3552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22" name="AutoShape 16"/>
            <p:cNvSpPr>
              <a:spLocks noChangeArrowheads="1"/>
            </p:cNvSpPr>
            <p:nvPr/>
          </p:nvSpPr>
          <p:spPr bwMode="gray">
            <a:xfrm rot="-3685140">
              <a:off x="2112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23" name="AutoShape 17"/>
            <p:cNvSpPr>
              <a:spLocks noChangeArrowheads="1"/>
            </p:cNvSpPr>
            <p:nvPr/>
          </p:nvSpPr>
          <p:spPr bwMode="gray">
            <a:xfrm>
              <a:off x="1680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24" name="AutoShape 18"/>
            <p:cNvSpPr>
              <a:spLocks noChangeArrowheads="1"/>
            </p:cNvSpPr>
            <p:nvPr/>
          </p:nvSpPr>
          <p:spPr bwMode="gray">
            <a:xfrm rot="-7784550">
              <a:off x="3120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</p:grpSp>
      <p:sp>
        <p:nvSpPr>
          <p:cNvPr id="58371" name="Text Box 19"/>
          <p:cNvSpPr txBox="1">
            <a:spLocks noChangeArrowheads="1"/>
          </p:cNvSpPr>
          <p:nvPr/>
        </p:nvSpPr>
        <p:spPr bwMode="gray">
          <a:xfrm>
            <a:off x="3352800" y="2060575"/>
            <a:ext cx="2438400" cy="1025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b="1">
                <a:solidFill>
                  <a:schemeClr val="bg1"/>
                </a:solidFill>
                <a:latin typeface="Arial Narrow" pitchFamily="34" charset="0"/>
                <a:cs typeface="FreesiaUPC" pitchFamily="34" charset="-34"/>
              </a:rPr>
              <a:t>Mastery</a:t>
            </a:r>
          </a:p>
          <a:p>
            <a:pPr algn="ctr">
              <a:lnSpc>
                <a:spcPct val="90000"/>
              </a:lnSpc>
            </a:pPr>
            <a:r>
              <a:rPr lang="th-TH" sz="3600" b="1">
                <a:solidFill>
                  <a:schemeClr val="bg1"/>
                </a:solidFill>
                <a:latin typeface="Arial Narrow" pitchFamily="34" charset="0"/>
                <a:cs typeface="FreesiaUPC" pitchFamily="34" charset="-34"/>
              </a:rPr>
              <a:t>เป็นนายแห่งตน</a:t>
            </a:r>
            <a:endParaRPr lang="en-US" sz="3600" b="1">
              <a:solidFill>
                <a:schemeClr val="bg1"/>
              </a:solidFill>
              <a:latin typeface="Arial Narrow" pitchFamily="34" charset="0"/>
              <a:cs typeface="FreesiaUPC" pitchFamily="34" charset="-34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705600" y="1450975"/>
            <a:ext cx="2286000" cy="2209800"/>
            <a:chOff x="2789" y="1625"/>
            <a:chExt cx="907" cy="907"/>
          </a:xfrm>
        </p:grpSpPr>
        <p:sp>
          <p:nvSpPr>
            <p:cNvPr id="58411" name="Oval 21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12" name="Oval 22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13" name="Oval 23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14" name="Oval 24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15" name="Oval 25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grpSp>
          <p:nvGrpSpPr>
            <p:cNvPr id="58416" name="Group 26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58417" name="Oval 2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58418" name="Oval 2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58419" name="Oval 2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58420" name="Oval 3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</p:grpSp>
      </p:grpSp>
      <p:sp>
        <p:nvSpPr>
          <p:cNvPr id="58373" name="Text Box 31"/>
          <p:cNvSpPr txBox="1">
            <a:spLocks noChangeArrowheads="1"/>
          </p:cNvSpPr>
          <p:nvPr/>
        </p:nvSpPr>
        <p:spPr bwMode="gray">
          <a:xfrm>
            <a:off x="6553200" y="1908175"/>
            <a:ext cx="2590800" cy="1352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rPr>
              <a:t>Personal </a:t>
            </a:r>
          </a:p>
          <a:p>
            <a:pPr algn="ctr" eaLnBrk="0" hangingPunct="0">
              <a:lnSpc>
                <a:spcPct val="70000"/>
              </a:lnSpc>
            </a:pPr>
            <a:r>
              <a:rPr lang="en-US" sz="24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rPr>
              <a:t>Learning</a:t>
            </a:r>
          </a:p>
          <a:p>
            <a:pPr algn="ctr" eaLnBrk="0" hangingPunct="0">
              <a:lnSpc>
                <a:spcPct val="70000"/>
              </a:lnSpc>
            </a:pPr>
            <a:r>
              <a:rPr lang="en-US" sz="2000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rPr>
              <a:t>(Organizational)</a:t>
            </a:r>
          </a:p>
          <a:p>
            <a:pPr algn="ctr" eaLnBrk="0" hangingPunct="0"/>
            <a:r>
              <a:rPr lang="th-TH" sz="28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rPr>
              <a:t>พัฒนาตนเอง</a:t>
            </a:r>
            <a:endParaRPr lang="en-US" sz="2800" b="1">
              <a:solidFill>
                <a:schemeClr val="accent2"/>
              </a:solidFill>
              <a:latin typeface="Arial Narrow" pitchFamily="34" charset="0"/>
              <a:cs typeface="FreesiaUPC" pitchFamily="34" charset="-34"/>
            </a:endParaRP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5638800" y="4041775"/>
            <a:ext cx="2209800" cy="2133600"/>
            <a:chOff x="864" y="1680"/>
            <a:chExt cx="910" cy="960"/>
          </a:xfrm>
        </p:grpSpPr>
        <p:sp>
          <p:nvSpPr>
            <p:cNvPr id="58401" name="Oval 33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6699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02" name="Oval 34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03" name="Oval 35"/>
            <p:cNvSpPr>
              <a:spLocks noChangeArrowheads="1"/>
            </p:cNvSpPr>
            <p:nvPr/>
          </p:nvSpPr>
          <p:spPr bwMode="gray">
            <a:xfrm>
              <a:off x="923" y="1742"/>
              <a:ext cx="792" cy="836"/>
            </a:xfrm>
            <a:prstGeom prst="ellipse">
              <a:avLst/>
            </a:prstGeom>
            <a:gradFill rotWithShape="1">
              <a:gsLst>
                <a:gs pos="0">
                  <a:srgbClr val="8A3753"/>
                </a:gs>
                <a:gs pos="50000">
                  <a:srgbClr val="FF6699"/>
                </a:gs>
                <a:gs pos="100000">
                  <a:srgbClr val="8A3753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04" name="Oval 36"/>
            <p:cNvSpPr>
              <a:spLocks noChangeArrowheads="1"/>
            </p:cNvSpPr>
            <p:nvPr/>
          </p:nvSpPr>
          <p:spPr bwMode="gray">
            <a:xfrm>
              <a:off x="912" y="1728"/>
              <a:ext cx="791" cy="836"/>
            </a:xfrm>
            <a:prstGeom prst="ellipse">
              <a:avLst/>
            </a:prstGeom>
            <a:gradFill rotWithShape="1">
              <a:gsLst>
                <a:gs pos="0">
                  <a:srgbClr val="A24161"/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05" name="Oval 37"/>
            <p:cNvSpPr>
              <a:spLocks noChangeArrowheads="1"/>
            </p:cNvSpPr>
            <p:nvPr/>
          </p:nvSpPr>
          <p:spPr bwMode="gray">
            <a:xfrm>
              <a:off x="966" y="1785"/>
              <a:ext cx="712" cy="750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06" name="Oval 38"/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07" name="Oval 39"/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08" name="Oval 40"/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09" name="Oval 41"/>
            <p:cNvSpPr>
              <a:spLocks noChangeArrowheads="1"/>
            </p:cNvSpPr>
            <p:nvPr/>
          </p:nvSpPr>
          <p:spPr bwMode="gray">
            <a:xfrm>
              <a:off x="1031" y="1827"/>
              <a:ext cx="569" cy="5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10" name="Text Box 42"/>
            <p:cNvSpPr txBox="1">
              <a:spLocks noChangeArrowheads="1"/>
            </p:cNvSpPr>
            <p:nvPr/>
          </p:nvSpPr>
          <p:spPr bwMode="gray">
            <a:xfrm>
              <a:off x="1294" y="2041"/>
              <a:ext cx="75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endParaRPr lang="th-TH" sz="28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endParaRPr>
            </a:p>
          </p:txBody>
        </p:sp>
      </p:grpSp>
      <p:grpSp>
        <p:nvGrpSpPr>
          <p:cNvPr id="58375" name="Group 43"/>
          <p:cNvGrpSpPr>
            <a:grpSpLocks/>
          </p:cNvGrpSpPr>
          <p:nvPr/>
        </p:nvGrpSpPr>
        <p:grpSpPr bwMode="auto">
          <a:xfrm>
            <a:off x="152400" y="1450975"/>
            <a:ext cx="2286000" cy="2209800"/>
            <a:chOff x="884" y="2523"/>
            <a:chExt cx="862" cy="862"/>
          </a:xfrm>
        </p:grpSpPr>
        <p:sp>
          <p:nvSpPr>
            <p:cNvPr id="58392" name="Oval 44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393" name="Oval 45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394" name="Oval 46"/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395" name="Oval 47"/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396" name="Oval 48"/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397" name="Oval 49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398" name="Oval 50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399" name="Oval 51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8400" name="Oval 52"/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</p:grpSp>
      <p:sp>
        <p:nvSpPr>
          <p:cNvPr id="58376" name="Text Box 53"/>
          <p:cNvSpPr txBox="1">
            <a:spLocks noChangeArrowheads="1"/>
          </p:cNvSpPr>
          <p:nvPr/>
        </p:nvSpPr>
        <p:spPr bwMode="gray">
          <a:xfrm>
            <a:off x="488950" y="2255838"/>
            <a:ext cx="1714500" cy="755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rPr>
              <a:t>Self Directed</a:t>
            </a:r>
          </a:p>
          <a:p>
            <a:pPr algn="ctr" eaLnBrk="0" hangingPunct="0">
              <a:lnSpc>
                <a:spcPct val="70000"/>
              </a:lnSpc>
            </a:pPr>
            <a:r>
              <a:rPr lang="th-TH" sz="28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rPr>
              <a:t>ชี้นำตนเอง</a:t>
            </a:r>
            <a:endParaRPr lang="en-US" sz="2800" b="1">
              <a:solidFill>
                <a:schemeClr val="accent2"/>
              </a:solidFill>
              <a:latin typeface="Arial Narrow" pitchFamily="34" charset="0"/>
              <a:cs typeface="FreesiaUPC" pitchFamily="34" charset="-34"/>
            </a:endParaRPr>
          </a:p>
        </p:txBody>
      </p: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1447800" y="4041775"/>
            <a:ext cx="2266950" cy="2209800"/>
            <a:chOff x="1685" y="3125"/>
            <a:chExt cx="907" cy="907"/>
          </a:xfrm>
        </p:grpSpPr>
        <p:grpSp>
          <p:nvGrpSpPr>
            <p:cNvPr id="58380" name="Group 55"/>
            <p:cNvGrpSpPr>
              <a:grpSpLocks/>
            </p:cNvGrpSpPr>
            <p:nvPr/>
          </p:nvGrpSpPr>
          <p:grpSpPr bwMode="auto">
            <a:xfrm>
              <a:off x="1685" y="3125"/>
              <a:ext cx="907" cy="907"/>
              <a:chOff x="2832" y="1728"/>
              <a:chExt cx="907" cy="907"/>
            </a:xfrm>
          </p:grpSpPr>
          <p:sp>
            <p:nvSpPr>
              <p:cNvPr id="58382" name="Oval 56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3965E1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58383" name="Oval 57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58384" name="Oval 58"/>
              <p:cNvSpPr>
                <a:spLocks noChangeArrowheads="1"/>
              </p:cNvSpPr>
              <p:nvPr/>
            </p:nvSpPr>
            <p:spPr bwMode="gray">
              <a:xfrm>
                <a:off x="2889" y="1788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1F377A"/>
                  </a:gs>
                  <a:gs pos="50000">
                    <a:srgbClr val="3965E1"/>
                  </a:gs>
                  <a:gs pos="100000">
                    <a:srgbClr val="1F377A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58385" name="Oval 59"/>
              <p:cNvSpPr>
                <a:spLocks noChangeArrowheads="1"/>
              </p:cNvSpPr>
              <p:nvPr/>
            </p:nvSpPr>
            <p:spPr bwMode="gray">
              <a:xfrm>
                <a:off x="2889" y="1794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264396"/>
                  </a:gs>
                  <a:gs pos="100000">
                    <a:srgbClr val="3965E1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58386" name="Oval 60"/>
              <p:cNvSpPr>
                <a:spLocks noChangeArrowheads="1"/>
              </p:cNvSpPr>
              <p:nvPr/>
            </p:nvSpPr>
            <p:spPr bwMode="gray">
              <a:xfrm>
                <a:off x="2928" y="1833"/>
                <a:ext cx="709" cy="709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03060D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grpSp>
            <p:nvGrpSpPr>
              <p:cNvPr id="58387" name="Group 61"/>
              <p:cNvGrpSpPr>
                <a:grpSpLocks/>
              </p:cNvGrpSpPr>
              <p:nvPr/>
            </p:nvGrpSpPr>
            <p:grpSpPr bwMode="auto">
              <a:xfrm>
                <a:off x="2946" y="1842"/>
                <a:ext cx="687" cy="688"/>
                <a:chOff x="4166" y="1706"/>
                <a:chExt cx="1252" cy="1252"/>
              </a:xfrm>
            </p:grpSpPr>
            <p:sp>
              <p:nvSpPr>
                <p:cNvPr id="58388" name="Oval 62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th-TH"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58389" name="Oval 63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th-TH"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58390" name="Oval 64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th-TH"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58391" name="Oval 65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th-TH">
                    <a:latin typeface="Calibri" pitchFamily="34" charset="0"/>
                    <a:cs typeface="Cordia New" pitchFamily="34" charset="-34"/>
                  </a:endParaRPr>
                </a:p>
              </p:txBody>
            </p:sp>
          </p:grpSp>
        </p:grpSp>
        <p:sp>
          <p:nvSpPr>
            <p:cNvPr id="58381" name="Text Box 66"/>
            <p:cNvSpPr txBox="1">
              <a:spLocks noChangeArrowheads="1"/>
            </p:cNvSpPr>
            <p:nvPr/>
          </p:nvSpPr>
          <p:spPr bwMode="gray">
            <a:xfrm>
              <a:off x="1802" y="3398"/>
              <a:ext cx="659" cy="1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endParaRPr lang="th-TH" sz="28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endParaRPr>
            </a:p>
          </p:txBody>
        </p:sp>
      </p:grpSp>
      <p:sp>
        <p:nvSpPr>
          <p:cNvPr id="58378" name="Text Box 67"/>
          <p:cNvSpPr txBox="1">
            <a:spLocks noChangeArrowheads="1"/>
          </p:cNvSpPr>
          <p:nvPr/>
        </p:nvSpPr>
        <p:spPr bwMode="gray">
          <a:xfrm>
            <a:off x="5954713" y="4516438"/>
            <a:ext cx="1590675" cy="1358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4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rPr>
              <a:t>System 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24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rPr>
              <a:t>Perspective</a:t>
            </a:r>
          </a:p>
          <a:p>
            <a:pPr algn="ctr" eaLnBrk="0" hangingPunct="0">
              <a:lnSpc>
                <a:spcPct val="80000"/>
              </a:lnSpc>
            </a:pPr>
            <a:r>
              <a:rPr lang="th-TH" sz="28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rPr>
              <a:t>มุมมอง</a:t>
            </a:r>
          </a:p>
          <a:p>
            <a:pPr algn="ctr" eaLnBrk="0" hangingPunct="0">
              <a:lnSpc>
                <a:spcPct val="80000"/>
              </a:lnSpc>
            </a:pPr>
            <a:r>
              <a:rPr lang="th-TH" sz="28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rPr>
              <a:t>เป็นระบบ</a:t>
            </a:r>
            <a:endParaRPr lang="en-US" sz="2800" b="1">
              <a:solidFill>
                <a:schemeClr val="accent2"/>
              </a:solidFill>
              <a:latin typeface="Arial Narrow" pitchFamily="34" charset="0"/>
              <a:cs typeface="FreesiaUPC" pitchFamily="34" charset="-34"/>
            </a:endParaRPr>
          </a:p>
        </p:txBody>
      </p:sp>
      <p:sp>
        <p:nvSpPr>
          <p:cNvPr id="58379" name="Text Box 68"/>
          <p:cNvSpPr txBox="1">
            <a:spLocks noChangeArrowheads="1"/>
          </p:cNvSpPr>
          <p:nvPr/>
        </p:nvSpPr>
        <p:spPr bwMode="gray">
          <a:xfrm>
            <a:off x="1930400" y="4575175"/>
            <a:ext cx="1425575" cy="1244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rPr>
              <a:t>Agility</a:t>
            </a:r>
          </a:p>
          <a:p>
            <a:pPr algn="ctr" eaLnBrk="0" hangingPunct="0"/>
            <a:r>
              <a:rPr lang="th-TH" sz="28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rPr>
              <a:t>รวดเร็วและ</a:t>
            </a:r>
          </a:p>
          <a:p>
            <a:pPr algn="ctr" eaLnBrk="0" hangingPunct="0">
              <a:lnSpc>
                <a:spcPct val="70000"/>
              </a:lnSpc>
            </a:pPr>
            <a:r>
              <a:rPr lang="th-TH" sz="28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rPr>
              <a:t>เฉียบคม</a:t>
            </a:r>
            <a:endParaRPr lang="en-US" sz="2800" b="1">
              <a:solidFill>
                <a:schemeClr val="accent2"/>
              </a:solidFill>
              <a:latin typeface="Arial Narrow" pitchFamily="34" charset="0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3" name="Group 2"/>
          <p:cNvGrpSpPr>
            <a:grpSpLocks/>
          </p:cNvGrpSpPr>
          <p:nvPr/>
        </p:nvGrpSpPr>
        <p:grpSpPr bwMode="auto">
          <a:xfrm>
            <a:off x="2971800" y="549275"/>
            <a:ext cx="3276600" cy="3352800"/>
            <a:chOff x="4071" y="1584"/>
            <a:chExt cx="1092" cy="1097"/>
          </a:xfrm>
        </p:grpSpPr>
        <p:sp>
          <p:nvSpPr>
            <p:cNvPr id="59433" name="Oval 3"/>
            <p:cNvSpPr>
              <a:spLocks noChangeArrowheads="1"/>
            </p:cNvSpPr>
            <p:nvPr/>
          </p:nvSpPr>
          <p:spPr bwMode="gray">
            <a:xfrm>
              <a:off x="4071" y="1584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D8755A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9434" name="Oval 4"/>
            <p:cNvSpPr>
              <a:spLocks noChangeArrowheads="1"/>
            </p:cNvSpPr>
            <p:nvPr/>
          </p:nvSpPr>
          <p:spPr bwMode="gray">
            <a:xfrm>
              <a:off x="4073" y="1593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0066FF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9435" name="Oval 5"/>
            <p:cNvSpPr>
              <a:spLocks noChangeArrowheads="1"/>
            </p:cNvSpPr>
            <p:nvPr/>
          </p:nvSpPr>
          <p:spPr bwMode="gray">
            <a:xfrm>
              <a:off x="4131" y="1655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0000CC"/>
                </a:gs>
                <a:gs pos="50000">
                  <a:srgbClr val="3399FF"/>
                </a:gs>
                <a:gs pos="100000">
                  <a:srgbClr val="0000CC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9436" name="Oval 6"/>
            <p:cNvSpPr>
              <a:spLocks noChangeArrowheads="1"/>
            </p:cNvSpPr>
            <p:nvPr/>
          </p:nvSpPr>
          <p:spPr bwMode="gray">
            <a:xfrm>
              <a:off x="4128" y="1650"/>
              <a:ext cx="946" cy="945"/>
            </a:xfrm>
            <a:prstGeom prst="ellipse">
              <a:avLst/>
            </a:prstGeom>
            <a:solidFill>
              <a:srgbClr val="0000CC">
                <a:alpha val="0"/>
              </a:srgbClr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9437" name="Oval 7"/>
            <p:cNvSpPr>
              <a:spLocks noChangeArrowheads="1"/>
            </p:cNvSpPr>
            <p:nvPr/>
          </p:nvSpPr>
          <p:spPr bwMode="gray">
            <a:xfrm>
              <a:off x="4178" y="1703"/>
              <a:ext cx="852" cy="8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grpSp>
          <p:nvGrpSpPr>
            <p:cNvPr id="59438" name="Group 8"/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59439" name="Oval 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59440" name="Oval 1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59441" name="Oval 1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59442" name="Oval 1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</p:grpSp>
      </p:grpSp>
      <p:sp>
        <p:nvSpPr>
          <p:cNvPr id="59394" name="Text Box 13"/>
          <p:cNvSpPr txBox="1">
            <a:spLocks noChangeArrowheads="1"/>
          </p:cNvSpPr>
          <p:nvPr/>
        </p:nvSpPr>
        <p:spPr bwMode="gray">
          <a:xfrm>
            <a:off x="3463925" y="1692275"/>
            <a:ext cx="2251075" cy="1465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b="1">
                <a:solidFill>
                  <a:srgbClr val="003300"/>
                </a:solidFill>
                <a:latin typeface="Arial Narrow" pitchFamily="34" charset="0"/>
                <a:cs typeface="FreesiaUPC" pitchFamily="34" charset="-34"/>
              </a:rPr>
              <a:t>Altruism</a:t>
            </a:r>
          </a:p>
          <a:p>
            <a:pPr algn="ctr">
              <a:lnSpc>
                <a:spcPct val="90000"/>
              </a:lnSpc>
            </a:pPr>
            <a:r>
              <a:rPr lang="th-TH" sz="3600" b="1">
                <a:solidFill>
                  <a:srgbClr val="003300"/>
                </a:solidFill>
                <a:latin typeface="Arial Narrow" pitchFamily="34" charset="0"/>
                <a:cs typeface="FreesiaUPC" pitchFamily="34" charset="-34"/>
              </a:rPr>
              <a:t>มุ่งผลเพื่อผู้อื่น</a:t>
            </a:r>
          </a:p>
          <a:p>
            <a:pPr algn="ctr">
              <a:lnSpc>
                <a:spcPct val="80000"/>
              </a:lnSpc>
            </a:pPr>
            <a:endParaRPr lang="en-US" sz="3600" b="1">
              <a:solidFill>
                <a:srgbClr val="003300"/>
              </a:solidFill>
              <a:latin typeface="Arial Narrow" pitchFamily="34" charset="0"/>
              <a:cs typeface="FreesiaUPC" pitchFamily="34" charset="-34"/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705600" y="1235075"/>
            <a:ext cx="2286000" cy="2209800"/>
            <a:chOff x="2789" y="1625"/>
            <a:chExt cx="907" cy="907"/>
          </a:xfrm>
        </p:grpSpPr>
        <p:sp>
          <p:nvSpPr>
            <p:cNvPr id="59423" name="Oval 15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9424" name="Oval 16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9425" name="Oval 17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9426" name="Oval 18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9427" name="Oval 19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grpSp>
          <p:nvGrpSpPr>
            <p:cNvPr id="59428" name="Group 20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59429" name="Oval 21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59430" name="Oval 22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59431" name="Oval 23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59432" name="Oval 24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</p:grp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429000" y="4054475"/>
            <a:ext cx="2209800" cy="2133600"/>
            <a:chOff x="864" y="1680"/>
            <a:chExt cx="910" cy="960"/>
          </a:xfrm>
        </p:grpSpPr>
        <p:sp>
          <p:nvSpPr>
            <p:cNvPr id="59413" name="Oval 26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6699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9414" name="Oval 27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9415" name="Oval 28"/>
            <p:cNvSpPr>
              <a:spLocks noChangeArrowheads="1"/>
            </p:cNvSpPr>
            <p:nvPr/>
          </p:nvSpPr>
          <p:spPr bwMode="gray">
            <a:xfrm>
              <a:off x="923" y="1742"/>
              <a:ext cx="792" cy="836"/>
            </a:xfrm>
            <a:prstGeom prst="ellipse">
              <a:avLst/>
            </a:prstGeom>
            <a:gradFill rotWithShape="1">
              <a:gsLst>
                <a:gs pos="0">
                  <a:srgbClr val="8A3753"/>
                </a:gs>
                <a:gs pos="50000">
                  <a:srgbClr val="FF6699"/>
                </a:gs>
                <a:gs pos="100000">
                  <a:srgbClr val="8A3753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9416" name="Oval 29"/>
            <p:cNvSpPr>
              <a:spLocks noChangeArrowheads="1"/>
            </p:cNvSpPr>
            <p:nvPr/>
          </p:nvSpPr>
          <p:spPr bwMode="gray">
            <a:xfrm>
              <a:off x="912" y="1728"/>
              <a:ext cx="791" cy="836"/>
            </a:xfrm>
            <a:prstGeom prst="ellipse">
              <a:avLst/>
            </a:prstGeom>
            <a:gradFill rotWithShape="1">
              <a:gsLst>
                <a:gs pos="0">
                  <a:srgbClr val="A24161"/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9417" name="Oval 30"/>
            <p:cNvSpPr>
              <a:spLocks noChangeArrowheads="1"/>
            </p:cNvSpPr>
            <p:nvPr/>
          </p:nvSpPr>
          <p:spPr bwMode="gray">
            <a:xfrm>
              <a:off x="966" y="1785"/>
              <a:ext cx="712" cy="750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9418" name="Oval 31"/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9419" name="Oval 32"/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9420" name="Oval 33"/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9421" name="Oval 34"/>
            <p:cNvSpPr>
              <a:spLocks noChangeArrowheads="1"/>
            </p:cNvSpPr>
            <p:nvPr/>
          </p:nvSpPr>
          <p:spPr bwMode="gray">
            <a:xfrm>
              <a:off x="1031" y="1827"/>
              <a:ext cx="569" cy="5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9422" name="Text Box 35"/>
            <p:cNvSpPr txBox="1">
              <a:spLocks noChangeArrowheads="1"/>
            </p:cNvSpPr>
            <p:nvPr/>
          </p:nvSpPr>
          <p:spPr bwMode="gray">
            <a:xfrm>
              <a:off x="1294" y="2041"/>
              <a:ext cx="75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endParaRPr lang="th-TH" sz="28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endParaRPr>
            </a:p>
          </p:txBody>
        </p:sp>
      </p:grpSp>
      <p:grpSp>
        <p:nvGrpSpPr>
          <p:cNvPr id="59397" name="Group 36"/>
          <p:cNvGrpSpPr>
            <a:grpSpLocks/>
          </p:cNvGrpSpPr>
          <p:nvPr/>
        </p:nvGrpSpPr>
        <p:grpSpPr bwMode="auto">
          <a:xfrm>
            <a:off x="152400" y="1320800"/>
            <a:ext cx="2286000" cy="2209800"/>
            <a:chOff x="884" y="2523"/>
            <a:chExt cx="862" cy="862"/>
          </a:xfrm>
        </p:grpSpPr>
        <p:sp>
          <p:nvSpPr>
            <p:cNvPr id="59404" name="Oval 37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9405" name="Oval 38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9406" name="Oval 39"/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9407" name="Oval 40"/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9408" name="Oval 41"/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9409" name="Oval 42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9410" name="Oval 43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9411" name="Oval 44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59412" name="Oval 45"/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</p:grpSp>
      <p:sp>
        <p:nvSpPr>
          <p:cNvPr id="59398" name="Text Box 46"/>
          <p:cNvSpPr txBox="1">
            <a:spLocks noChangeArrowheads="1"/>
          </p:cNvSpPr>
          <p:nvPr/>
        </p:nvSpPr>
        <p:spPr bwMode="gray">
          <a:xfrm>
            <a:off x="400050" y="1819275"/>
            <a:ext cx="1871663" cy="1165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000" b="1">
                <a:solidFill>
                  <a:srgbClr val="336600"/>
                </a:solidFill>
                <a:latin typeface="Arial Narrow" pitchFamily="34" charset="0"/>
                <a:cs typeface="FreesiaUPC" pitchFamily="34" charset="-34"/>
              </a:rPr>
              <a:t>Organization 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2000" b="1">
                <a:solidFill>
                  <a:srgbClr val="336600"/>
                </a:solidFill>
                <a:latin typeface="Arial Narrow" pitchFamily="34" charset="0"/>
                <a:cs typeface="FreesiaUPC" pitchFamily="34" charset="-34"/>
              </a:rPr>
              <a:t>First</a:t>
            </a:r>
          </a:p>
          <a:p>
            <a:pPr algn="ctr" eaLnBrk="0" hangingPunct="0">
              <a:lnSpc>
                <a:spcPct val="80000"/>
              </a:lnSpc>
            </a:pPr>
            <a:r>
              <a:rPr lang="th-TH" sz="2400" b="1">
                <a:solidFill>
                  <a:srgbClr val="336600"/>
                </a:solidFill>
                <a:latin typeface="Arial Narrow" pitchFamily="34" charset="0"/>
                <a:cs typeface="FreesiaUPC" pitchFamily="34" charset="-34"/>
              </a:rPr>
              <a:t>ยึดถือส่วนรวมและ</a:t>
            </a:r>
          </a:p>
          <a:p>
            <a:pPr algn="ctr" eaLnBrk="0" hangingPunct="0">
              <a:lnSpc>
                <a:spcPct val="80000"/>
              </a:lnSpc>
            </a:pPr>
            <a:r>
              <a:rPr lang="th-TH" sz="2400" b="1">
                <a:solidFill>
                  <a:srgbClr val="336600"/>
                </a:solidFill>
                <a:latin typeface="Arial Narrow" pitchFamily="34" charset="0"/>
                <a:cs typeface="FreesiaUPC" pitchFamily="34" charset="-34"/>
              </a:rPr>
              <a:t>องค์กรเป็นหลัก</a:t>
            </a:r>
            <a:endParaRPr lang="en-US" sz="2400" b="1">
              <a:solidFill>
                <a:srgbClr val="336600"/>
              </a:solidFill>
              <a:latin typeface="Arial Narrow" pitchFamily="34" charset="0"/>
              <a:cs typeface="FreesiaUPC" pitchFamily="34" charset="-34"/>
            </a:endParaRPr>
          </a:p>
        </p:txBody>
      </p:sp>
      <p:sp>
        <p:nvSpPr>
          <p:cNvPr id="59399" name="Text Box 47"/>
          <p:cNvSpPr txBox="1">
            <a:spLocks noChangeArrowheads="1"/>
          </p:cNvSpPr>
          <p:nvPr/>
        </p:nvSpPr>
        <p:spPr bwMode="gray">
          <a:xfrm>
            <a:off x="3505200" y="4478338"/>
            <a:ext cx="2078038" cy="1298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0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rPr>
              <a:t>Societal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0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rPr>
              <a:t>Responsibility</a:t>
            </a:r>
          </a:p>
          <a:p>
            <a:pPr algn="ctr" eaLnBrk="0" hangingPunct="0">
              <a:lnSpc>
                <a:spcPct val="90000"/>
              </a:lnSpc>
            </a:pPr>
            <a:r>
              <a:rPr lang="th-TH" sz="24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rPr>
              <a:t>รับผิดชอบ</a:t>
            </a:r>
          </a:p>
          <a:p>
            <a:pPr algn="ctr" eaLnBrk="0" hangingPunct="0">
              <a:lnSpc>
                <a:spcPct val="90000"/>
              </a:lnSpc>
            </a:pPr>
            <a:r>
              <a:rPr lang="th-TH" sz="24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rPr>
              <a:t>ต่อสังคม</a:t>
            </a:r>
            <a:endParaRPr lang="en-US" sz="2400" b="1">
              <a:solidFill>
                <a:schemeClr val="accent2"/>
              </a:solidFill>
              <a:latin typeface="Arial Narrow" pitchFamily="34" charset="0"/>
              <a:cs typeface="FreesiaUPC" pitchFamily="34" charset="-34"/>
            </a:endParaRPr>
          </a:p>
        </p:txBody>
      </p:sp>
      <p:sp>
        <p:nvSpPr>
          <p:cNvPr id="59400" name="Text Box 48"/>
          <p:cNvSpPr txBox="1">
            <a:spLocks noChangeArrowheads="1"/>
          </p:cNvSpPr>
          <p:nvPr/>
        </p:nvSpPr>
        <p:spPr bwMode="gray">
          <a:xfrm>
            <a:off x="6557963" y="1692275"/>
            <a:ext cx="2586037" cy="1314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000" b="1">
                <a:solidFill>
                  <a:srgbClr val="003300"/>
                </a:solidFill>
                <a:latin typeface="Arial Narrow" pitchFamily="34" charset="0"/>
                <a:cs typeface="FreesiaUPC" pitchFamily="34" charset="-34"/>
              </a:rPr>
              <a:t>Customer-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2000" b="1">
                <a:solidFill>
                  <a:srgbClr val="003300"/>
                </a:solidFill>
                <a:latin typeface="Arial Narrow" pitchFamily="34" charset="0"/>
                <a:cs typeface="FreesiaUPC" pitchFamily="34" charset="-34"/>
              </a:rPr>
              <a:t>Focused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2000" b="1">
                <a:solidFill>
                  <a:srgbClr val="003300"/>
                </a:solidFill>
                <a:latin typeface="Arial Narrow" pitchFamily="34" charset="0"/>
                <a:cs typeface="FreesiaUPC" pitchFamily="34" charset="-34"/>
              </a:rPr>
              <a:t>Driven</a:t>
            </a:r>
          </a:p>
          <a:p>
            <a:pPr algn="ctr" eaLnBrk="0" hangingPunct="0">
              <a:lnSpc>
                <a:spcPct val="80000"/>
              </a:lnSpc>
            </a:pPr>
            <a:r>
              <a:rPr lang="th-TH" sz="2000" b="1">
                <a:solidFill>
                  <a:srgbClr val="003300"/>
                </a:solidFill>
                <a:latin typeface="Arial Narrow" pitchFamily="34" charset="0"/>
                <a:cs typeface="FreesiaUPC" pitchFamily="34" charset="-34"/>
              </a:rPr>
              <a:t>มุ่งผู้รับบริการ</a:t>
            </a:r>
          </a:p>
          <a:p>
            <a:pPr algn="ctr" eaLnBrk="0" hangingPunct="0">
              <a:lnSpc>
                <a:spcPct val="80000"/>
              </a:lnSpc>
            </a:pPr>
            <a:r>
              <a:rPr lang="th-TH" sz="2000" b="1">
                <a:solidFill>
                  <a:srgbClr val="003300"/>
                </a:solidFill>
                <a:latin typeface="Arial Narrow" pitchFamily="34" charset="0"/>
                <a:cs typeface="FreesiaUPC" pitchFamily="34" charset="-34"/>
              </a:rPr>
              <a:t>เป็นสำคัญ</a:t>
            </a:r>
            <a:endParaRPr lang="en-US" sz="2000" b="1">
              <a:solidFill>
                <a:srgbClr val="003300"/>
              </a:solidFill>
              <a:latin typeface="Arial Narrow" pitchFamily="34" charset="0"/>
              <a:cs typeface="FreesiaUPC" pitchFamily="34" charset="-34"/>
            </a:endParaRPr>
          </a:p>
        </p:txBody>
      </p:sp>
      <p:sp>
        <p:nvSpPr>
          <p:cNvPr id="59401" name="Line 50"/>
          <p:cNvSpPr>
            <a:spLocks noChangeShapeType="1"/>
          </p:cNvSpPr>
          <p:nvPr/>
        </p:nvSpPr>
        <p:spPr bwMode="auto">
          <a:xfrm flipH="1">
            <a:off x="2438400" y="2301875"/>
            <a:ext cx="533400" cy="0"/>
          </a:xfrm>
          <a:prstGeom prst="line">
            <a:avLst/>
          </a:prstGeom>
          <a:noFill/>
          <a:ln w="127000">
            <a:solidFill>
              <a:srgbClr val="666699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Line 53"/>
          <p:cNvSpPr>
            <a:spLocks noChangeShapeType="1"/>
          </p:cNvSpPr>
          <p:nvPr/>
        </p:nvSpPr>
        <p:spPr bwMode="auto">
          <a:xfrm rot="16200000" flipH="1">
            <a:off x="4304507" y="4091781"/>
            <a:ext cx="533400" cy="1587"/>
          </a:xfrm>
          <a:prstGeom prst="line">
            <a:avLst/>
          </a:prstGeom>
          <a:noFill/>
          <a:ln w="127000">
            <a:solidFill>
              <a:srgbClr val="666699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3" name="Line 54"/>
          <p:cNvSpPr>
            <a:spLocks noChangeShapeType="1"/>
          </p:cNvSpPr>
          <p:nvPr/>
        </p:nvSpPr>
        <p:spPr bwMode="auto">
          <a:xfrm rot="10800000" flipH="1">
            <a:off x="6248400" y="2301875"/>
            <a:ext cx="533400" cy="0"/>
          </a:xfrm>
          <a:prstGeom prst="line">
            <a:avLst/>
          </a:prstGeom>
          <a:noFill/>
          <a:ln w="127000">
            <a:solidFill>
              <a:srgbClr val="666699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Group 2"/>
          <p:cNvGrpSpPr>
            <a:grpSpLocks/>
          </p:cNvGrpSpPr>
          <p:nvPr/>
        </p:nvGrpSpPr>
        <p:grpSpPr bwMode="auto">
          <a:xfrm>
            <a:off x="2971800" y="1066800"/>
            <a:ext cx="3276600" cy="3352800"/>
            <a:chOff x="4071" y="1584"/>
            <a:chExt cx="1092" cy="1097"/>
          </a:xfrm>
        </p:grpSpPr>
        <p:sp>
          <p:nvSpPr>
            <p:cNvPr id="60473" name="Oval 3"/>
            <p:cNvSpPr>
              <a:spLocks noChangeArrowheads="1"/>
            </p:cNvSpPr>
            <p:nvPr/>
          </p:nvSpPr>
          <p:spPr bwMode="gray">
            <a:xfrm>
              <a:off x="4071" y="1584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D8755A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0474" name="Oval 4"/>
            <p:cNvSpPr>
              <a:spLocks noChangeArrowheads="1"/>
            </p:cNvSpPr>
            <p:nvPr/>
          </p:nvSpPr>
          <p:spPr bwMode="gray">
            <a:xfrm>
              <a:off x="4073" y="1593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0066CC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0475" name="Oval 5"/>
            <p:cNvSpPr>
              <a:spLocks noChangeArrowheads="1"/>
            </p:cNvSpPr>
            <p:nvPr/>
          </p:nvSpPr>
          <p:spPr bwMode="gray">
            <a:xfrm>
              <a:off x="4131" y="1655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753F31"/>
                </a:gs>
                <a:gs pos="50000">
                  <a:srgbClr val="D8755A"/>
                </a:gs>
                <a:gs pos="100000">
                  <a:srgbClr val="753F31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0476" name="Oval 6"/>
            <p:cNvSpPr>
              <a:spLocks noChangeArrowheads="1"/>
            </p:cNvSpPr>
            <p:nvPr/>
          </p:nvSpPr>
          <p:spPr bwMode="gray">
            <a:xfrm>
              <a:off x="4128" y="1650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00FFFF">
                    <a:alpha val="85999"/>
                  </a:srgbClr>
                </a:gs>
                <a:gs pos="100000">
                  <a:srgbClr val="FFFF66">
                    <a:alpha val="8700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0477" name="Oval 7"/>
            <p:cNvSpPr>
              <a:spLocks noChangeArrowheads="1"/>
            </p:cNvSpPr>
            <p:nvPr/>
          </p:nvSpPr>
          <p:spPr bwMode="gray">
            <a:xfrm>
              <a:off x="4178" y="1703"/>
              <a:ext cx="852" cy="8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grpSp>
          <p:nvGrpSpPr>
            <p:cNvPr id="60478" name="Group 8"/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60479" name="Oval 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0480" name="Oval 1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00CC99"/>
                  </a:gs>
                  <a:gs pos="100000">
                    <a:srgbClr val="00CC66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0481" name="Oval 1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33CC">
                      <a:alpha val="84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0482" name="Oval 1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</p:grpSp>
      </p:grpSp>
      <p:grpSp>
        <p:nvGrpSpPr>
          <p:cNvPr id="60418" name="Group 13"/>
          <p:cNvGrpSpPr>
            <a:grpSpLocks/>
          </p:cNvGrpSpPr>
          <p:nvPr/>
        </p:nvGrpSpPr>
        <p:grpSpPr bwMode="auto">
          <a:xfrm>
            <a:off x="2438400" y="2743200"/>
            <a:ext cx="4267200" cy="1981200"/>
            <a:chOff x="1680" y="1824"/>
            <a:chExt cx="2256" cy="1152"/>
          </a:xfrm>
        </p:grpSpPr>
        <p:sp>
          <p:nvSpPr>
            <p:cNvPr id="60469" name="AutoShape 14"/>
            <p:cNvSpPr>
              <a:spLocks noChangeArrowheads="1"/>
            </p:cNvSpPr>
            <p:nvPr/>
          </p:nvSpPr>
          <p:spPr bwMode="gray">
            <a:xfrm rot="10800000">
              <a:off x="3552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0470" name="AutoShape 15"/>
            <p:cNvSpPr>
              <a:spLocks noChangeArrowheads="1"/>
            </p:cNvSpPr>
            <p:nvPr/>
          </p:nvSpPr>
          <p:spPr bwMode="gray">
            <a:xfrm rot="-3685140">
              <a:off x="2112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0471" name="AutoShape 16"/>
            <p:cNvSpPr>
              <a:spLocks noChangeArrowheads="1"/>
            </p:cNvSpPr>
            <p:nvPr/>
          </p:nvSpPr>
          <p:spPr bwMode="gray">
            <a:xfrm>
              <a:off x="1680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0472" name="AutoShape 17"/>
            <p:cNvSpPr>
              <a:spLocks noChangeArrowheads="1"/>
            </p:cNvSpPr>
            <p:nvPr/>
          </p:nvSpPr>
          <p:spPr bwMode="gray">
            <a:xfrm rot="-7784550">
              <a:off x="3120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</p:grpSp>
      <p:sp>
        <p:nvSpPr>
          <p:cNvPr id="60419" name="Text Box 18"/>
          <p:cNvSpPr txBox="1">
            <a:spLocks noChangeArrowheads="1"/>
          </p:cNvSpPr>
          <p:nvPr/>
        </p:nvSpPr>
        <p:spPr bwMode="gray">
          <a:xfrm>
            <a:off x="3657600" y="2133600"/>
            <a:ext cx="1911350" cy="1411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b="1">
                <a:solidFill>
                  <a:srgbClr val="000066"/>
                </a:solidFill>
                <a:latin typeface="Arial Narrow" pitchFamily="34" charset="0"/>
                <a:cs typeface="FreesiaUPC" pitchFamily="34" charset="-34"/>
              </a:rPr>
              <a:t>Harmony </a:t>
            </a:r>
          </a:p>
          <a:p>
            <a:pPr algn="ctr">
              <a:lnSpc>
                <a:spcPct val="80000"/>
              </a:lnSpc>
            </a:pPr>
            <a:r>
              <a:rPr lang="th-TH" sz="3600" b="1">
                <a:solidFill>
                  <a:srgbClr val="000066"/>
                </a:solidFill>
                <a:latin typeface="Arial Narrow" pitchFamily="34" charset="0"/>
                <a:cs typeface="FreesiaUPC" pitchFamily="34" charset="-34"/>
              </a:rPr>
              <a:t>กลมกลืน</a:t>
            </a:r>
          </a:p>
          <a:p>
            <a:pPr algn="ctr">
              <a:lnSpc>
                <a:spcPct val="80000"/>
              </a:lnSpc>
            </a:pPr>
            <a:r>
              <a:rPr lang="th-TH" sz="3600" b="1">
                <a:solidFill>
                  <a:srgbClr val="000066"/>
                </a:solidFill>
                <a:latin typeface="Arial Narrow" pitchFamily="34" charset="0"/>
                <a:cs typeface="FreesiaUPC" pitchFamily="34" charset="-34"/>
              </a:rPr>
              <a:t>กับสรรพสิ่ง</a:t>
            </a:r>
            <a:endParaRPr lang="en-US" sz="3600" b="1">
              <a:solidFill>
                <a:srgbClr val="000066"/>
              </a:solidFill>
              <a:latin typeface="Arial Narrow" pitchFamily="34" charset="0"/>
              <a:cs typeface="FreesiaUPC" pitchFamily="34" charset="-34"/>
            </a:endParaRPr>
          </a:p>
        </p:txBody>
      </p:sp>
      <p:grpSp>
        <p:nvGrpSpPr>
          <p:cNvPr id="60420" name="Group 19"/>
          <p:cNvGrpSpPr>
            <a:grpSpLocks/>
          </p:cNvGrpSpPr>
          <p:nvPr/>
        </p:nvGrpSpPr>
        <p:grpSpPr bwMode="auto">
          <a:xfrm>
            <a:off x="6705600" y="1752600"/>
            <a:ext cx="2286000" cy="2209800"/>
            <a:chOff x="2789" y="1625"/>
            <a:chExt cx="907" cy="907"/>
          </a:xfrm>
        </p:grpSpPr>
        <p:sp>
          <p:nvSpPr>
            <p:cNvPr id="60459" name="Oval 20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0460" name="Oval 21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0461" name="Oval 22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0462" name="Oval 23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0463" name="Oval 24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grpSp>
          <p:nvGrpSpPr>
            <p:cNvPr id="60464" name="Group 25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60465" name="Oval 2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0466" name="Oval 2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0467" name="Oval 2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0468" name="Oval 2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</p:grpSp>
      </p:grpSp>
      <p:sp>
        <p:nvSpPr>
          <p:cNvPr id="60421" name="Text Box 30"/>
          <p:cNvSpPr txBox="1">
            <a:spLocks noChangeArrowheads="1"/>
          </p:cNvSpPr>
          <p:nvPr/>
        </p:nvSpPr>
        <p:spPr bwMode="gray">
          <a:xfrm>
            <a:off x="6553200" y="2362200"/>
            <a:ext cx="2590800" cy="1116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800" b="1">
                <a:solidFill>
                  <a:srgbClr val="9900CC"/>
                </a:solidFill>
                <a:latin typeface="Arial Narrow" pitchFamily="34" charset="0"/>
                <a:cs typeface="FreesiaUPC" pitchFamily="34" charset="-34"/>
              </a:rPr>
              <a:t>Empathy</a:t>
            </a:r>
          </a:p>
          <a:p>
            <a:pPr algn="ctr" eaLnBrk="0" hangingPunct="0">
              <a:lnSpc>
                <a:spcPct val="80000"/>
              </a:lnSpc>
            </a:pPr>
            <a:r>
              <a:rPr lang="th-TH" sz="2800" b="1">
                <a:solidFill>
                  <a:srgbClr val="9900CC"/>
                </a:solidFill>
                <a:latin typeface="Arial Narrow" pitchFamily="34" charset="0"/>
                <a:cs typeface="FreesiaUPC" pitchFamily="34" charset="-34"/>
              </a:rPr>
              <a:t>เอาใจเขา</a:t>
            </a:r>
          </a:p>
          <a:p>
            <a:pPr algn="ctr" eaLnBrk="0" hangingPunct="0">
              <a:lnSpc>
                <a:spcPct val="80000"/>
              </a:lnSpc>
            </a:pPr>
            <a:r>
              <a:rPr lang="th-TH" sz="2800" b="1">
                <a:solidFill>
                  <a:srgbClr val="9900CC"/>
                </a:solidFill>
                <a:latin typeface="Arial Narrow" pitchFamily="34" charset="0"/>
                <a:cs typeface="FreesiaUPC" pitchFamily="34" charset="-34"/>
              </a:rPr>
              <a:t>มาใส่ใจเรา</a:t>
            </a:r>
            <a:endParaRPr lang="en-US" sz="2800" b="1">
              <a:solidFill>
                <a:srgbClr val="9900CC"/>
              </a:solidFill>
              <a:latin typeface="Arial Narrow" pitchFamily="34" charset="0"/>
              <a:cs typeface="FreesiaUPC" pitchFamily="34" charset="-34"/>
            </a:endParaRPr>
          </a:p>
        </p:txBody>
      </p:sp>
      <p:grpSp>
        <p:nvGrpSpPr>
          <p:cNvPr id="60422" name="Group 31"/>
          <p:cNvGrpSpPr>
            <a:grpSpLocks/>
          </p:cNvGrpSpPr>
          <p:nvPr/>
        </p:nvGrpSpPr>
        <p:grpSpPr bwMode="auto">
          <a:xfrm>
            <a:off x="5486400" y="4343400"/>
            <a:ext cx="2209800" cy="2133600"/>
            <a:chOff x="864" y="1680"/>
            <a:chExt cx="910" cy="960"/>
          </a:xfrm>
        </p:grpSpPr>
        <p:sp>
          <p:nvSpPr>
            <p:cNvPr id="60449" name="Oval 32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6699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0450" name="Oval 33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0451" name="Oval 34"/>
            <p:cNvSpPr>
              <a:spLocks noChangeArrowheads="1"/>
            </p:cNvSpPr>
            <p:nvPr/>
          </p:nvSpPr>
          <p:spPr bwMode="gray">
            <a:xfrm>
              <a:off x="923" y="1742"/>
              <a:ext cx="792" cy="836"/>
            </a:xfrm>
            <a:prstGeom prst="ellipse">
              <a:avLst/>
            </a:prstGeom>
            <a:gradFill rotWithShape="1">
              <a:gsLst>
                <a:gs pos="0">
                  <a:srgbClr val="8A3753"/>
                </a:gs>
                <a:gs pos="50000">
                  <a:srgbClr val="FF6699"/>
                </a:gs>
                <a:gs pos="100000">
                  <a:srgbClr val="8A3753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0452" name="Oval 35"/>
            <p:cNvSpPr>
              <a:spLocks noChangeArrowheads="1"/>
            </p:cNvSpPr>
            <p:nvPr/>
          </p:nvSpPr>
          <p:spPr bwMode="gray">
            <a:xfrm>
              <a:off x="912" y="1728"/>
              <a:ext cx="791" cy="836"/>
            </a:xfrm>
            <a:prstGeom prst="ellipse">
              <a:avLst/>
            </a:prstGeom>
            <a:gradFill rotWithShape="1">
              <a:gsLst>
                <a:gs pos="0">
                  <a:srgbClr val="A24161"/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0453" name="Oval 36"/>
            <p:cNvSpPr>
              <a:spLocks noChangeArrowheads="1"/>
            </p:cNvSpPr>
            <p:nvPr/>
          </p:nvSpPr>
          <p:spPr bwMode="gray">
            <a:xfrm>
              <a:off x="966" y="1785"/>
              <a:ext cx="712" cy="750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0454" name="Oval 37"/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0455" name="Oval 38"/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0456" name="Oval 39"/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0457" name="Oval 40"/>
            <p:cNvSpPr>
              <a:spLocks noChangeArrowheads="1"/>
            </p:cNvSpPr>
            <p:nvPr/>
          </p:nvSpPr>
          <p:spPr bwMode="gray">
            <a:xfrm>
              <a:off x="1031" y="1827"/>
              <a:ext cx="569" cy="5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0458" name="Text Box 41"/>
            <p:cNvSpPr txBox="1">
              <a:spLocks noChangeArrowheads="1"/>
            </p:cNvSpPr>
            <p:nvPr/>
          </p:nvSpPr>
          <p:spPr bwMode="gray">
            <a:xfrm>
              <a:off x="1294" y="2041"/>
              <a:ext cx="75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endParaRPr lang="th-TH" sz="28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endParaRP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152400" y="1752600"/>
            <a:ext cx="2286000" cy="2209800"/>
            <a:chOff x="884" y="2523"/>
            <a:chExt cx="862" cy="862"/>
          </a:xfrm>
        </p:grpSpPr>
        <p:sp>
          <p:nvSpPr>
            <p:cNvPr id="60440" name="Oval 43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0441" name="Oval 44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0442" name="Oval 45"/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0443" name="Oval 46"/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0444" name="Oval 47"/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0445" name="Oval 48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0446" name="Oval 49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0447" name="Oval 50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0448" name="Oval 51"/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</p:grpSp>
      <p:sp>
        <p:nvSpPr>
          <p:cNvPr id="60424" name="Text Box 52"/>
          <p:cNvSpPr txBox="1">
            <a:spLocks noChangeArrowheads="1"/>
          </p:cNvSpPr>
          <p:nvPr/>
        </p:nvSpPr>
        <p:spPr bwMode="gray">
          <a:xfrm>
            <a:off x="609600" y="2209800"/>
            <a:ext cx="1455738" cy="1341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006600"/>
                </a:solidFill>
                <a:latin typeface="Arial Narrow" pitchFamily="34" charset="0"/>
                <a:cs typeface="FreesiaUPC" pitchFamily="34" charset="-34"/>
              </a:rPr>
              <a:t>Valuing </a:t>
            </a:r>
          </a:p>
          <a:p>
            <a:pPr algn="ctr" eaLnBrk="0" hangingPunct="0"/>
            <a:r>
              <a:rPr lang="en-US" b="1">
                <a:solidFill>
                  <a:srgbClr val="006600"/>
                </a:solidFill>
                <a:latin typeface="Arial Narrow" pitchFamily="34" charset="0"/>
                <a:cs typeface="FreesiaUPC" pitchFamily="34" charset="-34"/>
              </a:rPr>
              <a:t>Workforce </a:t>
            </a:r>
          </a:p>
          <a:p>
            <a:pPr algn="ctr" eaLnBrk="0" hangingPunct="0"/>
            <a:r>
              <a:rPr lang="en-US" b="1">
                <a:solidFill>
                  <a:srgbClr val="006600"/>
                </a:solidFill>
                <a:latin typeface="Arial Narrow" pitchFamily="34" charset="0"/>
                <a:cs typeface="FreesiaUPC" pitchFamily="34" charset="-34"/>
              </a:rPr>
              <a:t>Member</a:t>
            </a:r>
          </a:p>
          <a:p>
            <a:pPr algn="ctr" eaLnBrk="0" hangingPunct="0">
              <a:lnSpc>
                <a:spcPct val="70000"/>
              </a:lnSpc>
            </a:pPr>
            <a:r>
              <a:rPr lang="th-TH" sz="2000" b="1">
                <a:solidFill>
                  <a:srgbClr val="006600"/>
                </a:solidFill>
                <a:latin typeface="Arial Narrow" pitchFamily="34" charset="0"/>
                <a:cs typeface="FreesiaUPC" pitchFamily="34" charset="-34"/>
              </a:rPr>
              <a:t>เคารพเห็นคุณค่า</a:t>
            </a:r>
          </a:p>
          <a:p>
            <a:pPr algn="ctr" eaLnBrk="0" hangingPunct="0">
              <a:lnSpc>
                <a:spcPct val="70000"/>
              </a:lnSpc>
            </a:pPr>
            <a:r>
              <a:rPr lang="th-TH" sz="2000" b="1">
                <a:solidFill>
                  <a:srgbClr val="006600"/>
                </a:solidFill>
                <a:latin typeface="Arial Narrow" pitchFamily="34" charset="0"/>
                <a:cs typeface="FreesiaUPC" pitchFamily="34" charset="-34"/>
              </a:rPr>
              <a:t>ผู้ร่วมงาน</a:t>
            </a:r>
            <a:endParaRPr lang="en-US" sz="2000" b="1">
              <a:solidFill>
                <a:srgbClr val="006600"/>
              </a:solidFill>
              <a:latin typeface="Arial Narrow" pitchFamily="34" charset="0"/>
              <a:cs typeface="FreesiaUPC" pitchFamily="34" charset="-34"/>
            </a:endParaRPr>
          </a:p>
        </p:txBody>
      </p:sp>
      <p:grpSp>
        <p:nvGrpSpPr>
          <p:cNvPr id="60425" name="Group 53"/>
          <p:cNvGrpSpPr>
            <a:grpSpLocks/>
          </p:cNvGrpSpPr>
          <p:nvPr/>
        </p:nvGrpSpPr>
        <p:grpSpPr bwMode="auto">
          <a:xfrm>
            <a:off x="1447800" y="4343400"/>
            <a:ext cx="2266950" cy="2209800"/>
            <a:chOff x="1685" y="3125"/>
            <a:chExt cx="907" cy="907"/>
          </a:xfrm>
        </p:grpSpPr>
        <p:grpSp>
          <p:nvGrpSpPr>
            <p:cNvPr id="60428" name="Group 54"/>
            <p:cNvGrpSpPr>
              <a:grpSpLocks/>
            </p:cNvGrpSpPr>
            <p:nvPr/>
          </p:nvGrpSpPr>
          <p:grpSpPr bwMode="auto">
            <a:xfrm>
              <a:off x="1685" y="3125"/>
              <a:ext cx="907" cy="907"/>
              <a:chOff x="2832" y="1728"/>
              <a:chExt cx="907" cy="907"/>
            </a:xfrm>
          </p:grpSpPr>
          <p:sp>
            <p:nvSpPr>
              <p:cNvPr id="60430" name="Oval 55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3965E1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0431" name="Oval 56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0432" name="Oval 57"/>
              <p:cNvSpPr>
                <a:spLocks noChangeArrowheads="1"/>
              </p:cNvSpPr>
              <p:nvPr/>
            </p:nvSpPr>
            <p:spPr bwMode="gray">
              <a:xfrm>
                <a:off x="2889" y="1788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1F377A"/>
                  </a:gs>
                  <a:gs pos="50000">
                    <a:srgbClr val="3965E1"/>
                  </a:gs>
                  <a:gs pos="100000">
                    <a:srgbClr val="1F377A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0433" name="Oval 58"/>
              <p:cNvSpPr>
                <a:spLocks noChangeArrowheads="1"/>
              </p:cNvSpPr>
              <p:nvPr/>
            </p:nvSpPr>
            <p:spPr bwMode="gray">
              <a:xfrm>
                <a:off x="2889" y="1794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264396"/>
                  </a:gs>
                  <a:gs pos="100000">
                    <a:srgbClr val="3965E1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0434" name="Oval 59"/>
              <p:cNvSpPr>
                <a:spLocks noChangeArrowheads="1"/>
              </p:cNvSpPr>
              <p:nvPr/>
            </p:nvSpPr>
            <p:spPr bwMode="gray">
              <a:xfrm>
                <a:off x="2928" y="1833"/>
                <a:ext cx="709" cy="709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03060D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grpSp>
            <p:nvGrpSpPr>
              <p:cNvPr id="60435" name="Group 60"/>
              <p:cNvGrpSpPr>
                <a:grpSpLocks/>
              </p:cNvGrpSpPr>
              <p:nvPr/>
            </p:nvGrpSpPr>
            <p:grpSpPr bwMode="auto">
              <a:xfrm>
                <a:off x="2946" y="1842"/>
                <a:ext cx="687" cy="688"/>
                <a:chOff x="4166" y="1706"/>
                <a:chExt cx="1252" cy="1252"/>
              </a:xfrm>
            </p:grpSpPr>
            <p:sp>
              <p:nvSpPr>
                <p:cNvPr id="60436" name="Oval 61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th-TH"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60437" name="Oval 62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th-TH"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60438" name="Oval 63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th-TH">
                    <a:latin typeface="Calibri" pitchFamily="34" charset="0"/>
                    <a:cs typeface="Cordia New" pitchFamily="34" charset="-34"/>
                  </a:endParaRPr>
                </a:p>
              </p:txBody>
            </p:sp>
            <p:sp>
              <p:nvSpPr>
                <p:cNvPr id="60439" name="Oval 64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th-TH">
                    <a:latin typeface="Calibri" pitchFamily="34" charset="0"/>
                    <a:cs typeface="Cordia New" pitchFamily="34" charset="-34"/>
                  </a:endParaRPr>
                </a:p>
              </p:txBody>
            </p:sp>
          </p:grpSp>
        </p:grpSp>
        <p:sp>
          <p:nvSpPr>
            <p:cNvPr id="60429" name="Text Box 65"/>
            <p:cNvSpPr txBox="1">
              <a:spLocks noChangeArrowheads="1"/>
            </p:cNvSpPr>
            <p:nvPr/>
          </p:nvSpPr>
          <p:spPr bwMode="gray">
            <a:xfrm>
              <a:off x="1802" y="3398"/>
              <a:ext cx="659" cy="1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endParaRPr lang="th-TH" sz="28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endParaRPr>
            </a:p>
          </p:txBody>
        </p:sp>
      </p:grpSp>
      <p:sp>
        <p:nvSpPr>
          <p:cNvPr id="60426" name="Text Box 66"/>
          <p:cNvSpPr txBox="1">
            <a:spLocks noChangeArrowheads="1"/>
          </p:cNvSpPr>
          <p:nvPr/>
        </p:nvSpPr>
        <p:spPr bwMode="gray">
          <a:xfrm>
            <a:off x="5791200" y="4876800"/>
            <a:ext cx="1528763" cy="1116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0066"/>
                </a:solidFill>
                <a:latin typeface="Arial Narrow" pitchFamily="34" charset="0"/>
                <a:cs typeface="FreesiaUPC" pitchFamily="34" charset="-34"/>
              </a:rPr>
              <a:t>Synergy</a:t>
            </a:r>
          </a:p>
          <a:p>
            <a:pPr algn="ctr" eaLnBrk="0" hangingPunct="0">
              <a:lnSpc>
                <a:spcPct val="70000"/>
              </a:lnSpc>
            </a:pPr>
            <a:r>
              <a:rPr lang="th-TH" sz="2800" b="1">
                <a:solidFill>
                  <a:srgbClr val="000066"/>
                </a:solidFill>
                <a:latin typeface="Arial Narrow" pitchFamily="34" charset="0"/>
                <a:cs typeface="FreesiaUPC" pitchFamily="34" charset="-34"/>
              </a:rPr>
              <a:t>กลมกลืน</a:t>
            </a:r>
          </a:p>
          <a:p>
            <a:pPr algn="ctr" eaLnBrk="0" hangingPunct="0">
              <a:lnSpc>
                <a:spcPct val="70000"/>
              </a:lnSpc>
            </a:pPr>
            <a:r>
              <a:rPr lang="th-TH" sz="2800" b="1">
                <a:solidFill>
                  <a:srgbClr val="000066"/>
                </a:solidFill>
                <a:latin typeface="Arial Narrow" pitchFamily="34" charset="0"/>
                <a:cs typeface="FreesiaUPC" pitchFamily="34" charset="-34"/>
              </a:rPr>
              <a:t>ประสานพลัง</a:t>
            </a:r>
            <a:endParaRPr lang="en-US" sz="2800" b="1">
              <a:solidFill>
                <a:srgbClr val="000066"/>
              </a:solidFill>
              <a:latin typeface="Arial Narrow" pitchFamily="34" charset="0"/>
              <a:cs typeface="FreesiaUPC" pitchFamily="34" charset="-34"/>
            </a:endParaRPr>
          </a:p>
        </p:txBody>
      </p:sp>
      <p:sp>
        <p:nvSpPr>
          <p:cNvPr id="60427" name="Text Box 67"/>
          <p:cNvSpPr txBox="1">
            <a:spLocks noChangeArrowheads="1"/>
          </p:cNvSpPr>
          <p:nvPr/>
        </p:nvSpPr>
        <p:spPr bwMode="gray">
          <a:xfrm>
            <a:off x="1905000" y="4999038"/>
            <a:ext cx="1298575" cy="1116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800" b="1">
                <a:solidFill>
                  <a:srgbClr val="0033CC"/>
                </a:solidFill>
                <a:latin typeface="Arial Narrow" pitchFamily="34" charset="0"/>
                <a:cs typeface="FreesiaUPC" pitchFamily="34" charset="-34"/>
              </a:rPr>
              <a:t>Unity</a:t>
            </a:r>
          </a:p>
          <a:p>
            <a:pPr algn="ctr" eaLnBrk="0" hangingPunct="0">
              <a:lnSpc>
                <a:spcPct val="80000"/>
              </a:lnSpc>
            </a:pPr>
            <a:r>
              <a:rPr lang="th-TH" sz="2800" b="1">
                <a:solidFill>
                  <a:srgbClr val="0033CC"/>
                </a:solidFill>
                <a:latin typeface="Arial Narrow" pitchFamily="34" charset="0"/>
                <a:cs typeface="FreesiaUPC" pitchFamily="34" charset="-34"/>
              </a:rPr>
              <a:t>น้ำหนึ่ง</a:t>
            </a:r>
          </a:p>
          <a:p>
            <a:pPr algn="ctr" eaLnBrk="0" hangingPunct="0">
              <a:lnSpc>
                <a:spcPct val="80000"/>
              </a:lnSpc>
            </a:pPr>
            <a:r>
              <a:rPr lang="th-TH" sz="2800" b="1">
                <a:solidFill>
                  <a:srgbClr val="0033CC"/>
                </a:solidFill>
                <a:latin typeface="Arial Narrow" pitchFamily="34" charset="0"/>
                <a:cs typeface="FreesiaUPC" pitchFamily="34" charset="-34"/>
              </a:rPr>
              <a:t>ใจเดียวกัน</a:t>
            </a:r>
            <a:endParaRPr lang="en-US" sz="2800" b="1">
              <a:solidFill>
                <a:srgbClr val="0033CC"/>
              </a:solidFill>
              <a:latin typeface="Arial Narrow" pitchFamily="34" charset="0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1" name="Group 3"/>
          <p:cNvGrpSpPr>
            <a:grpSpLocks/>
          </p:cNvGrpSpPr>
          <p:nvPr/>
        </p:nvGrpSpPr>
        <p:grpSpPr bwMode="auto">
          <a:xfrm>
            <a:off x="2971800" y="692150"/>
            <a:ext cx="3276600" cy="3352800"/>
            <a:chOff x="4071" y="1584"/>
            <a:chExt cx="1092" cy="1097"/>
          </a:xfrm>
        </p:grpSpPr>
        <p:sp>
          <p:nvSpPr>
            <p:cNvPr id="61481" name="Oval 4"/>
            <p:cNvSpPr>
              <a:spLocks noChangeArrowheads="1"/>
            </p:cNvSpPr>
            <p:nvPr/>
          </p:nvSpPr>
          <p:spPr bwMode="gray">
            <a:xfrm>
              <a:off x="4071" y="1584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D8755A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1482" name="Oval 5"/>
            <p:cNvSpPr>
              <a:spLocks noChangeArrowheads="1"/>
            </p:cNvSpPr>
            <p:nvPr/>
          </p:nvSpPr>
          <p:spPr bwMode="gray">
            <a:xfrm>
              <a:off x="4073" y="1593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33CC">
                    <a:alpha val="75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1483" name="Oval 6"/>
            <p:cNvSpPr>
              <a:spLocks noChangeArrowheads="1"/>
            </p:cNvSpPr>
            <p:nvPr/>
          </p:nvSpPr>
          <p:spPr bwMode="gray">
            <a:xfrm>
              <a:off x="4131" y="1655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753F31"/>
                </a:gs>
                <a:gs pos="50000">
                  <a:srgbClr val="D8755A"/>
                </a:gs>
                <a:gs pos="100000">
                  <a:srgbClr val="753F31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1484" name="Oval 7"/>
            <p:cNvSpPr>
              <a:spLocks noChangeArrowheads="1"/>
            </p:cNvSpPr>
            <p:nvPr/>
          </p:nvSpPr>
          <p:spPr bwMode="gray">
            <a:xfrm>
              <a:off x="4128" y="1650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006100"/>
                </a:gs>
                <a:gs pos="100000">
                  <a:srgbClr val="0099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1485" name="Oval 8"/>
            <p:cNvSpPr>
              <a:spLocks noChangeArrowheads="1"/>
            </p:cNvSpPr>
            <p:nvPr/>
          </p:nvSpPr>
          <p:spPr bwMode="gray">
            <a:xfrm>
              <a:off x="4178" y="1703"/>
              <a:ext cx="852" cy="85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grpSp>
          <p:nvGrpSpPr>
            <p:cNvPr id="61486" name="Group 9"/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61487" name="Oval 1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1488" name="Oval 1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1489" name="Oval 1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1490" name="Oval 1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</p:grpSp>
      </p:grpSp>
      <p:sp>
        <p:nvSpPr>
          <p:cNvPr id="61442" name="Text Box 14"/>
          <p:cNvSpPr txBox="1">
            <a:spLocks noChangeArrowheads="1"/>
          </p:cNvSpPr>
          <p:nvPr/>
        </p:nvSpPr>
        <p:spPr bwMode="gray">
          <a:xfrm>
            <a:off x="3657600" y="1758950"/>
            <a:ext cx="1828800" cy="2290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b="1">
                <a:solidFill>
                  <a:srgbClr val="666699"/>
                </a:solidFill>
                <a:latin typeface="Arial Narrow" pitchFamily="34" charset="0"/>
                <a:cs typeface="FreesiaUPC" pitchFamily="34" charset="-34"/>
              </a:rPr>
              <a:t>Integrity</a:t>
            </a:r>
          </a:p>
          <a:p>
            <a:pPr algn="ctr">
              <a:lnSpc>
                <a:spcPct val="80000"/>
              </a:lnSpc>
            </a:pPr>
            <a:r>
              <a:rPr lang="th-TH" sz="3600" b="1">
                <a:solidFill>
                  <a:srgbClr val="666699"/>
                </a:solidFill>
                <a:latin typeface="Arial Narrow" pitchFamily="34" charset="0"/>
                <a:cs typeface="FreesiaUPC" pitchFamily="34" charset="-34"/>
              </a:rPr>
              <a:t>มั่นคงยิ่ง</a:t>
            </a:r>
          </a:p>
          <a:p>
            <a:pPr algn="ctr">
              <a:lnSpc>
                <a:spcPct val="80000"/>
              </a:lnSpc>
            </a:pPr>
            <a:r>
              <a:rPr lang="th-TH" sz="3600" b="1">
                <a:solidFill>
                  <a:srgbClr val="666699"/>
                </a:solidFill>
                <a:latin typeface="Arial Narrow" pitchFamily="34" charset="0"/>
                <a:cs typeface="FreesiaUPC" pitchFamily="34" charset="-34"/>
              </a:rPr>
              <a:t>ในคุณธรรม</a:t>
            </a:r>
          </a:p>
          <a:p>
            <a:pPr algn="ctr">
              <a:lnSpc>
                <a:spcPct val="80000"/>
              </a:lnSpc>
            </a:pPr>
            <a:endParaRPr lang="th-TH" sz="3600" b="1">
              <a:solidFill>
                <a:srgbClr val="666699"/>
              </a:solidFill>
              <a:latin typeface="Arial Narrow" pitchFamily="34" charset="0"/>
              <a:cs typeface="FreesiaUPC" pitchFamily="34" charset="-34"/>
            </a:endParaRPr>
          </a:p>
          <a:p>
            <a:pPr algn="ctr">
              <a:lnSpc>
                <a:spcPct val="80000"/>
              </a:lnSpc>
            </a:pPr>
            <a:endParaRPr lang="en-US" sz="3600" b="1">
              <a:solidFill>
                <a:srgbClr val="666699"/>
              </a:solidFill>
              <a:latin typeface="Arial Narrow" pitchFamily="34" charset="0"/>
              <a:cs typeface="FreesiaUPC" pitchFamily="34" charset="-34"/>
            </a:endParaRPr>
          </a:p>
        </p:txBody>
      </p:sp>
      <p:grpSp>
        <p:nvGrpSpPr>
          <p:cNvPr id="61443" name="Group 15"/>
          <p:cNvGrpSpPr>
            <a:grpSpLocks/>
          </p:cNvGrpSpPr>
          <p:nvPr/>
        </p:nvGrpSpPr>
        <p:grpSpPr bwMode="auto">
          <a:xfrm>
            <a:off x="6705600" y="1377950"/>
            <a:ext cx="2286000" cy="2209800"/>
            <a:chOff x="2789" y="1625"/>
            <a:chExt cx="907" cy="907"/>
          </a:xfrm>
        </p:grpSpPr>
        <p:sp>
          <p:nvSpPr>
            <p:cNvPr id="61471" name="Oval 16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1472" name="Oval 17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1473" name="Oval 18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1474" name="Oval 19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1475" name="Oval 20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grpSp>
          <p:nvGrpSpPr>
            <p:cNvPr id="61476" name="Group 21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61477" name="Oval 22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1478" name="Oval 23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1479" name="Oval 24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1480" name="Oval 25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3429000" y="4197350"/>
            <a:ext cx="2209800" cy="2133600"/>
            <a:chOff x="864" y="1680"/>
            <a:chExt cx="910" cy="960"/>
          </a:xfrm>
        </p:grpSpPr>
        <p:sp>
          <p:nvSpPr>
            <p:cNvPr id="61461" name="Oval 27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6699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1462" name="Oval 28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1463" name="Oval 29"/>
            <p:cNvSpPr>
              <a:spLocks noChangeArrowheads="1"/>
            </p:cNvSpPr>
            <p:nvPr/>
          </p:nvSpPr>
          <p:spPr bwMode="gray">
            <a:xfrm>
              <a:off x="923" y="1742"/>
              <a:ext cx="792" cy="836"/>
            </a:xfrm>
            <a:prstGeom prst="ellipse">
              <a:avLst/>
            </a:prstGeom>
            <a:gradFill rotWithShape="1">
              <a:gsLst>
                <a:gs pos="0">
                  <a:srgbClr val="8A3753"/>
                </a:gs>
                <a:gs pos="50000">
                  <a:srgbClr val="FF6699"/>
                </a:gs>
                <a:gs pos="100000">
                  <a:srgbClr val="8A3753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1464" name="Oval 30"/>
            <p:cNvSpPr>
              <a:spLocks noChangeArrowheads="1"/>
            </p:cNvSpPr>
            <p:nvPr/>
          </p:nvSpPr>
          <p:spPr bwMode="gray">
            <a:xfrm>
              <a:off x="912" y="1728"/>
              <a:ext cx="791" cy="836"/>
            </a:xfrm>
            <a:prstGeom prst="ellipse">
              <a:avLst/>
            </a:prstGeom>
            <a:gradFill rotWithShape="1">
              <a:gsLst>
                <a:gs pos="0">
                  <a:srgbClr val="A24161"/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1465" name="Oval 31"/>
            <p:cNvSpPr>
              <a:spLocks noChangeArrowheads="1"/>
            </p:cNvSpPr>
            <p:nvPr/>
          </p:nvSpPr>
          <p:spPr bwMode="gray">
            <a:xfrm>
              <a:off x="966" y="1785"/>
              <a:ext cx="712" cy="750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1466" name="Oval 32"/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1467" name="Oval 33"/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1468" name="Oval 34"/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1469" name="Oval 35"/>
            <p:cNvSpPr>
              <a:spLocks noChangeArrowheads="1"/>
            </p:cNvSpPr>
            <p:nvPr/>
          </p:nvSpPr>
          <p:spPr bwMode="gray">
            <a:xfrm>
              <a:off x="1031" y="1827"/>
              <a:ext cx="569" cy="5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1470" name="Text Box 36"/>
            <p:cNvSpPr txBox="1">
              <a:spLocks noChangeArrowheads="1"/>
            </p:cNvSpPr>
            <p:nvPr/>
          </p:nvSpPr>
          <p:spPr bwMode="gray">
            <a:xfrm>
              <a:off x="1294" y="2041"/>
              <a:ext cx="75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endParaRPr lang="th-TH" sz="28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endParaRPr>
            </a:p>
          </p:txBody>
        </p:sp>
      </p:grpSp>
      <p:grpSp>
        <p:nvGrpSpPr>
          <p:cNvPr id="61445" name="Group 37"/>
          <p:cNvGrpSpPr>
            <a:grpSpLocks/>
          </p:cNvGrpSpPr>
          <p:nvPr/>
        </p:nvGrpSpPr>
        <p:grpSpPr bwMode="auto">
          <a:xfrm>
            <a:off x="152400" y="1377950"/>
            <a:ext cx="2286000" cy="2209800"/>
            <a:chOff x="884" y="2523"/>
            <a:chExt cx="862" cy="862"/>
          </a:xfrm>
        </p:grpSpPr>
        <p:sp>
          <p:nvSpPr>
            <p:cNvPr id="61452" name="Oval 38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1453" name="Oval 39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1454" name="Oval 40"/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1455" name="Oval 41"/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1456" name="Oval 42"/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1457" name="Oval 43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1458" name="Oval 44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1459" name="Oval 45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1460" name="Oval 46"/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</p:grpSp>
      <p:sp>
        <p:nvSpPr>
          <p:cNvPr id="61446" name="Text Box 47"/>
          <p:cNvSpPr txBox="1">
            <a:spLocks noChangeArrowheads="1"/>
          </p:cNvSpPr>
          <p:nvPr/>
        </p:nvSpPr>
        <p:spPr bwMode="gray">
          <a:xfrm>
            <a:off x="457200" y="2139950"/>
            <a:ext cx="1697038" cy="858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rPr>
              <a:t>Truthfulness</a:t>
            </a:r>
          </a:p>
          <a:p>
            <a:pPr algn="ctr" eaLnBrk="0" hangingPunct="0">
              <a:lnSpc>
                <a:spcPct val="110000"/>
              </a:lnSpc>
            </a:pPr>
            <a:r>
              <a:rPr lang="th-TH" sz="24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rPr>
              <a:t>รักษาสัจจะ</a:t>
            </a:r>
            <a:endParaRPr lang="en-US" sz="2400" b="1">
              <a:solidFill>
                <a:schemeClr val="accent2"/>
              </a:solidFill>
              <a:latin typeface="Arial Narrow" pitchFamily="34" charset="0"/>
              <a:cs typeface="FreesiaUPC" pitchFamily="34" charset="-34"/>
            </a:endParaRPr>
          </a:p>
        </p:txBody>
      </p:sp>
      <p:sp>
        <p:nvSpPr>
          <p:cNvPr id="61447" name="Text Box 48"/>
          <p:cNvSpPr txBox="1">
            <a:spLocks noChangeArrowheads="1"/>
          </p:cNvSpPr>
          <p:nvPr/>
        </p:nvSpPr>
        <p:spPr bwMode="gray">
          <a:xfrm>
            <a:off x="3790950" y="4840288"/>
            <a:ext cx="1514475" cy="1165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000" b="1">
                <a:solidFill>
                  <a:srgbClr val="000066"/>
                </a:solidFill>
                <a:latin typeface="Arial Narrow" pitchFamily="34" charset="0"/>
                <a:cs typeface="FreesiaUPC" pitchFamily="34" charset="-34"/>
              </a:rPr>
              <a:t>Management 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2000" b="1">
                <a:solidFill>
                  <a:srgbClr val="000066"/>
                </a:solidFill>
                <a:latin typeface="Arial Narrow" pitchFamily="34" charset="0"/>
                <a:cs typeface="FreesiaUPC" pitchFamily="34" charset="-34"/>
              </a:rPr>
              <a:t>by Fact</a:t>
            </a:r>
          </a:p>
          <a:p>
            <a:pPr algn="ctr" eaLnBrk="0" hangingPunct="0">
              <a:lnSpc>
                <a:spcPct val="80000"/>
              </a:lnSpc>
            </a:pPr>
            <a:r>
              <a:rPr lang="th-TH" sz="2400" b="1">
                <a:solidFill>
                  <a:srgbClr val="000066"/>
                </a:solidFill>
                <a:latin typeface="Arial Narrow" pitchFamily="34" charset="0"/>
                <a:cs typeface="FreesiaUPC" pitchFamily="34" charset="-34"/>
              </a:rPr>
              <a:t>ทำงานด้วย</a:t>
            </a:r>
          </a:p>
          <a:p>
            <a:pPr algn="ctr" eaLnBrk="0" hangingPunct="0">
              <a:lnSpc>
                <a:spcPct val="80000"/>
              </a:lnSpc>
            </a:pPr>
            <a:r>
              <a:rPr lang="th-TH" sz="2400" b="1">
                <a:solidFill>
                  <a:srgbClr val="000066"/>
                </a:solidFill>
                <a:latin typeface="Arial Narrow" pitchFamily="34" charset="0"/>
                <a:cs typeface="FreesiaUPC" pitchFamily="34" charset="-34"/>
              </a:rPr>
              <a:t>ข้อเท็จจริง</a:t>
            </a:r>
            <a:endParaRPr lang="en-US" sz="2400" b="1">
              <a:solidFill>
                <a:srgbClr val="000066"/>
              </a:solidFill>
              <a:latin typeface="Arial Narrow" pitchFamily="34" charset="0"/>
              <a:cs typeface="FreesiaUPC" pitchFamily="34" charset="-34"/>
            </a:endParaRPr>
          </a:p>
        </p:txBody>
      </p:sp>
      <p:sp>
        <p:nvSpPr>
          <p:cNvPr id="61448" name="Text Box 49"/>
          <p:cNvSpPr txBox="1">
            <a:spLocks noChangeArrowheads="1"/>
          </p:cNvSpPr>
          <p:nvPr/>
        </p:nvSpPr>
        <p:spPr bwMode="gray">
          <a:xfrm>
            <a:off x="6934200" y="2063750"/>
            <a:ext cx="1811338" cy="107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4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rPr>
              <a:t>Moral&amp;Ethic</a:t>
            </a:r>
          </a:p>
          <a:p>
            <a:pPr algn="ctr" eaLnBrk="0" hangingPunct="0">
              <a:lnSpc>
                <a:spcPct val="90000"/>
              </a:lnSpc>
            </a:pPr>
            <a:r>
              <a:rPr lang="th-TH" sz="24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rPr>
              <a:t>ยึดมั่นในคุณธรรม</a:t>
            </a:r>
          </a:p>
          <a:p>
            <a:pPr algn="ctr" eaLnBrk="0" hangingPunct="0">
              <a:lnSpc>
                <a:spcPct val="90000"/>
              </a:lnSpc>
            </a:pPr>
            <a:r>
              <a:rPr lang="th-TH" sz="24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rPr>
              <a:t>จริยธรรม</a:t>
            </a:r>
            <a:endParaRPr lang="en-US" sz="2400" b="1">
              <a:solidFill>
                <a:schemeClr val="accent2"/>
              </a:solidFill>
              <a:latin typeface="Arial Narrow" pitchFamily="34" charset="0"/>
              <a:cs typeface="FreesiaUPC" pitchFamily="34" charset="-34"/>
            </a:endParaRPr>
          </a:p>
        </p:txBody>
      </p:sp>
      <p:sp>
        <p:nvSpPr>
          <p:cNvPr id="61449" name="Line 50"/>
          <p:cNvSpPr>
            <a:spLocks noChangeShapeType="1"/>
          </p:cNvSpPr>
          <p:nvPr/>
        </p:nvSpPr>
        <p:spPr bwMode="auto">
          <a:xfrm rot="16200000" flipH="1">
            <a:off x="4304507" y="4234656"/>
            <a:ext cx="533400" cy="1587"/>
          </a:xfrm>
          <a:prstGeom prst="line">
            <a:avLst/>
          </a:prstGeom>
          <a:noFill/>
          <a:ln w="127000">
            <a:solidFill>
              <a:srgbClr val="666699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50" name="Line 52"/>
          <p:cNvSpPr>
            <a:spLocks noChangeShapeType="1"/>
          </p:cNvSpPr>
          <p:nvPr/>
        </p:nvSpPr>
        <p:spPr bwMode="auto">
          <a:xfrm flipH="1">
            <a:off x="2438400" y="2444750"/>
            <a:ext cx="533400" cy="0"/>
          </a:xfrm>
          <a:prstGeom prst="line">
            <a:avLst/>
          </a:prstGeom>
          <a:noFill/>
          <a:ln w="127000">
            <a:solidFill>
              <a:srgbClr val="666699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51" name="Line 53"/>
          <p:cNvSpPr>
            <a:spLocks noChangeShapeType="1"/>
          </p:cNvSpPr>
          <p:nvPr/>
        </p:nvSpPr>
        <p:spPr bwMode="auto">
          <a:xfrm rot="10800000" flipH="1">
            <a:off x="6248400" y="2444750"/>
            <a:ext cx="533400" cy="0"/>
          </a:xfrm>
          <a:prstGeom prst="line">
            <a:avLst/>
          </a:prstGeom>
          <a:noFill/>
          <a:ln w="127000">
            <a:solidFill>
              <a:srgbClr val="666699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5" name="Group 3"/>
          <p:cNvGrpSpPr>
            <a:grpSpLocks/>
          </p:cNvGrpSpPr>
          <p:nvPr/>
        </p:nvGrpSpPr>
        <p:grpSpPr bwMode="auto">
          <a:xfrm>
            <a:off x="2971800" y="692150"/>
            <a:ext cx="3276600" cy="3352800"/>
            <a:chOff x="4071" y="1584"/>
            <a:chExt cx="1092" cy="1097"/>
          </a:xfrm>
        </p:grpSpPr>
        <p:sp>
          <p:nvSpPr>
            <p:cNvPr id="62505" name="Oval 4"/>
            <p:cNvSpPr>
              <a:spLocks noChangeArrowheads="1"/>
            </p:cNvSpPr>
            <p:nvPr/>
          </p:nvSpPr>
          <p:spPr bwMode="gray">
            <a:xfrm>
              <a:off x="4071" y="1584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D8755A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2506" name="Oval 5"/>
            <p:cNvSpPr>
              <a:spLocks noChangeArrowheads="1"/>
            </p:cNvSpPr>
            <p:nvPr/>
          </p:nvSpPr>
          <p:spPr bwMode="gray">
            <a:xfrm>
              <a:off x="4073" y="1593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32001"/>
                  </a:srgbClr>
                </a:gs>
                <a:gs pos="100000">
                  <a:schemeClr val="hlink">
                    <a:alpha val="89998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2507" name="Oval 6"/>
            <p:cNvSpPr>
              <a:spLocks noChangeArrowheads="1"/>
            </p:cNvSpPr>
            <p:nvPr/>
          </p:nvSpPr>
          <p:spPr bwMode="gray">
            <a:xfrm>
              <a:off x="4131" y="1655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753F31"/>
                </a:gs>
                <a:gs pos="50000">
                  <a:srgbClr val="D8755A"/>
                </a:gs>
                <a:gs pos="100000">
                  <a:srgbClr val="753F31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2508" name="Oval 7"/>
            <p:cNvSpPr>
              <a:spLocks noChangeArrowheads="1"/>
            </p:cNvSpPr>
            <p:nvPr/>
          </p:nvSpPr>
          <p:spPr bwMode="gray">
            <a:xfrm>
              <a:off x="4128" y="1650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33CC33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2509" name="Oval 8"/>
            <p:cNvSpPr>
              <a:spLocks noChangeArrowheads="1"/>
            </p:cNvSpPr>
            <p:nvPr/>
          </p:nvSpPr>
          <p:spPr bwMode="gray">
            <a:xfrm>
              <a:off x="4178" y="1703"/>
              <a:ext cx="852" cy="8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grpSp>
          <p:nvGrpSpPr>
            <p:cNvPr id="62510" name="Group 9"/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62511" name="Oval 1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2512" name="Oval 1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2513" name="Oval 1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2514" name="Oval 1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</p:grpSp>
      </p:grpSp>
      <p:sp>
        <p:nvSpPr>
          <p:cNvPr id="62466" name="Text Box 14"/>
          <p:cNvSpPr txBox="1">
            <a:spLocks noChangeArrowheads="1"/>
          </p:cNvSpPr>
          <p:nvPr/>
        </p:nvSpPr>
        <p:spPr bwMode="gray">
          <a:xfrm>
            <a:off x="3429000" y="1835150"/>
            <a:ext cx="2425700" cy="224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>
                <a:solidFill>
                  <a:srgbClr val="000099"/>
                </a:solidFill>
                <a:latin typeface="Arial Narrow" pitchFamily="34" charset="0"/>
                <a:cs typeface="FreesiaUPC" pitchFamily="34" charset="-34"/>
              </a:rPr>
              <a:t>Determination</a:t>
            </a:r>
          </a:p>
          <a:p>
            <a:pPr algn="ctr">
              <a:lnSpc>
                <a:spcPct val="80000"/>
              </a:lnSpc>
            </a:pPr>
            <a:r>
              <a:rPr lang="th-TH" sz="3600" b="1">
                <a:solidFill>
                  <a:srgbClr val="000099"/>
                </a:solidFill>
                <a:latin typeface="Arial Narrow" pitchFamily="34" charset="0"/>
                <a:cs typeface="FreesiaUPC" pitchFamily="34" charset="-34"/>
              </a:rPr>
              <a:t>แน่วแน่ทำ</a:t>
            </a:r>
          </a:p>
          <a:p>
            <a:pPr algn="ctr">
              <a:lnSpc>
                <a:spcPct val="80000"/>
              </a:lnSpc>
            </a:pPr>
            <a:r>
              <a:rPr lang="th-TH" sz="3600" b="1">
                <a:solidFill>
                  <a:srgbClr val="000099"/>
                </a:solidFill>
                <a:latin typeface="Arial Narrow" pitchFamily="34" charset="0"/>
                <a:cs typeface="FreesiaUPC" pitchFamily="34" charset="-34"/>
              </a:rPr>
              <a:t>กล้าตัดสินใจ</a:t>
            </a:r>
          </a:p>
          <a:p>
            <a:pPr algn="ctr">
              <a:lnSpc>
                <a:spcPct val="80000"/>
              </a:lnSpc>
            </a:pPr>
            <a:endParaRPr lang="th-TH" sz="3600" b="1">
              <a:solidFill>
                <a:srgbClr val="000099"/>
              </a:solidFill>
              <a:latin typeface="Arial Narrow" pitchFamily="34" charset="0"/>
              <a:cs typeface="FreesiaUPC" pitchFamily="34" charset="-34"/>
            </a:endParaRPr>
          </a:p>
          <a:p>
            <a:pPr algn="ctr">
              <a:lnSpc>
                <a:spcPct val="80000"/>
              </a:lnSpc>
            </a:pPr>
            <a:endParaRPr lang="en-US" sz="3600" b="1">
              <a:solidFill>
                <a:srgbClr val="000099"/>
              </a:solidFill>
              <a:latin typeface="Arial Narrow" pitchFamily="34" charset="0"/>
              <a:cs typeface="FreesiaUPC" pitchFamily="34" charset="-34"/>
            </a:endParaRPr>
          </a:p>
        </p:txBody>
      </p:sp>
      <p:grpSp>
        <p:nvGrpSpPr>
          <p:cNvPr id="62467" name="Group 15"/>
          <p:cNvGrpSpPr>
            <a:grpSpLocks/>
          </p:cNvGrpSpPr>
          <p:nvPr/>
        </p:nvGrpSpPr>
        <p:grpSpPr bwMode="auto">
          <a:xfrm>
            <a:off x="6705600" y="1377950"/>
            <a:ext cx="2286000" cy="2209800"/>
            <a:chOff x="2789" y="1625"/>
            <a:chExt cx="907" cy="907"/>
          </a:xfrm>
        </p:grpSpPr>
        <p:sp>
          <p:nvSpPr>
            <p:cNvPr id="62495" name="Oval 16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2496" name="Oval 17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2497" name="Oval 18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2498" name="Oval 19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2499" name="Oval 20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grpSp>
          <p:nvGrpSpPr>
            <p:cNvPr id="62500" name="Group 21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62501" name="Oval 22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2502" name="Oval 23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2503" name="Oval 24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2504" name="Oval 25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3124200" y="4197350"/>
            <a:ext cx="3048000" cy="2133600"/>
            <a:chOff x="864" y="1680"/>
            <a:chExt cx="910" cy="960"/>
          </a:xfrm>
        </p:grpSpPr>
        <p:sp>
          <p:nvSpPr>
            <p:cNvPr id="62485" name="Oval 27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6699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2486" name="Oval 28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2487" name="Oval 29"/>
            <p:cNvSpPr>
              <a:spLocks noChangeArrowheads="1"/>
            </p:cNvSpPr>
            <p:nvPr/>
          </p:nvSpPr>
          <p:spPr bwMode="gray">
            <a:xfrm>
              <a:off x="923" y="1742"/>
              <a:ext cx="792" cy="836"/>
            </a:xfrm>
            <a:prstGeom prst="ellipse">
              <a:avLst/>
            </a:prstGeom>
            <a:gradFill rotWithShape="1">
              <a:gsLst>
                <a:gs pos="0">
                  <a:srgbClr val="8A3753"/>
                </a:gs>
                <a:gs pos="50000">
                  <a:srgbClr val="FF6699"/>
                </a:gs>
                <a:gs pos="100000">
                  <a:srgbClr val="8A3753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2488" name="Oval 30"/>
            <p:cNvSpPr>
              <a:spLocks noChangeArrowheads="1"/>
            </p:cNvSpPr>
            <p:nvPr/>
          </p:nvSpPr>
          <p:spPr bwMode="gray">
            <a:xfrm>
              <a:off x="912" y="1728"/>
              <a:ext cx="791" cy="836"/>
            </a:xfrm>
            <a:prstGeom prst="ellipse">
              <a:avLst/>
            </a:prstGeom>
            <a:gradFill rotWithShape="1">
              <a:gsLst>
                <a:gs pos="0">
                  <a:srgbClr val="A24161"/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2489" name="Oval 31"/>
            <p:cNvSpPr>
              <a:spLocks noChangeArrowheads="1"/>
            </p:cNvSpPr>
            <p:nvPr/>
          </p:nvSpPr>
          <p:spPr bwMode="gray">
            <a:xfrm>
              <a:off x="966" y="1785"/>
              <a:ext cx="712" cy="750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2490" name="Oval 32"/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2491" name="Oval 33"/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2492" name="Oval 34"/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2493" name="Oval 35"/>
            <p:cNvSpPr>
              <a:spLocks noChangeArrowheads="1"/>
            </p:cNvSpPr>
            <p:nvPr/>
          </p:nvSpPr>
          <p:spPr bwMode="gray">
            <a:xfrm>
              <a:off x="1031" y="1827"/>
              <a:ext cx="569" cy="5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2494" name="Text Box 36"/>
            <p:cNvSpPr txBox="1">
              <a:spLocks noChangeArrowheads="1"/>
            </p:cNvSpPr>
            <p:nvPr/>
          </p:nvSpPr>
          <p:spPr bwMode="gray">
            <a:xfrm>
              <a:off x="1304" y="2041"/>
              <a:ext cx="55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endParaRPr lang="th-TH" sz="28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endParaRPr>
            </a:p>
          </p:txBody>
        </p:sp>
      </p:grpSp>
      <p:grpSp>
        <p:nvGrpSpPr>
          <p:cNvPr id="62469" name="Group 37"/>
          <p:cNvGrpSpPr>
            <a:grpSpLocks/>
          </p:cNvGrpSpPr>
          <p:nvPr/>
        </p:nvGrpSpPr>
        <p:grpSpPr bwMode="auto">
          <a:xfrm>
            <a:off x="152400" y="1377950"/>
            <a:ext cx="2286000" cy="2209800"/>
            <a:chOff x="884" y="2523"/>
            <a:chExt cx="862" cy="862"/>
          </a:xfrm>
        </p:grpSpPr>
        <p:sp>
          <p:nvSpPr>
            <p:cNvPr id="62476" name="Oval 38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2477" name="Oval 39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2478" name="Oval 40"/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2479" name="Oval 41"/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2480" name="Oval 42"/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2481" name="Oval 43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2482" name="Oval 44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2483" name="Oval 45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2484" name="Oval 46"/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</p:grpSp>
      <p:sp>
        <p:nvSpPr>
          <p:cNvPr id="62470" name="Text Box 47"/>
          <p:cNvSpPr txBox="1">
            <a:spLocks noChangeArrowheads="1"/>
          </p:cNvSpPr>
          <p:nvPr/>
        </p:nvSpPr>
        <p:spPr bwMode="gray">
          <a:xfrm>
            <a:off x="482600" y="1928813"/>
            <a:ext cx="1711325" cy="1260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4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rPr>
              <a:t>Commitment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24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rPr>
              <a:t>&amp;Faith</a:t>
            </a:r>
          </a:p>
          <a:p>
            <a:pPr algn="ctr" eaLnBrk="0" hangingPunct="0">
              <a:lnSpc>
                <a:spcPct val="80000"/>
              </a:lnSpc>
            </a:pPr>
            <a:r>
              <a:rPr lang="th-TH" sz="24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rPr>
              <a:t>ผูกพันและ</a:t>
            </a:r>
          </a:p>
          <a:p>
            <a:pPr algn="ctr" eaLnBrk="0" hangingPunct="0">
              <a:lnSpc>
                <a:spcPct val="80000"/>
              </a:lnSpc>
            </a:pPr>
            <a:r>
              <a:rPr lang="th-TH" sz="24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rPr>
              <a:t>ศรัทธาในงาน</a:t>
            </a:r>
            <a:endParaRPr lang="en-US" sz="2400" b="1">
              <a:solidFill>
                <a:schemeClr val="accent2"/>
              </a:solidFill>
              <a:latin typeface="Arial Narrow" pitchFamily="34" charset="0"/>
              <a:cs typeface="FreesiaUPC" pitchFamily="34" charset="-34"/>
            </a:endParaRPr>
          </a:p>
        </p:txBody>
      </p:sp>
      <p:sp>
        <p:nvSpPr>
          <p:cNvPr id="62471" name="Text Box 48"/>
          <p:cNvSpPr txBox="1">
            <a:spLocks noChangeArrowheads="1"/>
          </p:cNvSpPr>
          <p:nvPr/>
        </p:nvSpPr>
        <p:spPr bwMode="gray">
          <a:xfrm>
            <a:off x="3505200" y="4578350"/>
            <a:ext cx="2209800" cy="140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000" b="1">
                <a:solidFill>
                  <a:srgbClr val="000099"/>
                </a:solidFill>
                <a:latin typeface="Arial Narrow" pitchFamily="34" charset="0"/>
                <a:cs typeface="FreesiaUPC" pitchFamily="34" charset="-34"/>
              </a:rPr>
              <a:t>Achievement 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2000" b="1">
                <a:solidFill>
                  <a:srgbClr val="000099"/>
                </a:solidFill>
                <a:latin typeface="Arial Narrow" pitchFamily="34" charset="0"/>
                <a:cs typeface="FreesiaUPC" pitchFamily="34" charset="-34"/>
              </a:rPr>
              <a:t>Oriented &amp; 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2000" b="1">
                <a:solidFill>
                  <a:srgbClr val="000099"/>
                </a:solidFill>
                <a:latin typeface="Arial Narrow" pitchFamily="34" charset="0"/>
                <a:cs typeface="FreesiaUPC" pitchFamily="34" charset="-34"/>
              </a:rPr>
              <a:t>Creating Value</a:t>
            </a:r>
          </a:p>
          <a:p>
            <a:pPr algn="ctr" eaLnBrk="0" hangingPunct="0">
              <a:lnSpc>
                <a:spcPct val="80000"/>
              </a:lnSpc>
            </a:pPr>
            <a:r>
              <a:rPr lang="th-TH" sz="2400" b="1">
                <a:solidFill>
                  <a:srgbClr val="000099"/>
                </a:solidFill>
                <a:latin typeface="Arial Narrow" pitchFamily="34" charset="0"/>
                <a:cs typeface="FreesiaUPC" pitchFamily="34" charset="-34"/>
              </a:rPr>
              <a:t>มุ่งผลสัมฤทธิ์</a:t>
            </a:r>
          </a:p>
          <a:p>
            <a:pPr algn="ctr" eaLnBrk="0" hangingPunct="0">
              <a:lnSpc>
                <a:spcPct val="80000"/>
              </a:lnSpc>
            </a:pPr>
            <a:r>
              <a:rPr lang="th-TH" sz="2400" b="1">
                <a:solidFill>
                  <a:srgbClr val="000099"/>
                </a:solidFill>
                <a:latin typeface="Arial Narrow" pitchFamily="34" charset="0"/>
                <a:cs typeface="FreesiaUPC" pitchFamily="34" charset="-34"/>
              </a:rPr>
              <a:t>ในการสร้างคุณค่า</a:t>
            </a:r>
            <a:endParaRPr lang="en-US" sz="2400" b="1">
              <a:solidFill>
                <a:srgbClr val="000099"/>
              </a:solidFill>
              <a:latin typeface="Arial Narrow" pitchFamily="34" charset="0"/>
              <a:cs typeface="FreesiaUPC" pitchFamily="34" charset="-34"/>
            </a:endParaRPr>
          </a:p>
        </p:txBody>
      </p:sp>
      <p:sp>
        <p:nvSpPr>
          <p:cNvPr id="62472" name="Text Box 49"/>
          <p:cNvSpPr txBox="1">
            <a:spLocks noChangeArrowheads="1"/>
          </p:cNvSpPr>
          <p:nvPr/>
        </p:nvSpPr>
        <p:spPr bwMode="gray">
          <a:xfrm>
            <a:off x="6934200" y="2063750"/>
            <a:ext cx="1814513" cy="993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rPr>
              <a:t>Preseverance</a:t>
            </a:r>
          </a:p>
          <a:p>
            <a:pPr algn="ctr" eaLnBrk="0" hangingPunct="0">
              <a:lnSpc>
                <a:spcPct val="110000"/>
              </a:lnSpc>
            </a:pPr>
            <a:r>
              <a:rPr lang="th-TH" sz="32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rPr>
              <a:t>พากเพียร</a:t>
            </a:r>
            <a:endParaRPr lang="en-US" sz="3200" b="1">
              <a:solidFill>
                <a:schemeClr val="accent2"/>
              </a:solidFill>
              <a:latin typeface="Arial Narrow" pitchFamily="34" charset="0"/>
              <a:cs typeface="FreesiaUPC" pitchFamily="34" charset="-34"/>
            </a:endParaRPr>
          </a:p>
        </p:txBody>
      </p:sp>
      <p:sp>
        <p:nvSpPr>
          <p:cNvPr id="62473" name="Line 50"/>
          <p:cNvSpPr>
            <a:spLocks noChangeShapeType="1"/>
          </p:cNvSpPr>
          <p:nvPr/>
        </p:nvSpPr>
        <p:spPr bwMode="auto">
          <a:xfrm rot="16200000" flipH="1">
            <a:off x="4304507" y="4234656"/>
            <a:ext cx="533400" cy="1587"/>
          </a:xfrm>
          <a:prstGeom prst="line">
            <a:avLst/>
          </a:prstGeom>
          <a:noFill/>
          <a:ln w="127000">
            <a:solidFill>
              <a:srgbClr val="666699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74" name="Line 52"/>
          <p:cNvSpPr>
            <a:spLocks noChangeShapeType="1"/>
          </p:cNvSpPr>
          <p:nvPr/>
        </p:nvSpPr>
        <p:spPr bwMode="auto">
          <a:xfrm flipH="1">
            <a:off x="2438400" y="2444750"/>
            <a:ext cx="533400" cy="0"/>
          </a:xfrm>
          <a:prstGeom prst="line">
            <a:avLst/>
          </a:prstGeom>
          <a:noFill/>
          <a:ln w="127000">
            <a:solidFill>
              <a:srgbClr val="666699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75" name="Line 53"/>
          <p:cNvSpPr>
            <a:spLocks noChangeShapeType="1"/>
          </p:cNvSpPr>
          <p:nvPr/>
        </p:nvSpPr>
        <p:spPr bwMode="auto">
          <a:xfrm rot="10800000" flipH="1">
            <a:off x="6248400" y="2444750"/>
            <a:ext cx="533400" cy="0"/>
          </a:xfrm>
          <a:prstGeom prst="line">
            <a:avLst/>
          </a:prstGeom>
          <a:noFill/>
          <a:ln w="127000">
            <a:solidFill>
              <a:srgbClr val="666699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89" name="Group 3"/>
          <p:cNvGrpSpPr>
            <a:grpSpLocks/>
          </p:cNvGrpSpPr>
          <p:nvPr/>
        </p:nvGrpSpPr>
        <p:grpSpPr bwMode="auto">
          <a:xfrm>
            <a:off x="2971800" y="765175"/>
            <a:ext cx="3276600" cy="3352800"/>
            <a:chOff x="4071" y="1584"/>
            <a:chExt cx="1092" cy="1097"/>
          </a:xfrm>
        </p:grpSpPr>
        <p:sp>
          <p:nvSpPr>
            <p:cNvPr id="63529" name="Oval 4"/>
            <p:cNvSpPr>
              <a:spLocks noChangeArrowheads="1"/>
            </p:cNvSpPr>
            <p:nvPr/>
          </p:nvSpPr>
          <p:spPr bwMode="gray">
            <a:xfrm>
              <a:off x="4071" y="1584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D8755A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3530" name="Oval 5"/>
            <p:cNvSpPr>
              <a:spLocks noChangeArrowheads="1"/>
            </p:cNvSpPr>
            <p:nvPr/>
          </p:nvSpPr>
          <p:spPr bwMode="gray">
            <a:xfrm>
              <a:off x="4073" y="1593"/>
              <a:ext cx="1090" cy="1088"/>
            </a:xfrm>
            <a:prstGeom prst="ellipse">
              <a:avLst/>
            </a:prstGeom>
            <a:noFill/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3531" name="Oval 6"/>
            <p:cNvSpPr>
              <a:spLocks noChangeArrowheads="1"/>
            </p:cNvSpPr>
            <p:nvPr/>
          </p:nvSpPr>
          <p:spPr bwMode="gray">
            <a:xfrm>
              <a:off x="4131" y="1655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753F31"/>
                </a:gs>
                <a:gs pos="50000">
                  <a:srgbClr val="D8755A"/>
                </a:gs>
                <a:gs pos="100000">
                  <a:srgbClr val="753F31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3532" name="Oval 7"/>
            <p:cNvSpPr>
              <a:spLocks noChangeArrowheads="1"/>
            </p:cNvSpPr>
            <p:nvPr/>
          </p:nvSpPr>
          <p:spPr bwMode="gray">
            <a:xfrm>
              <a:off x="4128" y="1650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99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3533" name="Oval 8"/>
            <p:cNvSpPr>
              <a:spLocks noChangeArrowheads="1"/>
            </p:cNvSpPr>
            <p:nvPr/>
          </p:nvSpPr>
          <p:spPr bwMode="gray">
            <a:xfrm>
              <a:off x="4178" y="1703"/>
              <a:ext cx="852" cy="85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grpSp>
          <p:nvGrpSpPr>
            <p:cNvPr id="63534" name="Group 9"/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63535" name="Oval 1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3536" name="Oval 1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3537" name="Oval 1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CACA51">
                      <a:alpha val="26999"/>
                    </a:srgbClr>
                  </a:gs>
                  <a:gs pos="100000">
                    <a:srgbClr val="FFFF66">
                      <a:alpha val="78998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3538" name="Oval 1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</p:grpSp>
      </p:grpSp>
      <p:sp>
        <p:nvSpPr>
          <p:cNvPr id="63490" name="Text Box 14"/>
          <p:cNvSpPr txBox="1">
            <a:spLocks noChangeArrowheads="1"/>
          </p:cNvSpPr>
          <p:nvPr/>
        </p:nvSpPr>
        <p:spPr bwMode="gray">
          <a:xfrm>
            <a:off x="3352800" y="2060575"/>
            <a:ext cx="2308225" cy="140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b="1">
                <a:latin typeface="Arial Narrow" pitchFamily="34" charset="0"/>
                <a:cs typeface="FreesiaUPC" pitchFamily="34" charset="-34"/>
              </a:rPr>
              <a:t>Originality</a:t>
            </a:r>
          </a:p>
          <a:p>
            <a:pPr algn="ctr">
              <a:lnSpc>
                <a:spcPct val="90000"/>
              </a:lnSpc>
            </a:pPr>
            <a:r>
              <a:rPr lang="th-TH" sz="3200" b="1">
                <a:latin typeface="Arial Narrow" pitchFamily="34" charset="0"/>
                <a:cs typeface="FreesiaUPC" pitchFamily="34" charset="-34"/>
              </a:rPr>
              <a:t>สร้างสรรค์สิ่งใหม่</a:t>
            </a:r>
          </a:p>
          <a:p>
            <a:pPr algn="ctr">
              <a:lnSpc>
                <a:spcPct val="80000"/>
              </a:lnSpc>
            </a:pPr>
            <a:endParaRPr lang="en-US" sz="3600" b="1">
              <a:latin typeface="Arial Narrow" pitchFamily="34" charset="0"/>
              <a:cs typeface="FreesiaUPC" pitchFamily="34" charset="-34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705600" y="1450975"/>
            <a:ext cx="2286000" cy="2209800"/>
            <a:chOff x="2789" y="1625"/>
            <a:chExt cx="907" cy="907"/>
          </a:xfrm>
        </p:grpSpPr>
        <p:sp>
          <p:nvSpPr>
            <p:cNvPr id="63519" name="Oval 16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3520" name="Oval 17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3521" name="Oval 18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3522" name="Oval 19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3523" name="Oval 20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grpSp>
          <p:nvGrpSpPr>
            <p:cNvPr id="63524" name="Group 21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63525" name="Oval 22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3526" name="Oval 23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3527" name="Oval 24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3528" name="Oval 25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3429000" y="4270375"/>
            <a:ext cx="2209800" cy="2133600"/>
            <a:chOff x="864" y="1680"/>
            <a:chExt cx="910" cy="960"/>
          </a:xfrm>
        </p:grpSpPr>
        <p:sp>
          <p:nvSpPr>
            <p:cNvPr id="63509" name="Oval 27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6699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3510" name="Oval 28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3511" name="Oval 29"/>
            <p:cNvSpPr>
              <a:spLocks noChangeArrowheads="1"/>
            </p:cNvSpPr>
            <p:nvPr/>
          </p:nvSpPr>
          <p:spPr bwMode="gray">
            <a:xfrm>
              <a:off x="923" y="1742"/>
              <a:ext cx="792" cy="836"/>
            </a:xfrm>
            <a:prstGeom prst="ellipse">
              <a:avLst/>
            </a:prstGeom>
            <a:gradFill rotWithShape="1">
              <a:gsLst>
                <a:gs pos="0">
                  <a:srgbClr val="8A3753"/>
                </a:gs>
                <a:gs pos="50000">
                  <a:srgbClr val="FF6699"/>
                </a:gs>
                <a:gs pos="100000">
                  <a:srgbClr val="8A3753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3512" name="Oval 30"/>
            <p:cNvSpPr>
              <a:spLocks noChangeArrowheads="1"/>
            </p:cNvSpPr>
            <p:nvPr/>
          </p:nvSpPr>
          <p:spPr bwMode="gray">
            <a:xfrm>
              <a:off x="912" y="1728"/>
              <a:ext cx="791" cy="836"/>
            </a:xfrm>
            <a:prstGeom prst="ellipse">
              <a:avLst/>
            </a:prstGeom>
            <a:gradFill rotWithShape="1">
              <a:gsLst>
                <a:gs pos="0">
                  <a:srgbClr val="A24161"/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3513" name="Oval 31"/>
            <p:cNvSpPr>
              <a:spLocks noChangeArrowheads="1"/>
            </p:cNvSpPr>
            <p:nvPr/>
          </p:nvSpPr>
          <p:spPr bwMode="gray">
            <a:xfrm>
              <a:off x="966" y="1785"/>
              <a:ext cx="712" cy="750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3514" name="Oval 32"/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3515" name="Oval 33"/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3516" name="Oval 34"/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3517" name="Oval 35"/>
            <p:cNvSpPr>
              <a:spLocks noChangeArrowheads="1"/>
            </p:cNvSpPr>
            <p:nvPr/>
          </p:nvSpPr>
          <p:spPr bwMode="gray">
            <a:xfrm>
              <a:off x="1031" y="1827"/>
              <a:ext cx="569" cy="5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3518" name="Text Box 36"/>
            <p:cNvSpPr txBox="1">
              <a:spLocks noChangeArrowheads="1"/>
            </p:cNvSpPr>
            <p:nvPr/>
          </p:nvSpPr>
          <p:spPr bwMode="gray">
            <a:xfrm>
              <a:off x="1294" y="2041"/>
              <a:ext cx="75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endParaRPr lang="th-TH" sz="28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endParaRPr>
            </a:p>
          </p:txBody>
        </p:sp>
      </p:grpSp>
      <p:grpSp>
        <p:nvGrpSpPr>
          <p:cNvPr id="63493" name="Group 37"/>
          <p:cNvGrpSpPr>
            <a:grpSpLocks/>
          </p:cNvGrpSpPr>
          <p:nvPr/>
        </p:nvGrpSpPr>
        <p:grpSpPr bwMode="auto">
          <a:xfrm>
            <a:off x="152400" y="1450975"/>
            <a:ext cx="2286000" cy="2209800"/>
            <a:chOff x="884" y="2523"/>
            <a:chExt cx="862" cy="862"/>
          </a:xfrm>
        </p:grpSpPr>
        <p:sp>
          <p:nvSpPr>
            <p:cNvPr id="63500" name="Oval 38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3501" name="Oval 39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3502" name="Oval 40"/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3503" name="Oval 41"/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3504" name="Oval 42"/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3505" name="Oval 43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3506" name="Oval 44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3507" name="Oval 45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3508" name="Oval 46"/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</p:grpSp>
      <p:sp>
        <p:nvSpPr>
          <p:cNvPr id="63494" name="Text Box 47"/>
          <p:cNvSpPr txBox="1">
            <a:spLocks noChangeArrowheads="1"/>
          </p:cNvSpPr>
          <p:nvPr/>
        </p:nvSpPr>
        <p:spPr bwMode="gray">
          <a:xfrm>
            <a:off x="523875" y="1928813"/>
            <a:ext cx="1560513" cy="1298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000" b="1">
                <a:solidFill>
                  <a:srgbClr val="CC3300"/>
                </a:solidFill>
                <a:latin typeface="Arial Narrow" pitchFamily="34" charset="0"/>
                <a:cs typeface="FreesiaUPC" pitchFamily="34" charset="-34"/>
              </a:rPr>
              <a:t>Courageous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000" b="1">
                <a:solidFill>
                  <a:srgbClr val="CC3300"/>
                </a:solidFill>
                <a:latin typeface="Arial Narrow" pitchFamily="34" charset="0"/>
                <a:cs typeface="FreesiaUPC" pitchFamily="34" charset="-34"/>
              </a:rPr>
              <a:t>to be the Best</a:t>
            </a:r>
          </a:p>
          <a:p>
            <a:pPr algn="ctr" eaLnBrk="0" hangingPunct="0">
              <a:lnSpc>
                <a:spcPct val="90000"/>
              </a:lnSpc>
            </a:pPr>
            <a:r>
              <a:rPr lang="th-TH" sz="2400" b="1">
                <a:solidFill>
                  <a:srgbClr val="CC3300"/>
                </a:solidFill>
                <a:latin typeface="Arial Narrow" pitchFamily="34" charset="0"/>
                <a:cs typeface="FreesiaUPC" pitchFamily="34" charset="-34"/>
              </a:rPr>
              <a:t>กล้าคิดสู่</a:t>
            </a:r>
          </a:p>
          <a:p>
            <a:pPr algn="ctr" eaLnBrk="0" hangingPunct="0">
              <a:lnSpc>
                <a:spcPct val="90000"/>
              </a:lnSpc>
            </a:pPr>
            <a:r>
              <a:rPr lang="th-TH" sz="2400" b="1">
                <a:solidFill>
                  <a:srgbClr val="CC3300"/>
                </a:solidFill>
                <a:latin typeface="Arial Narrow" pitchFamily="34" charset="0"/>
                <a:cs typeface="FreesiaUPC" pitchFamily="34" charset="-34"/>
              </a:rPr>
              <a:t>ความเป็นเลิศ</a:t>
            </a:r>
            <a:endParaRPr lang="en-US" sz="2400" b="1">
              <a:solidFill>
                <a:srgbClr val="CC3300"/>
              </a:solidFill>
              <a:latin typeface="Arial Narrow" pitchFamily="34" charset="0"/>
              <a:cs typeface="FreesiaUPC" pitchFamily="34" charset="-34"/>
            </a:endParaRPr>
          </a:p>
        </p:txBody>
      </p:sp>
      <p:sp>
        <p:nvSpPr>
          <p:cNvPr id="63495" name="Text Box 48"/>
          <p:cNvSpPr txBox="1">
            <a:spLocks noChangeArrowheads="1"/>
          </p:cNvSpPr>
          <p:nvPr/>
        </p:nvSpPr>
        <p:spPr bwMode="gray">
          <a:xfrm>
            <a:off x="3657600" y="4727575"/>
            <a:ext cx="1698625" cy="1260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400" b="1">
                <a:solidFill>
                  <a:srgbClr val="0066CC"/>
                </a:solidFill>
                <a:latin typeface="Arial Narrow" pitchFamily="34" charset="0"/>
                <a:cs typeface="FreesiaUPC" pitchFamily="34" charset="-34"/>
              </a:rPr>
              <a:t>Novelty 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2400" b="1">
                <a:solidFill>
                  <a:srgbClr val="0066CC"/>
                </a:solidFill>
                <a:latin typeface="Arial Narrow" pitchFamily="34" charset="0"/>
                <a:cs typeface="FreesiaUPC" pitchFamily="34" charset="-34"/>
              </a:rPr>
              <a:t>&amp; Innovation</a:t>
            </a:r>
          </a:p>
          <a:p>
            <a:pPr algn="ctr" eaLnBrk="0" hangingPunct="0">
              <a:lnSpc>
                <a:spcPct val="80000"/>
              </a:lnSpc>
            </a:pPr>
            <a:r>
              <a:rPr lang="th-TH" sz="2400" b="1">
                <a:solidFill>
                  <a:srgbClr val="0066CC"/>
                </a:solidFill>
                <a:latin typeface="Arial Narrow" pitchFamily="34" charset="0"/>
                <a:cs typeface="FreesiaUPC" pitchFamily="34" charset="-34"/>
              </a:rPr>
              <a:t>โดดเด่น</a:t>
            </a:r>
          </a:p>
          <a:p>
            <a:pPr algn="ctr" eaLnBrk="0" hangingPunct="0">
              <a:lnSpc>
                <a:spcPct val="80000"/>
              </a:lnSpc>
            </a:pPr>
            <a:r>
              <a:rPr lang="th-TH" sz="2400" b="1">
                <a:solidFill>
                  <a:srgbClr val="0066CC"/>
                </a:solidFill>
                <a:latin typeface="Arial Narrow" pitchFamily="34" charset="0"/>
                <a:cs typeface="FreesiaUPC" pitchFamily="34" charset="-34"/>
              </a:rPr>
              <a:t>สร้างนวตกรรม</a:t>
            </a:r>
            <a:endParaRPr lang="en-US" sz="2400" b="1">
              <a:solidFill>
                <a:srgbClr val="0066CC"/>
              </a:solidFill>
              <a:latin typeface="Arial Narrow" pitchFamily="34" charset="0"/>
              <a:cs typeface="FreesiaUPC" pitchFamily="34" charset="-34"/>
            </a:endParaRPr>
          </a:p>
        </p:txBody>
      </p:sp>
      <p:sp>
        <p:nvSpPr>
          <p:cNvPr id="63496" name="Text Box 49"/>
          <p:cNvSpPr txBox="1">
            <a:spLocks noChangeArrowheads="1"/>
          </p:cNvSpPr>
          <p:nvPr/>
        </p:nvSpPr>
        <p:spPr bwMode="gray">
          <a:xfrm>
            <a:off x="7162800" y="1984375"/>
            <a:ext cx="1362075" cy="1260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4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rPr>
              <a:t>Driving 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24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rPr>
              <a:t>for Future</a:t>
            </a:r>
          </a:p>
          <a:p>
            <a:pPr algn="ctr" eaLnBrk="0" hangingPunct="0">
              <a:lnSpc>
                <a:spcPct val="80000"/>
              </a:lnSpc>
            </a:pPr>
            <a:r>
              <a:rPr lang="th-TH" sz="24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rPr>
              <a:t>ขับเคลื่อนสู่</a:t>
            </a:r>
          </a:p>
          <a:p>
            <a:pPr algn="ctr" eaLnBrk="0" hangingPunct="0">
              <a:lnSpc>
                <a:spcPct val="80000"/>
              </a:lnSpc>
            </a:pPr>
            <a:r>
              <a:rPr lang="th-TH" sz="24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rPr>
              <a:t>อนาคต</a:t>
            </a:r>
            <a:endParaRPr lang="en-US" sz="2400" b="1">
              <a:solidFill>
                <a:schemeClr val="accent2"/>
              </a:solidFill>
              <a:latin typeface="Arial Narrow" pitchFamily="34" charset="0"/>
              <a:cs typeface="FreesiaUPC" pitchFamily="34" charset="-34"/>
            </a:endParaRPr>
          </a:p>
        </p:txBody>
      </p:sp>
      <p:sp>
        <p:nvSpPr>
          <p:cNvPr id="63497" name="Line 50"/>
          <p:cNvSpPr>
            <a:spLocks noChangeShapeType="1"/>
          </p:cNvSpPr>
          <p:nvPr/>
        </p:nvSpPr>
        <p:spPr bwMode="auto">
          <a:xfrm rot="16200000" flipH="1">
            <a:off x="4304507" y="4307681"/>
            <a:ext cx="533400" cy="1587"/>
          </a:xfrm>
          <a:prstGeom prst="line">
            <a:avLst/>
          </a:prstGeom>
          <a:noFill/>
          <a:ln w="127000">
            <a:solidFill>
              <a:srgbClr val="666699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498" name="Line 52"/>
          <p:cNvSpPr>
            <a:spLocks noChangeShapeType="1"/>
          </p:cNvSpPr>
          <p:nvPr/>
        </p:nvSpPr>
        <p:spPr bwMode="auto">
          <a:xfrm flipH="1">
            <a:off x="2438400" y="2517775"/>
            <a:ext cx="533400" cy="0"/>
          </a:xfrm>
          <a:prstGeom prst="line">
            <a:avLst/>
          </a:prstGeom>
          <a:noFill/>
          <a:ln w="127000">
            <a:solidFill>
              <a:srgbClr val="666699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499" name="Line 53"/>
          <p:cNvSpPr>
            <a:spLocks noChangeShapeType="1"/>
          </p:cNvSpPr>
          <p:nvPr/>
        </p:nvSpPr>
        <p:spPr bwMode="auto">
          <a:xfrm rot="10800000" flipH="1">
            <a:off x="6248400" y="2517775"/>
            <a:ext cx="533400" cy="0"/>
          </a:xfrm>
          <a:prstGeom prst="line">
            <a:avLst/>
          </a:prstGeom>
          <a:noFill/>
          <a:ln w="127000">
            <a:solidFill>
              <a:srgbClr val="666699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3" name="Group 3"/>
          <p:cNvGrpSpPr>
            <a:grpSpLocks/>
          </p:cNvGrpSpPr>
          <p:nvPr/>
        </p:nvGrpSpPr>
        <p:grpSpPr bwMode="auto">
          <a:xfrm>
            <a:off x="2971800" y="1066800"/>
            <a:ext cx="3276600" cy="3352800"/>
            <a:chOff x="4071" y="1584"/>
            <a:chExt cx="1092" cy="1097"/>
          </a:xfrm>
        </p:grpSpPr>
        <p:sp>
          <p:nvSpPr>
            <p:cNvPr id="64553" name="Oval 4"/>
            <p:cNvSpPr>
              <a:spLocks noChangeArrowheads="1"/>
            </p:cNvSpPr>
            <p:nvPr/>
          </p:nvSpPr>
          <p:spPr bwMode="gray">
            <a:xfrm>
              <a:off x="4071" y="1584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D8755A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4554" name="Oval 5"/>
            <p:cNvSpPr>
              <a:spLocks noChangeArrowheads="1"/>
            </p:cNvSpPr>
            <p:nvPr/>
          </p:nvSpPr>
          <p:spPr bwMode="gray">
            <a:xfrm>
              <a:off x="4073" y="1593"/>
              <a:ext cx="1090" cy="108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000000">
                    <a:alpha val="89998"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4555" name="Oval 6"/>
            <p:cNvSpPr>
              <a:spLocks noChangeArrowheads="1"/>
            </p:cNvSpPr>
            <p:nvPr/>
          </p:nvSpPr>
          <p:spPr bwMode="gray">
            <a:xfrm>
              <a:off x="4131" y="1655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753F31"/>
                </a:gs>
                <a:gs pos="50000">
                  <a:srgbClr val="D8755A"/>
                </a:gs>
                <a:gs pos="100000">
                  <a:srgbClr val="753F31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4556" name="Oval 7"/>
            <p:cNvSpPr>
              <a:spLocks noChangeArrowheads="1"/>
            </p:cNvSpPr>
            <p:nvPr/>
          </p:nvSpPr>
          <p:spPr bwMode="gray">
            <a:xfrm>
              <a:off x="4128" y="1650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3366CC"/>
                </a:gs>
                <a:gs pos="100000">
                  <a:srgbClr val="0099CC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4557" name="Oval 8"/>
            <p:cNvSpPr>
              <a:spLocks noChangeArrowheads="1"/>
            </p:cNvSpPr>
            <p:nvPr/>
          </p:nvSpPr>
          <p:spPr bwMode="gray">
            <a:xfrm>
              <a:off x="4178" y="1703"/>
              <a:ext cx="852" cy="8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grpSp>
          <p:nvGrpSpPr>
            <p:cNvPr id="64558" name="Group 9"/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64559" name="Oval 1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4560" name="Oval 1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4561" name="Oval 1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4562" name="Oval 1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</p:grpSp>
      </p:grpSp>
      <p:sp>
        <p:nvSpPr>
          <p:cNvPr id="64514" name="Text Box 14"/>
          <p:cNvSpPr txBox="1">
            <a:spLocks noChangeArrowheads="1"/>
          </p:cNvSpPr>
          <p:nvPr/>
        </p:nvSpPr>
        <p:spPr bwMode="gray">
          <a:xfrm>
            <a:off x="3429000" y="2438400"/>
            <a:ext cx="2181225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b="1">
                <a:solidFill>
                  <a:srgbClr val="6600CC"/>
                </a:solidFill>
                <a:latin typeface="Arial Narrow" pitchFamily="34" charset="0"/>
                <a:cs typeface="FreesiaUPC" pitchFamily="34" charset="-34"/>
              </a:rPr>
              <a:t>Leadership</a:t>
            </a:r>
            <a:endParaRPr lang="th-TH" sz="3600" b="1">
              <a:solidFill>
                <a:srgbClr val="6600CC"/>
              </a:solidFill>
              <a:latin typeface="Arial Narrow" pitchFamily="34" charset="0"/>
              <a:cs typeface="FreesiaUPC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th-TH" sz="3600" b="1">
                <a:solidFill>
                  <a:srgbClr val="6600CC"/>
                </a:solidFill>
                <a:latin typeface="Arial Narrow" pitchFamily="34" charset="0"/>
                <a:cs typeface="FreesiaUPC" pitchFamily="34" charset="-34"/>
              </a:rPr>
              <a:t>ใฝ่ใจเป็นผู้นำ</a:t>
            </a:r>
          </a:p>
        </p:txBody>
      </p:sp>
      <p:grpSp>
        <p:nvGrpSpPr>
          <p:cNvPr id="64515" name="Group 15"/>
          <p:cNvGrpSpPr>
            <a:grpSpLocks/>
          </p:cNvGrpSpPr>
          <p:nvPr/>
        </p:nvGrpSpPr>
        <p:grpSpPr bwMode="auto">
          <a:xfrm>
            <a:off x="6858000" y="1752600"/>
            <a:ext cx="2286000" cy="2209800"/>
            <a:chOff x="2789" y="1625"/>
            <a:chExt cx="907" cy="907"/>
          </a:xfrm>
        </p:grpSpPr>
        <p:sp>
          <p:nvSpPr>
            <p:cNvPr id="64543" name="Oval 16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4544" name="Oval 17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4545" name="Oval 18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4546" name="Oval 19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4547" name="Oval 20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grpSp>
          <p:nvGrpSpPr>
            <p:cNvPr id="64548" name="Group 21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64549" name="Oval 22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4550" name="Oval 23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4551" name="Oval 24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4552" name="Oval 25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3429000" y="4572000"/>
            <a:ext cx="2209800" cy="2133600"/>
            <a:chOff x="864" y="1680"/>
            <a:chExt cx="910" cy="960"/>
          </a:xfrm>
        </p:grpSpPr>
        <p:sp>
          <p:nvSpPr>
            <p:cNvPr id="64533" name="Oval 27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6699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4534" name="Oval 28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4535" name="Oval 29"/>
            <p:cNvSpPr>
              <a:spLocks noChangeArrowheads="1"/>
            </p:cNvSpPr>
            <p:nvPr/>
          </p:nvSpPr>
          <p:spPr bwMode="gray">
            <a:xfrm>
              <a:off x="923" y="1742"/>
              <a:ext cx="792" cy="836"/>
            </a:xfrm>
            <a:prstGeom prst="ellipse">
              <a:avLst/>
            </a:prstGeom>
            <a:gradFill rotWithShape="1">
              <a:gsLst>
                <a:gs pos="0">
                  <a:srgbClr val="8A3753"/>
                </a:gs>
                <a:gs pos="50000">
                  <a:srgbClr val="FF6699"/>
                </a:gs>
                <a:gs pos="100000">
                  <a:srgbClr val="8A3753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4536" name="Oval 30"/>
            <p:cNvSpPr>
              <a:spLocks noChangeArrowheads="1"/>
            </p:cNvSpPr>
            <p:nvPr/>
          </p:nvSpPr>
          <p:spPr bwMode="gray">
            <a:xfrm>
              <a:off x="912" y="1728"/>
              <a:ext cx="791" cy="836"/>
            </a:xfrm>
            <a:prstGeom prst="ellipse">
              <a:avLst/>
            </a:prstGeom>
            <a:gradFill rotWithShape="1">
              <a:gsLst>
                <a:gs pos="0">
                  <a:srgbClr val="A24161"/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4537" name="Oval 31"/>
            <p:cNvSpPr>
              <a:spLocks noChangeArrowheads="1"/>
            </p:cNvSpPr>
            <p:nvPr/>
          </p:nvSpPr>
          <p:spPr bwMode="gray">
            <a:xfrm>
              <a:off x="966" y="1785"/>
              <a:ext cx="712" cy="750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4538" name="Oval 32"/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4539" name="Oval 33"/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4540" name="Oval 34"/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4541" name="Oval 35"/>
            <p:cNvSpPr>
              <a:spLocks noChangeArrowheads="1"/>
            </p:cNvSpPr>
            <p:nvPr/>
          </p:nvSpPr>
          <p:spPr bwMode="gray">
            <a:xfrm>
              <a:off x="1031" y="1827"/>
              <a:ext cx="569" cy="5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4542" name="Text Box 36"/>
            <p:cNvSpPr txBox="1">
              <a:spLocks noChangeArrowheads="1"/>
            </p:cNvSpPr>
            <p:nvPr/>
          </p:nvSpPr>
          <p:spPr bwMode="gray">
            <a:xfrm>
              <a:off x="1294" y="2041"/>
              <a:ext cx="75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endParaRPr lang="th-TH" sz="2800" b="1">
                <a:solidFill>
                  <a:schemeClr val="accent2"/>
                </a:solidFill>
                <a:latin typeface="Arial Narrow" pitchFamily="34" charset="0"/>
                <a:cs typeface="FreesiaUPC" pitchFamily="34" charset="-34"/>
              </a:endParaRPr>
            </a:p>
          </p:txBody>
        </p:sp>
      </p:grpSp>
      <p:grpSp>
        <p:nvGrpSpPr>
          <p:cNvPr id="64517" name="Group 37"/>
          <p:cNvGrpSpPr>
            <a:grpSpLocks/>
          </p:cNvGrpSpPr>
          <p:nvPr/>
        </p:nvGrpSpPr>
        <p:grpSpPr bwMode="auto">
          <a:xfrm>
            <a:off x="152400" y="1752600"/>
            <a:ext cx="2286000" cy="2209800"/>
            <a:chOff x="884" y="2523"/>
            <a:chExt cx="862" cy="862"/>
          </a:xfrm>
        </p:grpSpPr>
        <p:sp>
          <p:nvSpPr>
            <p:cNvPr id="64524" name="Oval 38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4525" name="Oval 39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4526" name="Oval 40"/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4527" name="Oval 41"/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4528" name="Oval 42"/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4529" name="Oval 43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4530" name="Oval 44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4531" name="Oval 45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4532" name="Oval 46"/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</p:grpSp>
      <p:sp>
        <p:nvSpPr>
          <p:cNvPr id="64518" name="Text Box 47"/>
          <p:cNvSpPr txBox="1">
            <a:spLocks noChangeArrowheads="1"/>
          </p:cNvSpPr>
          <p:nvPr/>
        </p:nvSpPr>
        <p:spPr bwMode="gray">
          <a:xfrm>
            <a:off x="420688" y="2159000"/>
            <a:ext cx="1792287" cy="151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400" b="1">
                <a:solidFill>
                  <a:srgbClr val="000066"/>
                </a:solidFill>
                <a:latin typeface="Arial Narrow" pitchFamily="34" charset="0"/>
                <a:cs typeface="FreesiaUPC" pitchFamily="34" charset="-34"/>
              </a:rPr>
              <a:t>Calm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400" b="1">
                <a:solidFill>
                  <a:srgbClr val="000066"/>
                </a:solidFill>
                <a:latin typeface="Arial Narrow" pitchFamily="34" charset="0"/>
                <a:cs typeface="FreesiaUPC" pitchFamily="34" charset="-34"/>
              </a:rPr>
              <a:t>&amp; Certain</a:t>
            </a:r>
          </a:p>
          <a:p>
            <a:pPr algn="ctr" eaLnBrk="0" hangingPunct="0">
              <a:lnSpc>
                <a:spcPct val="90000"/>
              </a:lnSpc>
            </a:pPr>
            <a:r>
              <a:rPr lang="th-TH" sz="2800" b="1">
                <a:solidFill>
                  <a:srgbClr val="000066"/>
                </a:solidFill>
                <a:latin typeface="Arial Narrow" pitchFamily="34" charset="0"/>
                <a:cs typeface="FreesiaUPC" pitchFamily="34" charset="-34"/>
              </a:rPr>
              <a:t>สงบ หนักแน่น </a:t>
            </a:r>
          </a:p>
          <a:p>
            <a:pPr algn="ctr" eaLnBrk="0" hangingPunct="0">
              <a:lnSpc>
                <a:spcPct val="90000"/>
              </a:lnSpc>
            </a:pPr>
            <a:r>
              <a:rPr lang="th-TH" sz="2800" b="1">
                <a:solidFill>
                  <a:srgbClr val="000066"/>
                </a:solidFill>
                <a:latin typeface="Arial Narrow" pitchFamily="34" charset="0"/>
                <a:cs typeface="FreesiaUPC" pitchFamily="34" charset="-34"/>
              </a:rPr>
              <a:t>และมั่นคง</a:t>
            </a:r>
            <a:endParaRPr lang="en-US" sz="2800" b="1">
              <a:solidFill>
                <a:srgbClr val="000066"/>
              </a:solidFill>
              <a:latin typeface="Arial Narrow" pitchFamily="34" charset="0"/>
              <a:cs typeface="FreesiaUPC" pitchFamily="34" charset="-34"/>
            </a:endParaRPr>
          </a:p>
        </p:txBody>
      </p:sp>
      <p:sp>
        <p:nvSpPr>
          <p:cNvPr id="64519" name="Text Box 48"/>
          <p:cNvSpPr txBox="1">
            <a:spLocks noChangeArrowheads="1"/>
          </p:cNvSpPr>
          <p:nvPr/>
        </p:nvSpPr>
        <p:spPr bwMode="gray">
          <a:xfrm>
            <a:off x="3733800" y="5105400"/>
            <a:ext cx="1639888" cy="1285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US" sz="2800" b="1">
                <a:solidFill>
                  <a:srgbClr val="3333FF"/>
                </a:solidFill>
                <a:latin typeface="Arial Narrow" pitchFamily="34" charset="0"/>
                <a:cs typeface="FreesiaUPC" pitchFamily="34" charset="-34"/>
              </a:rPr>
              <a:t>Visioning</a:t>
            </a:r>
          </a:p>
          <a:p>
            <a:pPr algn="ctr" eaLnBrk="0" hangingPunct="0">
              <a:lnSpc>
                <a:spcPct val="70000"/>
              </a:lnSpc>
            </a:pPr>
            <a:r>
              <a:rPr lang="th-TH" sz="2800" b="1">
                <a:solidFill>
                  <a:srgbClr val="3333FF"/>
                </a:solidFill>
                <a:latin typeface="Arial Narrow" pitchFamily="34" charset="0"/>
                <a:cs typeface="FreesiaUPC" pitchFamily="34" charset="-34"/>
              </a:rPr>
              <a:t>มีวิสัยทัศน์ </a:t>
            </a:r>
          </a:p>
          <a:p>
            <a:pPr algn="ctr" eaLnBrk="0" hangingPunct="0">
              <a:lnSpc>
                <a:spcPct val="70000"/>
              </a:lnSpc>
            </a:pPr>
            <a:r>
              <a:rPr lang="th-TH" sz="2800" b="1">
                <a:solidFill>
                  <a:srgbClr val="3333FF"/>
                </a:solidFill>
                <a:latin typeface="Arial Narrow" pitchFamily="34" charset="0"/>
                <a:cs typeface="FreesiaUPC" pitchFamily="34" charset="-34"/>
              </a:rPr>
              <a:t>กำหนดภาพ</a:t>
            </a:r>
          </a:p>
          <a:p>
            <a:pPr algn="ctr" eaLnBrk="0" hangingPunct="0">
              <a:lnSpc>
                <a:spcPct val="70000"/>
              </a:lnSpc>
            </a:pPr>
            <a:r>
              <a:rPr lang="th-TH" sz="2800" b="1">
                <a:solidFill>
                  <a:srgbClr val="3333FF"/>
                </a:solidFill>
                <a:latin typeface="Arial Narrow" pitchFamily="34" charset="0"/>
                <a:cs typeface="FreesiaUPC" pitchFamily="34" charset="-34"/>
              </a:rPr>
              <a:t>อนาคต</a:t>
            </a:r>
            <a:endParaRPr lang="en-US" sz="2800" b="1">
              <a:solidFill>
                <a:srgbClr val="3333FF"/>
              </a:solidFill>
              <a:latin typeface="Arial Narrow" pitchFamily="34" charset="0"/>
              <a:cs typeface="FreesiaUPC" pitchFamily="34" charset="-34"/>
            </a:endParaRPr>
          </a:p>
        </p:txBody>
      </p:sp>
      <p:sp>
        <p:nvSpPr>
          <p:cNvPr id="64520" name="Text Box 49"/>
          <p:cNvSpPr txBox="1">
            <a:spLocks noChangeArrowheads="1"/>
          </p:cNvSpPr>
          <p:nvPr/>
        </p:nvSpPr>
        <p:spPr bwMode="gray">
          <a:xfrm>
            <a:off x="7162800" y="2286000"/>
            <a:ext cx="1736725" cy="1223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006600"/>
                </a:solidFill>
                <a:latin typeface="Arial Narrow" pitchFamily="34" charset="0"/>
                <a:cs typeface="FreesiaUPC" pitchFamily="34" charset="-34"/>
              </a:rPr>
              <a:t>Influencing</a:t>
            </a:r>
          </a:p>
          <a:p>
            <a:pPr algn="ctr" eaLnBrk="0" hangingPunct="0"/>
            <a:r>
              <a:rPr lang="en-US" sz="2400" b="1">
                <a:solidFill>
                  <a:srgbClr val="006600"/>
                </a:solidFill>
                <a:latin typeface="Arial Narrow" pitchFamily="34" charset="0"/>
                <a:cs typeface="FreesiaUPC" pitchFamily="34" charset="-34"/>
              </a:rPr>
              <a:t> People</a:t>
            </a:r>
          </a:p>
          <a:p>
            <a:pPr algn="ctr" eaLnBrk="0" hangingPunct="0">
              <a:lnSpc>
                <a:spcPct val="110000"/>
              </a:lnSpc>
            </a:pPr>
            <a:r>
              <a:rPr lang="th-TH" sz="2400" b="1">
                <a:solidFill>
                  <a:srgbClr val="006600"/>
                </a:solidFill>
                <a:latin typeface="Arial Narrow" pitchFamily="34" charset="0"/>
                <a:cs typeface="FreesiaUPC" pitchFamily="34" charset="-34"/>
              </a:rPr>
              <a:t>โน้มน้าวจูงใจ</a:t>
            </a:r>
            <a:endParaRPr lang="en-US" sz="2400" b="1">
              <a:solidFill>
                <a:srgbClr val="006600"/>
              </a:solidFill>
              <a:latin typeface="Arial Narrow" pitchFamily="34" charset="0"/>
              <a:cs typeface="FreesiaUPC" pitchFamily="34" charset="-34"/>
            </a:endParaRPr>
          </a:p>
        </p:txBody>
      </p:sp>
      <p:sp>
        <p:nvSpPr>
          <p:cNvPr id="64521" name="Line 50"/>
          <p:cNvSpPr>
            <a:spLocks noChangeShapeType="1"/>
          </p:cNvSpPr>
          <p:nvPr/>
        </p:nvSpPr>
        <p:spPr bwMode="auto">
          <a:xfrm rot="16200000" flipH="1">
            <a:off x="4304507" y="4609306"/>
            <a:ext cx="533400" cy="1587"/>
          </a:xfrm>
          <a:prstGeom prst="line">
            <a:avLst/>
          </a:prstGeom>
          <a:noFill/>
          <a:ln w="127000">
            <a:solidFill>
              <a:srgbClr val="666699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522" name="Line 52"/>
          <p:cNvSpPr>
            <a:spLocks noChangeShapeType="1"/>
          </p:cNvSpPr>
          <p:nvPr/>
        </p:nvSpPr>
        <p:spPr bwMode="auto">
          <a:xfrm flipH="1">
            <a:off x="2438400" y="2819400"/>
            <a:ext cx="533400" cy="0"/>
          </a:xfrm>
          <a:prstGeom prst="line">
            <a:avLst/>
          </a:prstGeom>
          <a:noFill/>
          <a:ln w="127000">
            <a:solidFill>
              <a:srgbClr val="666699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523" name="Line 53"/>
          <p:cNvSpPr>
            <a:spLocks noChangeShapeType="1"/>
          </p:cNvSpPr>
          <p:nvPr/>
        </p:nvSpPr>
        <p:spPr bwMode="auto">
          <a:xfrm rot="10800000" flipH="1">
            <a:off x="6248400" y="2819400"/>
            <a:ext cx="533400" cy="0"/>
          </a:xfrm>
          <a:prstGeom prst="line">
            <a:avLst/>
          </a:prstGeom>
          <a:noFill/>
          <a:ln w="127000">
            <a:solidFill>
              <a:srgbClr val="666699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344613" y="1739900"/>
            <a:ext cx="990600" cy="3276600"/>
            <a:chOff x="864" y="1152"/>
            <a:chExt cx="624" cy="2064"/>
          </a:xfrm>
        </p:grpSpPr>
        <p:sp>
          <p:nvSpPr>
            <p:cNvPr id="65610" name="Line 20"/>
            <p:cNvSpPr>
              <a:spLocks noChangeShapeType="1"/>
            </p:cNvSpPr>
            <p:nvPr/>
          </p:nvSpPr>
          <p:spPr bwMode="auto">
            <a:xfrm>
              <a:off x="864" y="2208"/>
              <a:ext cx="28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11" name="Line 17"/>
            <p:cNvSpPr>
              <a:spLocks noChangeShapeType="1"/>
            </p:cNvSpPr>
            <p:nvPr/>
          </p:nvSpPr>
          <p:spPr bwMode="auto">
            <a:xfrm>
              <a:off x="864" y="3213"/>
              <a:ext cx="62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12" name="Line 16"/>
            <p:cNvSpPr>
              <a:spLocks noChangeShapeType="1"/>
            </p:cNvSpPr>
            <p:nvPr/>
          </p:nvSpPr>
          <p:spPr bwMode="auto">
            <a:xfrm>
              <a:off x="864" y="1152"/>
              <a:ext cx="62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13" name="Line 18"/>
            <p:cNvSpPr>
              <a:spLocks noChangeShapeType="1"/>
            </p:cNvSpPr>
            <p:nvPr/>
          </p:nvSpPr>
          <p:spPr bwMode="auto">
            <a:xfrm>
              <a:off x="1488" y="1152"/>
              <a:ext cx="0" cy="67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14" name="Line 19"/>
            <p:cNvSpPr>
              <a:spLocks noChangeShapeType="1"/>
            </p:cNvSpPr>
            <p:nvPr/>
          </p:nvSpPr>
          <p:spPr bwMode="auto">
            <a:xfrm flipV="1">
              <a:off x="1488" y="2577"/>
              <a:ext cx="0" cy="639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Line 25"/>
          <p:cNvSpPr>
            <a:spLocks noChangeShapeType="1"/>
          </p:cNvSpPr>
          <p:nvPr/>
        </p:nvSpPr>
        <p:spPr bwMode="auto">
          <a:xfrm flipV="1">
            <a:off x="4325938" y="4006850"/>
            <a:ext cx="4762" cy="3016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32"/>
          <p:cNvSpPr>
            <a:spLocks noChangeShapeType="1"/>
          </p:cNvSpPr>
          <p:nvPr/>
        </p:nvSpPr>
        <p:spPr bwMode="auto">
          <a:xfrm flipH="1" flipV="1">
            <a:off x="6834188" y="3373438"/>
            <a:ext cx="79216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90500" y="5894388"/>
            <a:ext cx="2847975" cy="28733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+mn-lt"/>
                <a:cs typeface="+mn-cs"/>
              </a:rPr>
              <a:t>Lead the organization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255963" y="5894388"/>
            <a:ext cx="2954337" cy="28733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+mn-lt"/>
                <a:cs typeface="+mn-cs"/>
              </a:rPr>
              <a:t>Manage the organization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357938" y="5892800"/>
            <a:ext cx="2540000" cy="2873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+mn-lt"/>
                <a:cs typeface="+mn-cs"/>
              </a:rPr>
              <a:t>Improve the organization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79388" y="5591001"/>
            <a:ext cx="2879725" cy="307771"/>
          </a:xfrm>
          <a:prstGeom prst="rect">
            <a:avLst/>
          </a:prstGeom>
          <a:solidFill>
            <a:srgbClr val="FFDBDB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glow rad="101600">
              <a:srgbClr val="000000">
                <a:satMod val="175000"/>
                <a:alpha val="40000"/>
              </a:srgbClr>
            </a:glow>
            <a:prstShdw prst="shdw17" dist="17961" dir="2700000">
              <a:srgbClr val="998383"/>
            </a:prst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glow rad="63500">
                    <a:srgbClr val="AAE2CA">
                      <a:satMod val="175000"/>
                      <a:alpha val="40000"/>
                    </a:srgbClr>
                  </a:glow>
                </a:effectLst>
                <a:latin typeface="+mn-lt"/>
                <a:cs typeface="Arial" pitchFamily="34" charset="0"/>
              </a:rPr>
              <a:t>Strategic Leadership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295799" y="5591001"/>
            <a:ext cx="2879725" cy="307771"/>
          </a:xfrm>
          <a:prstGeom prst="rect">
            <a:avLst/>
          </a:prstGeom>
          <a:solidFill>
            <a:srgbClr val="CCFF33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glow rad="101600">
              <a:srgbClr val="000000">
                <a:satMod val="175000"/>
                <a:alpha val="40000"/>
              </a:srgbClr>
            </a:glow>
            <a:prstShdw prst="shdw17" dist="17961" dir="2700000">
              <a:srgbClr val="998383"/>
            </a:prst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CC99">
                    <a:lumMod val="50000"/>
                  </a:srgbClr>
                </a:solidFill>
                <a:effectLst>
                  <a:glow rad="63500">
                    <a:srgbClr val="AAE2CA">
                      <a:satMod val="175000"/>
                      <a:alpha val="40000"/>
                    </a:srgbClr>
                  </a:glow>
                </a:effectLst>
                <a:latin typeface="+mn-lt"/>
                <a:cs typeface="Arial" pitchFamily="34" charset="0"/>
              </a:rPr>
              <a:t>Execution Excellence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258413" y="5591001"/>
            <a:ext cx="2857488" cy="307771"/>
          </a:xfrm>
          <a:prstGeom prst="rect">
            <a:avLst/>
          </a:prstGeom>
          <a:solidFill>
            <a:srgbClr val="CCECFF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glow rad="101600">
              <a:srgbClr val="000000">
                <a:satMod val="175000"/>
                <a:alpha val="40000"/>
              </a:srgbClr>
            </a:glow>
            <a:prstShdw prst="shdw17" dist="17961" dir="2700000">
              <a:srgbClr val="998383"/>
            </a:prst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70C0"/>
                </a:solidFill>
                <a:effectLst>
                  <a:glow rad="63500">
                    <a:srgbClr val="AAE2CA">
                      <a:satMod val="175000"/>
                      <a:alpha val="40000"/>
                    </a:srgbClr>
                  </a:glow>
                </a:effectLst>
                <a:latin typeface="+mn-lt"/>
                <a:cs typeface="Arial" pitchFamily="34" charset="0"/>
              </a:rPr>
              <a:t>Organizational Learning</a:t>
            </a: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3671493" y="2771710"/>
            <a:ext cx="1247777" cy="1219200"/>
          </a:xfrm>
          <a:prstGeom prst="flowChartAlternateProcess">
            <a:avLst/>
          </a:prstGeom>
          <a:solidFill>
            <a:srgbClr val="CCCCFF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Customer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Driven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Excellence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>
                <a:solidFill>
                  <a:srgbClr val="FF0000"/>
                </a:solidFill>
                <a:latin typeface="+mn-lt"/>
                <a:cs typeface="Tahoma" pitchFamily="34" charset="0"/>
              </a:rPr>
              <a:t>มุ่งเน้นลูกค้า</a:t>
            </a:r>
            <a:endParaRPr lang="en-US" sz="1200" b="1" dirty="0">
              <a:solidFill>
                <a:srgbClr val="FF00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5474847" y="2787476"/>
            <a:ext cx="1285064" cy="1233488"/>
          </a:xfrm>
          <a:prstGeom prst="flowChartAlternateProcess">
            <a:avLst/>
          </a:prstGeom>
          <a:solidFill>
            <a:srgbClr val="CCFF33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Focus on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Results &amp;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Creating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Value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>
                <a:solidFill>
                  <a:schemeClr val="tx2"/>
                </a:solidFill>
                <a:latin typeface="+mn-lt"/>
                <a:cs typeface="Tahoma" pitchFamily="34" charset="0"/>
              </a:rPr>
              <a:t>เน้นผลลัพธ์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>
                <a:solidFill>
                  <a:schemeClr val="tx2"/>
                </a:solidFill>
                <a:latin typeface="+mn-lt"/>
                <a:cs typeface="Tahoma" pitchFamily="34" charset="0"/>
              </a:rPr>
              <a:t>สร้างคุณค่า</a:t>
            </a:r>
            <a:endParaRPr lang="en-US" sz="1200" b="1" dirty="0">
              <a:solidFill>
                <a:schemeClr val="tx2"/>
              </a:solidFill>
              <a:latin typeface="+mn-lt"/>
              <a:cs typeface="Tahoma" pitchFamily="34" charset="0"/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268448" y="1187276"/>
            <a:ext cx="1219178" cy="1219200"/>
          </a:xfrm>
          <a:prstGeom prst="flowChartAlternateProcess">
            <a:avLst/>
          </a:prstGeom>
          <a:solidFill>
            <a:srgbClr val="FFDBDB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Systems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Perspective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>
                <a:solidFill>
                  <a:srgbClr val="FF0000"/>
                </a:solidFill>
                <a:latin typeface="+mn-lt"/>
                <a:cs typeface="Tahoma" pitchFamily="34" charset="0"/>
              </a:rPr>
              <a:t>มองเชิงระบบ</a:t>
            </a:r>
            <a:endParaRPr lang="en-US" sz="1200" b="1" dirty="0">
              <a:solidFill>
                <a:srgbClr val="FF00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268448" y="2787476"/>
            <a:ext cx="1219178" cy="1219200"/>
          </a:xfrm>
          <a:prstGeom prst="flowChartAlternateProcess">
            <a:avLst/>
          </a:prstGeom>
          <a:solidFill>
            <a:srgbClr val="FFDBDB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Focus on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Future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>
                <a:solidFill>
                  <a:srgbClr val="FF0000"/>
                </a:solidFill>
                <a:latin typeface="+mn-lt"/>
                <a:cs typeface="Tahoma" pitchFamily="34" charset="0"/>
              </a:rPr>
              <a:t>เน้นอนาคต</a:t>
            </a:r>
            <a:endParaRPr lang="en-US" sz="1200" b="1" dirty="0">
              <a:solidFill>
                <a:srgbClr val="FF00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>
            <a:off x="268448" y="4235276"/>
            <a:ext cx="1219178" cy="1219200"/>
          </a:xfrm>
          <a:prstGeom prst="flowChartAlternateProcess">
            <a:avLst/>
          </a:prstGeom>
          <a:solidFill>
            <a:srgbClr val="FFDBDB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Social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Responsibility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>
                <a:solidFill>
                  <a:srgbClr val="FF0000"/>
                </a:solidFill>
                <a:latin typeface="+mn-lt"/>
                <a:cs typeface="Tahoma" pitchFamily="34" charset="0"/>
              </a:rPr>
              <a:t>รับผิดชอบ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>
                <a:solidFill>
                  <a:srgbClr val="FF0000"/>
                </a:solidFill>
                <a:latin typeface="+mn-lt"/>
                <a:cs typeface="Tahoma" pitchFamily="34" charset="0"/>
              </a:rPr>
              <a:t>สังคม</a:t>
            </a:r>
            <a:endParaRPr lang="en-US" sz="1200" b="1" dirty="0">
              <a:solidFill>
                <a:srgbClr val="FF00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21" name="AutoShape 14"/>
          <p:cNvSpPr>
            <a:spLocks noChangeArrowheads="1"/>
          </p:cNvSpPr>
          <p:nvPr/>
        </p:nvSpPr>
        <p:spPr bwMode="auto">
          <a:xfrm>
            <a:off x="1778160" y="2787476"/>
            <a:ext cx="1209664" cy="1219200"/>
          </a:xfrm>
          <a:prstGeom prst="flowChartAlternateProcess">
            <a:avLst/>
          </a:prstGeom>
          <a:solidFill>
            <a:srgbClr val="FFDBDB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Visionary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Leadership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>
                <a:solidFill>
                  <a:srgbClr val="FF0000"/>
                </a:solidFill>
                <a:latin typeface="+mn-lt"/>
                <a:cs typeface="Tahoma" pitchFamily="34" charset="0"/>
              </a:rPr>
              <a:t>นำอย่างมี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>
                <a:solidFill>
                  <a:srgbClr val="FF0000"/>
                </a:solidFill>
                <a:latin typeface="+mn-lt"/>
                <a:cs typeface="Tahoma" pitchFamily="34" charset="0"/>
              </a:rPr>
              <a:t>วิสัยทัศน์</a:t>
            </a:r>
            <a:endParaRPr lang="en-US" sz="1200" b="1" dirty="0">
              <a:solidFill>
                <a:srgbClr val="FF00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3671493" y="1187276"/>
            <a:ext cx="1246796" cy="1219200"/>
          </a:xfrm>
          <a:prstGeom prst="flowChartAlternateProcess">
            <a:avLst/>
          </a:prstGeom>
          <a:solidFill>
            <a:srgbClr val="CCFF33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Agility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>
                <a:solidFill>
                  <a:srgbClr val="FF0000"/>
                </a:solidFill>
                <a:latin typeface="+mn-lt"/>
                <a:cs typeface="Tahoma" pitchFamily="34" charset="0"/>
              </a:rPr>
              <a:t>คล่องตัว</a:t>
            </a:r>
            <a:endParaRPr lang="en-US" sz="1200" b="1" dirty="0">
              <a:solidFill>
                <a:srgbClr val="FF00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3680685" y="4251042"/>
            <a:ext cx="1285883" cy="1219200"/>
          </a:xfrm>
          <a:prstGeom prst="flowChartAlternateProcess">
            <a:avLst/>
          </a:prstGeom>
          <a:solidFill>
            <a:srgbClr val="CCFF33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Valuing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Employees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&amp; Partners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>
                <a:solidFill>
                  <a:srgbClr val="FF0000"/>
                </a:solidFill>
                <a:latin typeface="+mn-lt"/>
                <a:cs typeface="Tahoma" pitchFamily="34" charset="0"/>
              </a:rPr>
              <a:t>ให้ความสำคัญ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>
                <a:solidFill>
                  <a:srgbClr val="FF0000"/>
                </a:solidFill>
                <a:latin typeface="+mn-lt"/>
                <a:cs typeface="Tahoma" pitchFamily="34" charset="0"/>
              </a:rPr>
              <a:t>พนักงาน เครือข่าย</a:t>
            </a:r>
            <a:endParaRPr lang="en-US" sz="1200" b="1" dirty="0">
              <a:solidFill>
                <a:srgbClr val="FF00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4330700" y="2406650"/>
            <a:ext cx="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 flipH="1">
            <a:off x="4943475" y="3397250"/>
            <a:ext cx="457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AutoShape 27"/>
          <p:cNvSpPr>
            <a:spLocks noChangeArrowheads="1"/>
          </p:cNvSpPr>
          <p:nvPr/>
        </p:nvSpPr>
        <p:spPr bwMode="auto">
          <a:xfrm>
            <a:off x="7404811" y="1187276"/>
            <a:ext cx="1300162" cy="1219200"/>
          </a:xfrm>
          <a:prstGeom prst="flowChartAlternateProcess">
            <a:avLst/>
          </a:prstGeom>
          <a:solidFill>
            <a:srgbClr val="CCECFF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Managing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For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Innovation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>
                <a:solidFill>
                  <a:schemeClr val="tx2"/>
                </a:solidFill>
                <a:latin typeface="+mn-lt"/>
                <a:cs typeface="Tahoma" pitchFamily="34" charset="0"/>
              </a:rPr>
              <a:t>เน้นนวัตกรรม</a:t>
            </a:r>
            <a:endParaRPr lang="en-US" sz="1200" b="1" dirty="0">
              <a:solidFill>
                <a:schemeClr val="tx2"/>
              </a:solidFill>
              <a:latin typeface="+mn-lt"/>
              <a:cs typeface="Tahoma" pitchFamily="34" charset="0"/>
            </a:endParaRPr>
          </a:p>
        </p:txBody>
      </p:sp>
      <p:sp>
        <p:nvSpPr>
          <p:cNvPr id="27" name="AutoShape 28"/>
          <p:cNvSpPr>
            <a:spLocks noChangeArrowheads="1"/>
          </p:cNvSpPr>
          <p:nvPr/>
        </p:nvSpPr>
        <p:spPr bwMode="auto">
          <a:xfrm>
            <a:off x="7404811" y="2787476"/>
            <a:ext cx="1300162" cy="1219200"/>
          </a:xfrm>
          <a:prstGeom prst="flowChartAlternateProcess">
            <a:avLst/>
          </a:prstGeom>
          <a:solidFill>
            <a:srgbClr val="CCECFF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Org. &amp;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Personal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Learning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>
                <a:solidFill>
                  <a:schemeClr val="tx2"/>
                </a:solidFill>
                <a:latin typeface="+mn-lt"/>
                <a:cs typeface="Tahoma" pitchFamily="34" charset="0"/>
              </a:rPr>
              <a:t>องค์กรเรียนรู้</a:t>
            </a:r>
            <a:endParaRPr lang="en-US" sz="1200" b="1" dirty="0">
              <a:solidFill>
                <a:schemeClr val="tx2"/>
              </a:solidFill>
              <a:latin typeface="+mn-lt"/>
              <a:cs typeface="Tahoma" pitchFamily="34" charset="0"/>
            </a:endParaRPr>
          </a:p>
        </p:txBody>
      </p:sp>
      <p:sp>
        <p:nvSpPr>
          <p:cNvPr id="28" name="AutoShape 29"/>
          <p:cNvSpPr>
            <a:spLocks noChangeArrowheads="1"/>
          </p:cNvSpPr>
          <p:nvPr/>
        </p:nvSpPr>
        <p:spPr bwMode="auto">
          <a:xfrm>
            <a:off x="7404811" y="4308301"/>
            <a:ext cx="1300162" cy="1146175"/>
          </a:xfrm>
          <a:prstGeom prst="flowChartAlternateProcess">
            <a:avLst/>
          </a:prstGeom>
          <a:solidFill>
            <a:srgbClr val="CCECFF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Management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By Fact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>
                <a:solidFill>
                  <a:schemeClr val="tx2"/>
                </a:solidFill>
                <a:latin typeface="+mn-lt"/>
                <a:cs typeface="Tahoma" pitchFamily="34" charset="0"/>
              </a:rPr>
              <a:t>ตัดสินด้วย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>
                <a:solidFill>
                  <a:schemeClr val="tx2"/>
                </a:solidFill>
                <a:latin typeface="+mn-lt"/>
                <a:cs typeface="Tahoma" pitchFamily="34" charset="0"/>
              </a:rPr>
              <a:t>ข้อเท็จจริง</a:t>
            </a:r>
            <a:endParaRPr lang="en-US" sz="1200" b="1" dirty="0">
              <a:solidFill>
                <a:schemeClr val="tx2"/>
              </a:solidFill>
              <a:latin typeface="+mn-lt"/>
              <a:cs typeface="Tahoma" pitchFamily="34" charset="0"/>
            </a:endParaRPr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8018463" y="2406650"/>
            <a:ext cx="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 flipH="1" flipV="1">
            <a:off x="8018463" y="4006850"/>
            <a:ext cx="9525" cy="3746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2628900" y="2508250"/>
            <a:ext cx="346075" cy="396875"/>
          </a:xfrm>
          <a:prstGeom prst="rect">
            <a:avLst/>
          </a:prstGeom>
          <a:solidFill>
            <a:srgbClr val="990000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ahoma" pitchFamily="34" charset="0"/>
              </a:rPr>
              <a:t>1</a:t>
            </a: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1120775" y="3948113"/>
            <a:ext cx="323850" cy="396875"/>
          </a:xfrm>
          <a:prstGeom prst="rect">
            <a:avLst/>
          </a:prstGeom>
          <a:solidFill>
            <a:srgbClr val="990000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ahoma" pitchFamily="34" charset="0"/>
              </a:rPr>
              <a:t>2</a:t>
            </a: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1098550" y="2579688"/>
            <a:ext cx="358775" cy="409575"/>
          </a:xfrm>
          <a:prstGeom prst="rect">
            <a:avLst/>
          </a:prstGeom>
          <a:solidFill>
            <a:srgbClr val="990000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ahoma" pitchFamily="34" charset="0"/>
              </a:rPr>
              <a:t>5</a:t>
            </a: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1098550" y="923925"/>
            <a:ext cx="508000" cy="396875"/>
          </a:xfrm>
          <a:prstGeom prst="rect">
            <a:avLst/>
          </a:prstGeom>
          <a:solidFill>
            <a:srgbClr val="990000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ahoma" pitchFamily="34" charset="0"/>
              </a:rPr>
              <a:t>11</a:t>
            </a:r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4643438" y="973138"/>
            <a:ext cx="346075" cy="396875"/>
          </a:xfrm>
          <a:prstGeom prst="rect">
            <a:avLst/>
          </a:prstGeom>
          <a:solidFill>
            <a:srgbClr val="990000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ahoma" pitchFamily="34" charset="0"/>
              </a:rPr>
              <a:t>6</a:t>
            </a: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4643438" y="2559050"/>
            <a:ext cx="346075" cy="396875"/>
          </a:xfrm>
          <a:prstGeom prst="rect">
            <a:avLst/>
          </a:prstGeom>
          <a:solidFill>
            <a:srgbClr val="990000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ahoma" pitchFamily="34" charset="0"/>
              </a:rPr>
              <a:t>4</a:t>
            </a: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4692650" y="3984625"/>
            <a:ext cx="312738" cy="396875"/>
          </a:xfrm>
          <a:prstGeom prst="rect">
            <a:avLst/>
          </a:prstGeom>
          <a:solidFill>
            <a:srgbClr val="990000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ahoma" pitchFamily="34" charset="0"/>
              </a:rPr>
              <a:t>3</a:t>
            </a: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6469063" y="2468563"/>
            <a:ext cx="508000" cy="396875"/>
          </a:xfrm>
          <a:prstGeom prst="rect">
            <a:avLst/>
          </a:prstGeom>
          <a:solidFill>
            <a:srgbClr val="990000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ahoma" pitchFamily="34" charset="0"/>
              </a:rPr>
              <a:t>10</a:t>
            </a:r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8474075" y="996950"/>
            <a:ext cx="346075" cy="396875"/>
          </a:xfrm>
          <a:prstGeom prst="rect">
            <a:avLst/>
          </a:prstGeom>
          <a:solidFill>
            <a:srgbClr val="990000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ahoma" pitchFamily="34" charset="0"/>
              </a:rPr>
              <a:t>8</a:t>
            </a: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8459788" y="2581275"/>
            <a:ext cx="346075" cy="396875"/>
          </a:xfrm>
          <a:prstGeom prst="rect">
            <a:avLst/>
          </a:prstGeom>
          <a:solidFill>
            <a:srgbClr val="990000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ahoma" pitchFamily="34" charset="0"/>
              </a:rPr>
              <a:t>7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8474075" y="4056063"/>
            <a:ext cx="346075" cy="396875"/>
          </a:xfrm>
          <a:prstGeom prst="rect">
            <a:avLst/>
          </a:prstGeom>
          <a:solidFill>
            <a:srgbClr val="990000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ahoma" pitchFamily="34" charset="0"/>
              </a:rPr>
              <a:t>9</a:t>
            </a:r>
          </a:p>
        </p:txBody>
      </p:sp>
      <p:sp>
        <p:nvSpPr>
          <p:cNvPr id="42" name="Line 26"/>
          <p:cNvSpPr>
            <a:spLocks noChangeShapeType="1"/>
          </p:cNvSpPr>
          <p:nvPr/>
        </p:nvSpPr>
        <p:spPr bwMode="auto">
          <a:xfrm>
            <a:off x="3155950" y="3375025"/>
            <a:ext cx="457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3" name="Group 68"/>
          <p:cNvGrpSpPr>
            <a:grpSpLocks/>
          </p:cNvGrpSpPr>
          <p:nvPr/>
        </p:nvGrpSpPr>
        <p:grpSpPr bwMode="auto">
          <a:xfrm>
            <a:off x="1187450" y="6181725"/>
            <a:ext cx="720725" cy="631825"/>
            <a:chOff x="2352" y="2508"/>
            <a:chExt cx="1404" cy="1368"/>
          </a:xfrm>
        </p:grpSpPr>
        <p:sp>
          <p:nvSpPr>
            <p:cNvPr id="65607" name="Oval 69"/>
            <p:cNvSpPr>
              <a:spLocks noChangeArrowheads="1"/>
            </p:cNvSpPr>
            <p:nvPr/>
          </p:nvSpPr>
          <p:spPr bwMode="auto">
            <a:xfrm>
              <a:off x="2352" y="2544"/>
              <a:ext cx="1404" cy="1332"/>
            </a:xfrm>
            <a:prstGeom prst="ellipse">
              <a:avLst/>
            </a:prstGeom>
            <a:solidFill>
              <a:srgbClr val="B2B2B2">
                <a:alpha val="50195"/>
              </a:srgbClr>
            </a:solidFill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th-TH" sz="2800">
                <a:solidFill>
                  <a:srgbClr val="000000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5608" name="Oval 70"/>
            <p:cNvSpPr>
              <a:spLocks noChangeArrowheads="1"/>
            </p:cNvSpPr>
            <p:nvPr/>
          </p:nvSpPr>
          <p:spPr bwMode="auto">
            <a:xfrm>
              <a:off x="2352" y="2508"/>
              <a:ext cx="1308" cy="1308"/>
            </a:xfrm>
            <a:prstGeom prst="ellipse">
              <a:avLst/>
            </a:prstGeom>
            <a:gradFill rotWithShape="0">
              <a:gsLst>
                <a:gs pos="0">
                  <a:srgbClr val="CC6600"/>
                </a:gs>
                <a:gs pos="100000">
                  <a:srgbClr val="5E2F00"/>
                </a:gs>
              </a:gsLst>
              <a:lin ang="0" scaled="1"/>
            </a:gradFill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th-TH" sz="2800">
                <a:solidFill>
                  <a:srgbClr val="000000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5609" name="Oval 71"/>
            <p:cNvSpPr>
              <a:spLocks noChangeArrowheads="1"/>
            </p:cNvSpPr>
            <p:nvPr/>
          </p:nvSpPr>
          <p:spPr bwMode="auto">
            <a:xfrm>
              <a:off x="2388" y="2544"/>
              <a:ext cx="1236" cy="1236"/>
            </a:xfrm>
            <a:prstGeom prst="ellipse">
              <a:avLst/>
            </a:prstGeom>
            <a:gradFill rotWithShape="0">
              <a:gsLst>
                <a:gs pos="0">
                  <a:srgbClr val="5E2F00"/>
                </a:gs>
                <a:gs pos="100000">
                  <a:srgbClr val="CC6600"/>
                </a:gs>
              </a:gsLst>
              <a:lin ang="0" scaled="1"/>
            </a:gradFill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Calibri" pitchFamily="34" charset="0"/>
                  <a:cs typeface="Tahoma" pitchFamily="34" charset="0"/>
                </a:rPr>
                <a:t>P</a:t>
              </a:r>
            </a:p>
          </p:txBody>
        </p:sp>
      </p:grpSp>
      <p:grpSp>
        <p:nvGrpSpPr>
          <p:cNvPr id="47" name="Group 72"/>
          <p:cNvGrpSpPr>
            <a:grpSpLocks/>
          </p:cNvGrpSpPr>
          <p:nvPr/>
        </p:nvGrpSpPr>
        <p:grpSpPr bwMode="auto">
          <a:xfrm>
            <a:off x="4356100" y="6181725"/>
            <a:ext cx="720725" cy="631825"/>
            <a:chOff x="2352" y="2508"/>
            <a:chExt cx="1404" cy="1368"/>
          </a:xfrm>
        </p:grpSpPr>
        <p:sp>
          <p:nvSpPr>
            <p:cNvPr id="65604" name="Oval 73"/>
            <p:cNvSpPr>
              <a:spLocks noChangeArrowheads="1"/>
            </p:cNvSpPr>
            <p:nvPr/>
          </p:nvSpPr>
          <p:spPr bwMode="auto">
            <a:xfrm>
              <a:off x="2352" y="2544"/>
              <a:ext cx="1404" cy="1332"/>
            </a:xfrm>
            <a:prstGeom prst="ellipse">
              <a:avLst/>
            </a:prstGeom>
            <a:solidFill>
              <a:srgbClr val="B2B2B2">
                <a:alpha val="50195"/>
              </a:srgbClr>
            </a:solidFill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th-TH" sz="2800">
                <a:solidFill>
                  <a:srgbClr val="000000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5605" name="Oval 74"/>
            <p:cNvSpPr>
              <a:spLocks noChangeArrowheads="1"/>
            </p:cNvSpPr>
            <p:nvPr/>
          </p:nvSpPr>
          <p:spPr bwMode="auto">
            <a:xfrm>
              <a:off x="2352" y="2508"/>
              <a:ext cx="1308" cy="1308"/>
            </a:xfrm>
            <a:prstGeom prst="ellipse">
              <a:avLst/>
            </a:prstGeom>
            <a:gradFill rotWithShape="0">
              <a:gsLst>
                <a:gs pos="0">
                  <a:srgbClr val="CC6600"/>
                </a:gs>
                <a:gs pos="100000">
                  <a:srgbClr val="5E2F00"/>
                </a:gs>
              </a:gsLst>
              <a:lin ang="0" scaled="1"/>
            </a:gradFill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th-TH" sz="2800">
                <a:solidFill>
                  <a:srgbClr val="000000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5606" name="Oval 75"/>
            <p:cNvSpPr>
              <a:spLocks noChangeArrowheads="1"/>
            </p:cNvSpPr>
            <p:nvPr/>
          </p:nvSpPr>
          <p:spPr bwMode="auto">
            <a:xfrm>
              <a:off x="2388" y="2544"/>
              <a:ext cx="1236" cy="1236"/>
            </a:xfrm>
            <a:prstGeom prst="ellipse">
              <a:avLst/>
            </a:prstGeom>
            <a:gradFill rotWithShape="0">
              <a:gsLst>
                <a:gs pos="0">
                  <a:srgbClr val="5E2F00"/>
                </a:gs>
                <a:gs pos="100000">
                  <a:srgbClr val="CC6600"/>
                </a:gs>
              </a:gsLst>
              <a:lin ang="0" scaled="1"/>
            </a:gradFill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FFFFFF"/>
                  </a:solidFill>
                  <a:latin typeface="Calibri" pitchFamily="34" charset="0"/>
                  <a:cs typeface="Tahoma" pitchFamily="34" charset="0"/>
                </a:rPr>
                <a:t>D</a:t>
              </a:r>
            </a:p>
          </p:txBody>
        </p:sp>
      </p:grpSp>
      <p:grpSp>
        <p:nvGrpSpPr>
          <p:cNvPr id="51" name="Group 76"/>
          <p:cNvGrpSpPr>
            <a:grpSpLocks/>
          </p:cNvGrpSpPr>
          <p:nvPr/>
        </p:nvGrpSpPr>
        <p:grpSpPr bwMode="auto">
          <a:xfrm>
            <a:off x="7235825" y="6181725"/>
            <a:ext cx="720725" cy="631825"/>
            <a:chOff x="2352" y="2508"/>
            <a:chExt cx="1404" cy="1368"/>
          </a:xfrm>
        </p:grpSpPr>
        <p:sp>
          <p:nvSpPr>
            <p:cNvPr id="65601" name="Oval 77"/>
            <p:cNvSpPr>
              <a:spLocks noChangeArrowheads="1"/>
            </p:cNvSpPr>
            <p:nvPr/>
          </p:nvSpPr>
          <p:spPr bwMode="auto">
            <a:xfrm>
              <a:off x="2352" y="2544"/>
              <a:ext cx="1404" cy="1332"/>
            </a:xfrm>
            <a:prstGeom prst="ellipse">
              <a:avLst/>
            </a:prstGeom>
            <a:solidFill>
              <a:srgbClr val="B2B2B2">
                <a:alpha val="50195"/>
              </a:srgbClr>
            </a:solidFill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th-TH" sz="2800">
                <a:solidFill>
                  <a:srgbClr val="000000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5602" name="Oval 78"/>
            <p:cNvSpPr>
              <a:spLocks noChangeArrowheads="1"/>
            </p:cNvSpPr>
            <p:nvPr/>
          </p:nvSpPr>
          <p:spPr bwMode="auto">
            <a:xfrm>
              <a:off x="2352" y="2508"/>
              <a:ext cx="1308" cy="1308"/>
            </a:xfrm>
            <a:prstGeom prst="ellipse">
              <a:avLst/>
            </a:prstGeom>
            <a:gradFill rotWithShape="0">
              <a:gsLst>
                <a:gs pos="0">
                  <a:srgbClr val="CC6600"/>
                </a:gs>
                <a:gs pos="100000">
                  <a:srgbClr val="5E2F00"/>
                </a:gs>
              </a:gsLst>
              <a:lin ang="0" scaled="1"/>
            </a:gradFill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th-TH" sz="2800">
                <a:solidFill>
                  <a:srgbClr val="000000"/>
                </a:solidFill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5603" name="Oval 79"/>
            <p:cNvSpPr>
              <a:spLocks noChangeArrowheads="1"/>
            </p:cNvSpPr>
            <p:nvPr/>
          </p:nvSpPr>
          <p:spPr bwMode="auto">
            <a:xfrm>
              <a:off x="2388" y="2544"/>
              <a:ext cx="1236" cy="1236"/>
            </a:xfrm>
            <a:prstGeom prst="ellipse">
              <a:avLst/>
            </a:prstGeom>
            <a:gradFill rotWithShape="0">
              <a:gsLst>
                <a:gs pos="0">
                  <a:srgbClr val="5E2F00"/>
                </a:gs>
                <a:gs pos="100000">
                  <a:srgbClr val="CC6600"/>
                </a:gs>
              </a:gsLst>
              <a:lin ang="0" scaled="1"/>
            </a:gradFill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  <a:latin typeface="Calibri" pitchFamily="34" charset="0"/>
                  <a:cs typeface="Tahoma" pitchFamily="34" charset="0"/>
                </a:rPr>
                <a:t>C,A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58526" y="116632"/>
            <a:ext cx="7875874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จาก</a:t>
            </a: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MAHIDOL CORE VALUES 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th-TH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สู่</a:t>
            </a:r>
            <a:r>
              <a:rPr lang="th-TH" sz="40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th-TH" sz="40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EdPEx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CORE VALUES</a:t>
            </a:r>
            <a:endParaRPr lang="th-TH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28800"/>
            <a:ext cx="5619750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87590" y="3276600"/>
            <a:ext cx="754681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พฤติกรรมที่แสดงออกของ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MAHIDOL CORE VALUES</a:t>
            </a:r>
            <a:endParaRPr lang="th-TH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60363"/>
            <a:ext cx="8512175" cy="836612"/>
          </a:xfrm>
          <a:solidFill>
            <a:schemeClr val="accent2">
              <a:lumMod val="75000"/>
            </a:schemeClr>
          </a:solidFill>
        </p:spPr>
        <p:txBody>
          <a:bodyPr lIns="91411" tIns="45705" rIns="91411" bIns="45705" rtlCol="0">
            <a:no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rgbClr val="FFFF66"/>
                </a:solidFill>
                <a:latin typeface="Arial" pitchFamily="34" charset="0"/>
                <a:cs typeface="FreesiaUPC" pitchFamily="34" charset="-34"/>
              </a:rPr>
              <a:t>Mastery </a:t>
            </a:r>
            <a:r>
              <a:rPr lang="th-TH" dirty="0">
                <a:solidFill>
                  <a:srgbClr val="FFFF66"/>
                </a:solidFill>
                <a:latin typeface="Arial" pitchFamily="34" charset="0"/>
                <a:cs typeface="FreesiaUPC" pitchFamily="34" charset="-34"/>
              </a:rPr>
              <a:t>เป็นนายแห่งตน</a:t>
            </a:r>
            <a:endParaRPr lang="en-US" dirty="0">
              <a:solidFill>
                <a:srgbClr val="FFFF66"/>
              </a:solidFill>
              <a:latin typeface="Arial" pitchFamily="34" charset="0"/>
              <a:cs typeface="FreesiaUPC" pitchFamily="34" charset="-34"/>
            </a:endParaRPr>
          </a:p>
        </p:txBody>
      </p:sp>
      <p:grpSp>
        <p:nvGrpSpPr>
          <p:cNvPr id="66562" name="Group 3"/>
          <p:cNvGrpSpPr>
            <a:grpSpLocks/>
          </p:cNvGrpSpPr>
          <p:nvPr/>
        </p:nvGrpSpPr>
        <p:grpSpPr bwMode="auto">
          <a:xfrm>
            <a:off x="152400" y="1827213"/>
            <a:ext cx="2057400" cy="4344987"/>
            <a:chOff x="720" y="1294"/>
            <a:chExt cx="1367" cy="2544"/>
          </a:xfrm>
        </p:grpSpPr>
        <p:sp>
          <p:nvSpPr>
            <p:cNvPr id="66607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6608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6609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6610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 b="1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6611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6612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grpSp>
          <p:nvGrpSpPr>
            <p:cNvPr id="66613" name="Group 10"/>
            <p:cNvGrpSpPr>
              <a:grpSpLocks/>
            </p:cNvGrpSpPr>
            <p:nvPr/>
          </p:nvGrpSpPr>
          <p:grpSpPr bwMode="auto">
            <a:xfrm>
              <a:off x="1190" y="1294"/>
              <a:ext cx="403" cy="409"/>
              <a:chOff x="1291" y="580"/>
              <a:chExt cx="664" cy="673"/>
            </a:xfrm>
          </p:grpSpPr>
          <p:sp>
            <p:nvSpPr>
              <p:cNvPr id="66616" name="Oval 11"/>
              <p:cNvSpPr>
                <a:spLocks noChangeArrowheads="1"/>
              </p:cNvSpPr>
              <p:nvPr/>
            </p:nvSpPr>
            <p:spPr bwMode="gray">
              <a:xfrm>
                <a:off x="1291" y="580"/>
                <a:ext cx="664" cy="673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h-TH" sz="2800">
                  <a:latin typeface="Calibri" pitchFamily="34" charset="0"/>
                  <a:cs typeface="Angsana New" pitchFamily="18" charset="-34"/>
                </a:endParaRPr>
              </a:p>
            </p:txBody>
          </p:sp>
          <p:sp>
            <p:nvSpPr>
              <p:cNvPr id="66617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 sz="2800">
                  <a:latin typeface="Calibri" pitchFamily="34" charset="0"/>
                  <a:cs typeface="Angsana New" pitchFamily="18" charset="-34"/>
                </a:endParaRPr>
              </a:p>
            </p:txBody>
          </p:sp>
          <p:sp>
            <p:nvSpPr>
              <p:cNvPr id="66618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 sz="2800">
                  <a:latin typeface="Calibri" pitchFamily="34" charset="0"/>
                  <a:cs typeface="Angsana New" pitchFamily="18" charset="-34"/>
                </a:endParaRPr>
              </a:p>
            </p:txBody>
          </p:sp>
          <p:sp>
            <p:nvSpPr>
              <p:cNvPr id="66619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 sz="2800">
                  <a:latin typeface="Calibri" pitchFamily="34" charset="0"/>
                  <a:cs typeface="Angsana New" pitchFamily="18" charset="-34"/>
                </a:endParaRPr>
              </a:p>
            </p:txBody>
          </p:sp>
          <p:sp>
            <p:nvSpPr>
              <p:cNvPr id="66620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 sz="2800">
                  <a:latin typeface="Calibri" pitchFamily="34" charset="0"/>
                  <a:cs typeface="Angsana New" pitchFamily="18" charset="-34"/>
                </a:endParaRPr>
              </a:p>
            </p:txBody>
          </p:sp>
        </p:grpSp>
        <p:sp>
          <p:nvSpPr>
            <p:cNvPr id="66614" name="Text Box 16"/>
            <p:cNvSpPr txBox="1">
              <a:spLocks noChangeArrowheads="1"/>
            </p:cNvSpPr>
            <p:nvPr/>
          </p:nvSpPr>
          <p:spPr bwMode="gray">
            <a:xfrm>
              <a:off x="1268" y="1354"/>
              <a:ext cx="236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391" tIns="45695" rIns="91391" bIns="45695">
              <a:spAutoFit/>
            </a:bodyPr>
            <a:lstStyle/>
            <a:p>
              <a:pPr algn="ctr"/>
              <a:r>
                <a:rPr lang="en-US" sz="2400">
                  <a:solidFill>
                    <a:schemeClr val="accent2"/>
                  </a:solidFill>
                  <a:latin typeface="Calibri" pitchFamily="34" charset="0"/>
                  <a:cs typeface="Angsana New" pitchFamily="18" charset="-34"/>
                </a:rPr>
                <a:t>1</a:t>
              </a:r>
              <a:endParaRPr lang="en-US">
                <a:solidFill>
                  <a:schemeClr val="accent2"/>
                </a:solidFill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6615" name="Text Box 17"/>
            <p:cNvSpPr txBox="1">
              <a:spLocks noChangeArrowheads="1"/>
            </p:cNvSpPr>
            <p:nvPr/>
          </p:nvSpPr>
          <p:spPr bwMode="gray">
            <a:xfrm>
              <a:off x="769" y="1777"/>
              <a:ext cx="1295" cy="14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391" tIns="45695" rIns="91391" bIns="45695">
              <a:spAutoFit/>
            </a:bodyPr>
            <a:lstStyle/>
            <a:p>
              <a:pPr algn="ctr"/>
              <a:r>
                <a:rPr lang="en-US" sz="2000" b="1">
                  <a:latin typeface="Arial Narrow" pitchFamily="34" charset="0"/>
                  <a:cs typeface="FreesiaUPC" pitchFamily="34" charset="-34"/>
                </a:rPr>
                <a:t>Self Directed</a:t>
              </a:r>
            </a:p>
            <a:p>
              <a:pPr algn="ctr"/>
              <a:endParaRPr lang="en-US" sz="2000" b="1">
                <a:latin typeface="Arial Narrow" pitchFamily="34" charset="0"/>
                <a:cs typeface="FreesiaUPC" pitchFamily="34" charset="-34"/>
              </a:endParaRPr>
            </a:p>
            <a:p>
              <a:pPr algn="ctr"/>
              <a:r>
                <a:rPr lang="en-US" sz="2000" b="1">
                  <a:latin typeface="Arial Narrow" pitchFamily="34" charset="0"/>
                  <a:cs typeface="FreesiaUPC" pitchFamily="34" charset="-34"/>
                </a:rPr>
                <a:t> </a:t>
              </a:r>
              <a:r>
                <a:rPr lang="th-TH" sz="2000" b="1">
                  <a:latin typeface="Arial Narrow" pitchFamily="34" charset="0"/>
                  <a:cs typeface="FreesiaUPC" pitchFamily="34" charset="-34"/>
                </a:rPr>
                <a:t>มีสติ ควบคุมดูแล</a:t>
              </a:r>
            </a:p>
            <a:p>
              <a:pPr algn="ctr"/>
              <a:r>
                <a:rPr lang="th-TH" sz="2000" b="1">
                  <a:latin typeface="Arial Narrow" pitchFamily="34" charset="0"/>
                  <a:cs typeface="FreesiaUPC" pitchFamily="34" charset="-34"/>
                </a:rPr>
                <a:t>ตนเองได้ สร้างวินัยในการดำเนินชีวิต ควบคุมจิตใจ และอารมณ์ให้ทำในสิ่งที่ถูกที่ควร ไม่ต้องให้ใครบังคับ</a:t>
              </a:r>
              <a:endParaRPr lang="en-US" sz="2000" b="1">
                <a:latin typeface="Arial Narrow" pitchFamily="34" charset="0"/>
                <a:cs typeface="FreesiaUPC" pitchFamily="34" charset="-34"/>
              </a:endParaRPr>
            </a:p>
          </p:txBody>
        </p:sp>
      </p:grpSp>
      <p:grpSp>
        <p:nvGrpSpPr>
          <p:cNvPr id="66563" name="Group 18"/>
          <p:cNvGrpSpPr>
            <a:grpSpLocks/>
          </p:cNvGrpSpPr>
          <p:nvPr/>
        </p:nvGrpSpPr>
        <p:grpSpPr bwMode="auto">
          <a:xfrm>
            <a:off x="2362200" y="1843088"/>
            <a:ext cx="2209800" cy="4329112"/>
            <a:chOff x="2208" y="1294"/>
            <a:chExt cx="1365" cy="2544"/>
          </a:xfrm>
        </p:grpSpPr>
        <p:sp>
          <p:nvSpPr>
            <p:cNvPr id="66594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6595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6596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6597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6598" name="Oval 23"/>
            <p:cNvSpPr>
              <a:spLocks noChangeArrowheads="1"/>
            </p:cNvSpPr>
            <p:nvPr/>
          </p:nvSpPr>
          <p:spPr bwMode="gray">
            <a:xfrm>
              <a:off x="2677" y="1294"/>
              <a:ext cx="405" cy="40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6599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6600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6601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6602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6603" name="Text Box 28"/>
            <p:cNvSpPr txBox="1">
              <a:spLocks noChangeArrowheads="1"/>
            </p:cNvSpPr>
            <p:nvPr/>
          </p:nvSpPr>
          <p:spPr bwMode="gray">
            <a:xfrm>
              <a:off x="2767" y="1354"/>
              <a:ext cx="219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391" tIns="45695" rIns="91391" bIns="45695">
              <a:spAutoFit/>
            </a:bodyPr>
            <a:lstStyle/>
            <a:p>
              <a:pPr algn="ctr"/>
              <a:r>
                <a:rPr lang="en-US" sz="2400">
                  <a:solidFill>
                    <a:schemeClr val="accent2"/>
                  </a:solidFill>
                  <a:latin typeface="Calibri" pitchFamily="34" charset="0"/>
                  <a:cs typeface="Angsana New" pitchFamily="18" charset="-34"/>
                </a:rPr>
                <a:t>2</a:t>
              </a:r>
              <a:endParaRPr lang="en-US">
                <a:solidFill>
                  <a:schemeClr val="accent2"/>
                </a:solidFill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6604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15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391" tIns="45695" rIns="91391" bIns="45695">
              <a:spAutoFit/>
            </a:bodyPr>
            <a:lstStyle/>
            <a:p>
              <a:pPr algn="ctr"/>
              <a:r>
                <a:rPr lang="en-US" sz="2000" b="1">
                  <a:solidFill>
                    <a:srgbClr val="000099"/>
                  </a:solidFill>
                  <a:latin typeface="Arial Narrow" pitchFamily="34" charset="0"/>
                  <a:cs typeface="FreesiaUPC" pitchFamily="34" charset="-34"/>
                </a:rPr>
                <a:t>Personal Learning</a:t>
              </a:r>
              <a:endParaRPr lang="th-TH" sz="2000" b="1">
                <a:solidFill>
                  <a:srgbClr val="000099"/>
                </a:solidFill>
                <a:latin typeface="Arial Narrow" pitchFamily="34" charset="0"/>
                <a:cs typeface="FreesiaUPC" pitchFamily="34" charset="-34"/>
              </a:endParaRPr>
            </a:p>
            <a:p>
              <a:pPr algn="ctr"/>
              <a:r>
                <a:rPr lang="th-TH" sz="2000" b="1">
                  <a:solidFill>
                    <a:srgbClr val="000099"/>
                  </a:solidFill>
                  <a:latin typeface="Arial Narrow" pitchFamily="34" charset="0"/>
                  <a:cs typeface="FreesiaUPC" pitchFamily="34" charset="-34"/>
                </a:rPr>
                <a:t>รักการเรียนรู้ </a:t>
              </a:r>
            </a:p>
            <a:p>
              <a:pPr algn="ctr"/>
              <a:r>
                <a:rPr lang="th-TH" sz="2000" b="1">
                  <a:solidFill>
                    <a:srgbClr val="000099"/>
                  </a:solidFill>
                  <a:latin typeface="Arial Narrow" pitchFamily="34" charset="0"/>
                  <a:cs typeface="FreesiaUPC" pitchFamily="34" charset="-34"/>
                </a:rPr>
                <a:t>ขวนขวายศึกษาหาความรู้เพื่อพัฒนาตนเอง </a:t>
              </a:r>
            </a:p>
            <a:p>
              <a:pPr algn="ctr"/>
              <a:r>
                <a:rPr lang="th-TH" sz="2000" b="1">
                  <a:solidFill>
                    <a:srgbClr val="000099"/>
                  </a:solidFill>
                  <a:latin typeface="Arial Narrow" pitchFamily="34" charset="0"/>
                  <a:cs typeface="FreesiaUPC" pitchFamily="34" charset="-34"/>
                </a:rPr>
                <a:t>ให้รู้แจ้ง</a:t>
              </a:r>
            </a:p>
            <a:p>
              <a:pPr algn="ctr"/>
              <a:r>
                <a:rPr lang="th-TH" sz="2000" b="1">
                  <a:solidFill>
                    <a:srgbClr val="000099"/>
                  </a:solidFill>
                  <a:latin typeface="Arial Narrow" pitchFamily="34" charset="0"/>
                  <a:cs typeface="FreesiaUPC" pitchFamily="34" charset="-34"/>
                </a:rPr>
                <a:t>รู้จริงอย่างสม่ำเสมอ และนำความรู้ใหม่ๆ </a:t>
              </a:r>
            </a:p>
            <a:p>
              <a:pPr algn="ctr"/>
              <a:r>
                <a:rPr lang="th-TH" sz="2000" b="1">
                  <a:solidFill>
                    <a:srgbClr val="000099"/>
                  </a:solidFill>
                  <a:latin typeface="Arial Narrow" pitchFamily="34" charset="0"/>
                  <a:cs typeface="FreesiaUPC" pitchFamily="34" charset="-34"/>
                </a:rPr>
                <a:t>มาประยุกต์ปรับปรุงงาน</a:t>
              </a:r>
              <a:endParaRPr lang="en-US" sz="2000" b="1">
                <a:solidFill>
                  <a:srgbClr val="000099"/>
                </a:solidFill>
                <a:latin typeface="Arial Narrow" pitchFamily="34" charset="0"/>
                <a:cs typeface="FreesiaUPC" pitchFamily="34" charset="-34"/>
              </a:endParaRPr>
            </a:p>
          </p:txBody>
        </p:sp>
        <p:sp>
          <p:nvSpPr>
            <p:cNvPr id="66605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6606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ngsana New" pitchFamily="18" charset="-34"/>
                </a:rPr>
                <a:t>EdPEx</a:t>
              </a:r>
              <a:endPara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ngsana New" pitchFamily="18" charset="-34"/>
              </a:endParaRPr>
            </a:p>
          </p:txBody>
        </p:sp>
      </p:grpSp>
      <p:grpSp>
        <p:nvGrpSpPr>
          <p:cNvPr id="66564" name="Group 32"/>
          <p:cNvGrpSpPr>
            <a:grpSpLocks/>
          </p:cNvGrpSpPr>
          <p:nvPr/>
        </p:nvGrpSpPr>
        <p:grpSpPr bwMode="auto">
          <a:xfrm>
            <a:off x="4716463" y="1841500"/>
            <a:ext cx="2065337" cy="4330700"/>
            <a:chOff x="3692" y="1294"/>
            <a:chExt cx="1367" cy="2544"/>
          </a:xfrm>
        </p:grpSpPr>
        <p:sp>
          <p:nvSpPr>
            <p:cNvPr id="66580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6581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6582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6583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grpSp>
          <p:nvGrpSpPr>
            <p:cNvPr id="66584" name="Group 37"/>
            <p:cNvGrpSpPr>
              <a:grpSpLocks/>
            </p:cNvGrpSpPr>
            <p:nvPr/>
          </p:nvGrpSpPr>
          <p:grpSpPr bwMode="auto">
            <a:xfrm>
              <a:off x="4166" y="1294"/>
              <a:ext cx="403" cy="410"/>
              <a:chOff x="1291" y="579"/>
              <a:chExt cx="664" cy="676"/>
            </a:xfrm>
          </p:grpSpPr>
          <p:sp>
            <p:nvSpPr>
              <p:cNvPr id="66589" name="Oval 38"/>
              <p:cNvSpPr>
                <a:spLocks noChangeArrowheads="1"/>
              </p:cNvSpPr>
              <p:nvPr/>
            </p:nvSpPr>
            <p:spPr bwMode="gray">
              <a:xfrm>
                <a:off x="1291" y="579"/>
                <a:ext cx="664" cy="676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h-TH" sz="2800">
                  <a:latin typeface="Calibri" pitchFamily="34" charset="0"/>
                  <a:cs typeface="Angsana New" pitchFamily="18" charset="-34"/>
                </a:endParaRPr>
              </a:p>
            </p:txBody>
          </p:sp>
          <p:sp>
            <p:nvSpPr>
              <p:cNvPr id="66590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 sz="2800">
                  <a:latin typeface="Calibri" pitchFamily="34" charset="0"/>
                  <a:cs typeface="Angsana New" pitchFamily="18" charset="-34"/>
                </a:endParaRPr>
              </a:p>
            </p:txBody>
          </p:sp>
          <p:sp>
            <p:nvSpPr>
              <p:cNvPr id="66591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 sz="2800">
                  <a:latin typeface="Calibri" pitchFamily="34" charset="0"/>
                  <a:cs typeface="Angsana New" pitchFamily="18" charset="-34"/>
                </a:endParaRPr>
              </a:p>
            </p:txBody>
          </p:sp>
          <p:sp>
            <p:nvSpPr>
              <p:cNvPr id="66592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 sz="2800">
                  <a:latin typeface="Calibri" pitchFamily="34" charset="0"/>
                  <a:cs typeface="Angsana New" pitchFamily="18" charset="-34"/>
                </a:endParaRPr>
              </a:p>
            </p:txBody>
          </p:sp>
          <p:sp>
            <p:nvSpPr>
              <p:cNvPr id="66593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 sz="2800">
                  <a:latin typeface="Calibri" pitchFamily="34" charset="0"/>
                  <a:cs typeface="Angsana New" pitchFamily="18" charset="-34"/>
                </a:endParaRPr>
              </a:p>
            </p:txBody>
          </p:sp>
        </p:grpSp>
        <p:sp>
          <p:nvSpPr>
            <p:cNvPr id="66585" name="Text Box 43"/>
            <p:cNvSpPr txBox="1">
              <a:spLocks noChangeArrowheads="1"/>
            </p:cNvSpPr>
            <p:nvPr/>
          </p:nvSpPr>
          <p:spPr bwMode="gray">
            <a:xfrm>
              <a:off x="4247" y="1354"/>
              <a:ext cx="234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391" tIns="45695" rIns="91391" bIns="45695">
              <a:spAutoFit/>
            </a:bodyPr>
            <a:lstStyle/>
            <a:p>
              <a:pPr algn="ctr"/>
              <a:r>
                <a:rPr lang="en-US" sz="2400">
                  <a:solidFill>
                    <a:schemeClr val="accent2"/>
                  </a:solidFill>
                  <a:latin typeface="Calibri" pitchFamily="34" charset="0"/>
                  <a:cs typeface="Angsana New" pitchFamily="18" charset="-34"/>
                </a:rPr>
                <a:t>3</a:t>
              </a:r>
              <a:endParaRPr lang="en-US">
                <a:solidFill>
                  <a:schemeClr val="accent2"/>
                </a:solidFill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6586" name="Text Box 44"/>
            <p:cNvSpPr txBox="1">
              <a:spLocks noChangeArrowheads="1"/>
            </p:cNvSpPr>
            <p:nvPr/>
          </p:nvSpPr>
          <p:spPr bwMode="gray">
            <a:xfrm>
              <a:off x="3743" y="1776"/>
              <a:ext cx="1297" cy="16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391" tIns="45695" rIns="91391" bIns="45695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b="1">
                  <a:solidFill>
                    <a:srgbClr val="000099"/>
                  </a:solidFill>
                  <a:latin typeface="Arial Narrow" pitchFamily="34" charset="0"/>
                  <a:cs typeface="FreesiaUPC" pitchFamily="34" charset="-34"/>
                </a:rPr>
                <a:t>Agility</a:t>
              </a:r>
            </a:p>
            <a:p>
              <a:pPr algn="ctr">
                <a:lnSpc>
                  <a:spcPct val="90000"/>
                </a:lnSpc>
              </a:pPr>
              <a:endParaRPr lang="en-US" sz="2000" b="1">
                <a:solidFill>
                  <a:srgbClr val="000099"/>
                </a:solidFill>
                <a:latin typeface="Arial Narrow" pitchFamily="34" charset="0"/>
                <a:cs typeface="FreesiaUPC" pitchFamily="34" charset="-34"/>
              </a:endParaRPr>
            </a:p>
            <a:p>
              <a:pPr algn="ctr">
                <a:lnSpc>
                  <a:spcPct val="90000"/>
                </a:lnSpc>
              </a:pPr>
              <a:r>
                <a:rPr lang="th-TH" sz="2000" b="1">
                  <a:solidFill>
                    <a:srgbClr val="000099"/>
                  </a:solidFill>
                  <a:latin typeface="Arial Narrow" pitchFamily="34" charset="0"/>
                  <a:cs typeface="FreesiaUPC" pitchFamily="34" charset="-34"/>
                </a:rPr>
                <a:t>กระตือรือร้น ว่องไว</a:t>
              </a:r>
            </a:p>
            <a:p>
              <a:pPr algn="ctr">
                <a:lnSpc>
                  <a:spcPct val="90000"/>
                </a:lnSpc>
              </a:pPr>
              <a:r>
                <a:rPr lang="th-TH" sz="2000" b="1">
                  <a:solidFill>
                    <a:srgbClr val="000099"/>
                  </a:solidFill>
                  <a:latin typeface="Arial Narrow" pitchFamily="34" charset="0"/>
                  <a:cs typeface="FreesiaUPC" pitchFamily="34" charset="-34"/>
                </a:rPr>
                <a:t>กระฉับกระเฉง </a:t>
              </a:r>
            </a:p>
            <a:p>
              <a:pPr algn="ctr">
                <a:lnSpc>
                  <a:spcPct val="90000"/>
                </a:lnSpc>
              </a:pPr>
              <a:r>
                <a:rPr lang="th-TH" sz="2000" b="1">
                  <a:solidFill>
                    <a:srgbClr val="000099"/>
                  </a:solidFill>
                  <a:latin typeface="Arial Narrow" pitchFamily="34" charset="0"/>
                  <a:cs typeface="FreesiaUPC" pitchFamily="34" charset="-34"/>
                </a:rPr>
                <a:t>สนใจวิทยาการ และการเปลี่ยนแปลงที่เกิดขึ้น คิดไตร่ตรองและนำเสนอแนวทางใหม่ที่เฉียบคมเหมาะสม</a:t>
              </a:r>
            </a:p>
          </p:txBody>
        </p:sp>
        <p:sp>
          <p:nvSpPr>
            <p:cNvPr id="66587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6588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ngsana New" pitchFamily="18" charset="-34"/>
                </a:rPr>
                <a:t>EdPEx</a:t>
              </a:r>
              <a:endPara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ngsana New" pitchFamily="18" charset="-34"/>
              </a:endParaRPr>
            </a:p>
          </p:txBody>
        </p:sp>
      </p:grpSp>
      <p:grpSp>
        <p:nvGrpSpPr>
          <p:cNvPr id="66565" name="Group 50"/>
          <p:cNvGrpSpPr>
            <a:grpSpLocks/>
          </p:cNvGrpSpPr>
          <p:nvPr/>
        </p:nvGrpSpPr>
        <p:grpSpPr bwMode="auto">
          <a:xfrm>
            <a:off x="6858000" y="1828800"/>
            <a:ext cx="2095500" cy="4344988"/>
            <a:chOff x="3692" y="1294"/>
            <a:chExt cx="1367" cy="2544"/>
          </a:xfrm>
        </p:grpSpPr>
        <p:sp>
          <p:nvSpPr>
            <p:cNvPr id="66566" name="AutoShape 51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6567" name="AutoShape 52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6568" name="AutoShape 53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6569" name="AutoShape 54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CCC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grpSp>
          <p:nvGrpSpPr>
            <p:cNvPr id="66570" name="Group 55"/>
            <p:cNvGrpSpPr>
              <a:grpSpLocks/>
            </p:cNvGrpSpPr>
            <p:nvPr/>
          </p:nvGrpSpPr>
          <p:grpSpPr bwMode="auto">
            <a:xfrm>
              <a:off x="4166" y="1294"/>
              <a:ext cx="403" cy="408"/>
              <a:chOff x="1291" y="579"/>
              <a:chExt cx="664" cy="673"/>
            </a:xfrm>
          </p:grpSpPr>
          <p:sp>
            <p:nvSpPr>
              <p:cNvPr id="66575" name="Oval 56"/>
              <p:cNvSpPr>
                <a:spLocks noChangeArrowheads="1"/>
              </p:cNvSpPr>
              <p:nvPr/>
            </p:nvSpPr>
            <p:spPr bwMode="gray">
              <a:xfrm>
                <a:off x="1291" y="579"/>
                <a:ext cx="664" cy="673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h-TH" sz="2800">
                  <a:latin typeface="Calibri" pitchFamily="34" charset="0"/>
                  <a:cs typeface="Angsana New" pitchFamily="18" charset="-34"/>
                </a:endParaRPr>
              </a:p>
            </p:txBody>
          </p:sp>
          <p:sp>
            <p:nvSpPr>
              <p:cNvPr id="66576" name="Oval 57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 sz="2800">
                  <a:latin typeface="Calibri" pitchFamily="34" charset="0"/>
                  <a:cs typeface="Angsana New" pitchFamily="18" charset="-34"/>
                </a:endParaRPr>
              </a:p>
            </p:txBody>
          </p:sp>
          <p:sp>
            <p:nvSpPr>
              <p:cNvPr id="66577" name="Oval 58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 sz="2800">
                  <a:latin typeface="Calibri" pitchFamily="34" charset="0"/>
                  <a:cs typeface="Angsana New" pitchFamily="18" charset="-34"/>
                </a:endParaRPr>
              </a:p>
            </p:txBody>
          </p:sp>
          <p:sp>
            <p:nvSpPr>
              <p:cNvPr id="66578" name="Oval 59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 sz="2800">
                  <a:latin typeface="Calibri" pitchFamily="34" charset="0"/>
                  <a:cs typeface="Angsana New" pitchFamily="18" charset="-34"/>
                </a:endParaRPr>
              </a:p>
            </p:txBody>
          </p:sp>
          <p:sp>
            <p:nvSpPr>
              <p:cNvPr id="66579" name="Oval 60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 sz="2800">
                  <a:latin typeface="Calibri" pitchFamily="34" charset="0"/>
                  <a:cs typeface="Angsana New" pitchFamily="18" charset="-34"/>
                </a:endParaRPr>
              </a:p>
            </p:txBody>
          </p:sp>
        </p:grpSp>
        <p:sp>
          <p:nvSpPr>
            <p:cNvPr id="66571" name="Text Box 61"/>
            <p:cNvSpPr txBox="1">
              <a:spLocks noChangeArrowheads="1"/>
            </p:cNvSpPr>
            <p:nvPr/>
          </p:nvSpPr>
          <p:spPr bwMode="gray">
            <a:xfrm>
              <a:off x="4247" y="1354"/>
              <a:ext cx="231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391" tIns="45695" rIns="91391" bIns="45695">
              <a:spAutoFit/>
            </a:bodyPr>
            <a:lstStyle/>
            <a:p>
              <a:pPr algn="ctr"/>
              <a:r>
                <a:rPr lang="en-US" sz="2400">
                  <a:solidFill>
                    <a:schemeClr val="accent2"/>
                  </a:solidFill>
                  <a:latin typeface="Calibri" pitchFamily="34" charset="0"/>
                  <a:cs typeface="Angsana New" pitchFamily="18" charset="-34"/>
                </a:rPr>
                <a:t>4</a:t>
              </a:r>
              <a:endParaRPr lang="en-US">
                <a:solidFill>
                  <a:schemeClr val="accent2"/>
                </a:solidFill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6572" name="Text Box 62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14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391" tIns="45695" rIns="91391" bIns="45695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b="1">
                  <a:solidFill>
                    <a:srgbClr val="000099"/>
                  </a:solidFill>
                  <a:latin typeface="Arial Narrow" pitchFamily="34" charset="0"/>
                  <a:cs typeface="FreesiaUPC" pitchFamily="34" charset="-34"/>
                </a:rPr>
                <a:t>System Perspective</a:t>
              </a:r>
            </a:p>
            <a:p>
              <a:pPr algn="ctr">
                <a:lnSpc>
                  <a:spcPct val="90000"/>
                </a:lnSpc>
              </a:pPr>
              <a:endParaRPr lang="en-US" sz="2000" b="1">
                <a:solidFill>
                  <a:srgbClr val="000099"/>
                </a:solidFill>
                <a:latin typeface="Arial Narrow" pitchFamily="34" charset="0"/>
                <a:cs typeface="FreesiaUPC" pitchFamily="34" charset="-34"/>
              </a:endParaRPr>
            </a:p>
            <a:p>
              <a:pPr algn="ctr">
                <a:lnSpc>
                  <a:spcPct val="90000"/>
                </a:lnSpc>
              </a:pPr>
              <a:endParaRPr lang="th-TH" sz="2000" b="1">
                <a:solidFill>
                  <a:srgbClr val="000099"/>
                </a:solidFill>
                <a:latin typeface="Arial Narrow" pitchFamily="34" charset="0"/>
                <a:cs typeface="FreesiaUPC" pitchFamily="34" charset="-34"/>
              </a:endParaRPr>
            </a:p>
            <a:p>
              <a:pPr algn="ctr"/>
              <a:r>
                <a:rPr lang="th-TH" sz="2000" b="1">
                  <a:solidFill>
                    <a:srgbClr val="000099"/>
                  </a:solidFill>
                  <a:latin typeface="Arial Narrow" pitchFamily="34" charset="0"/>
                  <a:cs typeface="FreesiaUPC" pitchFamily="34" charset="-34"/>
                </a:rPr>
                <a:t>คิด พูด ทำ อย่างเป็นระบบ มีขั้นตอนอธิบายที่มาที่ไปสมเหตุสมผล ตรวจสอบได้</a:t>
              </a:r>
            </a:p>
          </p:txBody>
        </p:sp>
        <p:sp>
          <p:nvSpPr>
            <p:cNvPr id="66573" name="AutoShape 63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6574" name="AutoShape 64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ngsana New" pitchFamily="18" charset="-34"/>
                </a:rPr>
                <a:t>EdPEx</a:t>
              </a:r>
              <a:endPara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ngsana New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2590800"/>
            <a:ext cx="7772400" cy="28497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ความเป็นเลิศขององค์กรไม่ใช่อยู่ที่</a:t>
            </a:r>
          </a:p>
          <a:p>
            <a:pPr algn="ctr"/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ยุทธศาสตร์ที่ดีเลิศ.....แต่อยู่ที่การทำให้เกิดความสำเร็จโดยผ่านบุคลากรที่มีความรักความผูกพันต่อองค์กร</a:t>
            </a:r>
            <a:endParaRPr lang="th-TH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434975"/>
            <a:ext cx="8458200" cy="762000"/>
          </a:xfrm>
          <a:solidFill>
            <a:schemeClr val="accent2">
              <a:lumMod val="75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Arial Narrow" pitchFamily="34" charset="0"/>
                <a:cs typeface="FreesiaUPC" pitchFamily="34" charset="-34"/>
              </a:rPr>
              <a:t>Altruism </a:t>
            </a:r>
            <a:r>
              <a:rPr lang="th-TH" sz="3600" dirty="0">
                <a:latin typeface="Arial Narrow" pitchFamily="34" charset="0"/>
                <a:cs typeface="FreesiaUPC" pitchFamily="34" charset="-34"/>
              </a:rPr>
              <a:t>มุ่งผลเพื่อผู้อื่น</a:t>
            </a:r>
            <a:endParaRPr lang="en-US" sz="3600" dirty="0">
              <a:latin typeface="Arial Narrow" pitchFamily="34" charset="0"/>
              <a:cs typeface="FreesiaUPC" pitchFamily="34" charset="-34"/>
            </a:endParaRPr>
          </a:p>
        </p:txBody>
      </p:sp>
      <p:grpSp>
        <p:nvGrpSpPr>
          <p:cNvPr id="67586" name="Group 3"/>
          <p:cNvGrpSpPr>
            <a:grpSpLocks/>
          </p:cNvGrpSpPr>
          <p:nvPr/>
        </p:nvGrpSpPr>
        <p:grpSpPr bwMode="auto">
          <a:xfrm>
            <a:off x="914400" y="1831975"/>
            <a:ext cx="2398713" cy="4492625"/>
            <a:chOff x="720" y="1296"/>
            <a:chExt cx="1367" cy="2542"/>
          </a:xfrm>
        </p:grpSpPr>
        <p:sp>
          <p:nvSpPr>
            <p:cNvPr id="67616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7617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7618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7619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7620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7621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grpSp>
          <p:nvGrpSpPr>
            <p:cNvPr id="67622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67625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7626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7627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7628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7629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</p:grpSp>
        <p:sp>
          <p:nvSpPr>
            <p:cNvPr id="67623" name="Text Box 16"/>
            <p:cNvSpPr txBox="1">
              <a:spLocks noChangeArrowheads="1"/>
            </p:cNvSpPr>
            <p:nvPr/>
          </p:nvSpPr>
          <p:spPr bwMode="gray">
            <a:xfrm>
              <a:off x="1286" y="1354"/>
              <a:ext cx="202" cy="2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67624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14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Organization First</a:t>
              </a:r>
            </a:p>
            <a:p>
              <a:pPr algn="ctr">
                <a:lnSpc>
                  <a:spcPct val="40000"/>
                </a:lnSpc>
              </a:pPr>
              <a:endParaRPr lang="en-US" sz="2000" b="1">
                <a:solidFill>
                  <a:srgbClr val="000000"/>
                </a:solidFill>
                <a:latin typeface="Arial Narrow" pitchFamily="34" charset="0"/>
                <a:cs typeface="FreesiaUPC" pitchFamily="34" charset="-34"/>
              </a:endParaRPr>
            </a:p>
            <a:p>
              <a:pPr algn="ctr">
                <a:lnSpc>
                  <a:spcPct val="90000"/>
                </a:lnSpc>
              </a:pPr>
              <a:r>
                <a:rPr lang="th-TH" sz="200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รัก หวงแหน และปกป้องชื่อเสียงของมหิดล </a:t>
              </a:r>
            </a:p>
            <a:p>
              <a:pPr algn="ctr">
                <a:lnSpc>
                  <a:spcPct val="80000"/>
                </a:lnSpc>
              </a:pPr>
              <a:r>
                <a:rPr lang="th-TH" sz="200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เมื่อต้องตัดสินใจจะยึดประโยชน์ของส่วนรวม</a:t>
              </a:r>
            </a:p>
            <a:p>
              <a:pPr algn="ctr">
                <a:lnSpc>
                  <a:spcPct val="80000"/>
                </a:lnSpc>
              </a:pPr>
              <a:r>
                <a:rPr lang="th-TH" sz="200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และองค์กรเหนือระโยชน์</a:t>
              </a:r>
            </a:p>
            <a:p>
              <a:pPr algn="ctr">
                <a:lnSpc>
                  <a:spcPct val="80000"/>
                </a:lnSpc>
              </a:pPr>
              <a:r>
                <a:rPr lang="th-TH" sz="200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ของตนเอง พร้อมเสียสละเวลา และความสุขส่วนตัวเพื่อส่วนรวม</a:t>
              </a:r>
              <a:endParaRPr lang="en-US" sz="2000">
                <a:solidFill>
                  <a:srgbClr val="000000"/>
                </a:solidFill>
                <a:latin typeface="Arial Narrow" pitchFamily="34" charset="0"/>
                <a:cs typeface="FreesiaUPC" pitchFamily="34" charset="-34"/>
              </a:endParaRPr>
            </a:p>
          </p:txBody>
        </p:sp>
      </p:grpSp>
      <p:grpSp>
        <p:nvGrpSpPr>
          <p:cNvPr id="67587" name="Group 18"/>
          <p:cNvGrpSpPr>
            <a:grpSpLocks/>
          </p:cNvGrpSpPr>
          <p:nvPr/>
        </p:nvGrpSpPr>
        <p:grpSpPr bwMode="auto">
          <a:xfrm>
            <a:off x="3505200" y="1831975"/>
            <a:ext cx="2438400" cy="4492625"/>
            <a:chOff x="2208" y="1296"/>
            <a:chExt cx="1365" cy="2542"/>
          </a:xfrm>
        </p:grpSpPr>
        <p:sp>
          <p:nvSpPr>
            <p:cNvPr id="67603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7604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7605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7606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7607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7608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7609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7610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7611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7612" name="Text Box 28"/>
            <p:cNvSpPr txBox="1">
              <a:spLocks noChangeArrowheads="1"/>
            </p:cNvSpPr>
            <p:nvPr/>
          </p:nvSpPr>
          <p:spPr bwMode="gray">
            <a:xfrm>
              <a:off x="2776" y="1354"/>
              <a:ext cx="198" cy="2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67613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14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1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Customer Focus Driven</a:t>
              </a:r>
            </a:p>
            <a:p>
              <a:pPr algn="ctr">
                <a:lnSpc>
                  <a:spcPct val="40000"/>
                </a:lnSpc>
              </a:pPr>
              <a:endParaRPr lang="en-US" sz="2000" b="1">
                <a:solidFill>
                  <a:srgbClr val="000000"/>
                </a:solidFill>
                <a:latin typeface="Arial Narrow" pitchFamily="34" charset="0"/>
                <a:cs typeface="FreesiaUPC" pitchFamily="34" charset="-34"/>
              </a:endParaRPr>
            </a:p>
            <a:p>
              <a:pPr algn="ctr">
                <a:lnSpc>
                  <a:spcPct val="90000"/>
                </a:lnSpc>
              </a:pPr>
              <a:r>
                <a:rPr lang="th-TH" sz="200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สนใจ เข้าใจ ความต้องการของ </a:t>
              </a:r>
              <a:r>
                <a:rPr lang="th-TH" sz="2400" b="1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“ผู้รับบริการ”</a:t>
              </a:r>
              <a:r>
                <a:rPr lang="en-US" sz="200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 </a:t>
              </a:r>
              <a:r>
                <a:rPr lang="th-TH" sz="200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และ</a:t>
              </a:r>
            </a:p>
            <a:p>
              <a:pPr algn="ctr">
                <a:lnSpc>
                  <a:spcPct val="80000"/>
                </a:lnSpc>
              </a:pPr>
              <a:r>
                <a:rPr lang="th-TH" sz="200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หาวิธีตอบสนองด้วยความรวดเร็ว ให้เกิดความพึงพอใจ และสร้างความประทับใจด้วยบริการ และผลงานที่มีคุณภาพ ด้วยความเต็มใจ</a:t>
              </a:r>
              <a:endParaRPr lang="en-US" sz="2000">
                <a:latin typeface="Arial Narrow" pitchFamily="34" charset="0"/>
                <a:cs typeface="FreesiaUPC" pitchFamily="34" charset="-34"/>
              </a:endParaRPr>
            </a:p>
          </p:txBody>
        </p:sp>
        <p:sp>
          <p:nvSpPr>
            <p:cNvPr id="67614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7615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ordia New" pitchFamily="34" charset="-34"/>
                </a:rPr>
                <a:t>EdPEx</a:t>
              </a:r>
              <a:endPara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67588" name="Group 32"/>
          <p:cNvGrpSpPr>
            <a:grpSpLocks/>
          </p:cNvGrpSpPr>
          <p:nvPr/>
        </p:nvGrpSpPr>
        <p:grpSpPr bwMode="auto">
          <a:xfrm>
            <a:off x="6172200" y="1828800"/>
            <a:ext cx="2362200" cy="4492625"/>
            <a:chOff x="3692" y="1296"/>
            <a:chExt cx="1367" cy="2542"/>
          </a:xfrm>
        </p:grpSpPr>
        <p:sp>
          <p:nvSpPr>
            <p:cNvPr id="67589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7590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7591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7592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grpSp>
          <p:nvGrpSpPr>
            <p:cNvPr id="67593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67598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7599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7600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7601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7602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</p:grpSp>
        <p:sp>
          <p:nvSpPr>
            <p:cNvPr id="67594" name="Text Box 43"/>
            <p:cNvSpPr txBox="1">
              <a:spLocks noChangeArrowheads="1"/>
            </p:cNvSpPr>
            <p:nvPr/>
          </p:nvSpPr>
          <p:spPr bwMode="gray">
            <a:xfrm>
              <a:off x="4261" y="1354"/>
              <a:ext cx="205" cy="2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67595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14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Societal Responsibility</a:t>
              </a:r>
            </a:p>
            <a:p>
              <a:pPr algn="ctr">
                <a:lnSpc>
                  <a:spcPct val="80000"/>
                </a:lnSpc>
              </a:pPr>
              <a:r>
                <a:rPr lang="th-TH" sz="2800" dirty="0" smtClean="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ตระหนัก</a:t>
              </a:r>
              <a:r>
                <a:rPr lang="th-TH" sz="2800" dirty="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และลงมือดูแล และรักษาผลประโยชน์ของส่วนรวม และสังคม</a:t>
              </a:r>
            </a:p>
            <a:p>
              <a:pPr algn="ctr">
                <a:lnSpc>
                  <a:spcPct val="80000"/>
                </a:lnSpc>
              </a:pPr>
              <a:r>
                <a:rPr lang="th-TH" sz="2800" dirty="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เสมือนของตนเอง</a:t>
              </a:r>
              <a:endParaRPr lang="en-US" sz="2800" dirty="0">
                <a:latin typeface="Arial Narrow" pitchFamily="34" charset="0"/>
                <a:cs typeface="FreesiaUPC" pitchFamily="34" charset="-34"/>
              </a:endParaRPr>
            </a:p>
          </p:txBody>
        </p:sp>
        <p:sp>
          <p:nvSpPr>
            <p:cNvPr id="67596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7597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ordia New" pitchFamily="34" charset="-34"/>
                </a:rPr>
                <a:t>EdPEx</a:t>
              </a:r>
              <a:endPara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ordia New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ตัวยึดหมายเลขภาพนิ่ง 1"/>
          <p:cNvSpPr txBox="1">
            <a:spLocks noGrp="1"/>
          </p:cNvSpPr>
          <p:nvPr/>
        </p:nvSpPr>
        <p:spPr bwMode="auto">
          <a:xfrm>
            <a:off x="6588125" y="63817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69A17F4-4617-450F-A61B-E678AE75FF70}" type="slidenum">
              <a:rPr lang="en-US" sz="1400">
                <a:latin typeface="Arial Narrow" pitchFamily="34" charset="0"/>
                <a:cs typeface="Angsana New" pitchFamily="18" charset="-34"/>
              </a:rPr>
              <a:pPr algn="r"/>
              <a:t>51</a:t>
            </a:fld>
            <a:endParaRPr lang="en-US" sz="1400">
              <a:latin typeface="Arial Narrow" pitchFamily="34" charset="0"/>
              <a:cs typeface="Angsana New" pitchFamily="18" charset="-34"/>
            </a:endParaRPr>
          </a:p>
        </p:txBody>
      </p:sp>
      <p:sp>
        <p:nvSpPr>
          <p:cNvPr id="68610" name="ตัวยึดหมายเลขภาพนิ่ง 3"/>
          <p:cNvSpPr txBox="1">
            <a:spLocks noGrp="1"/>
          </p:cNvSpPr>
          <p:nvPr/>
        </p:nvSpPr>
        <p:spPr bwMode="auto">
          <a:xfrm>
            <a:off x="6588125" y="63817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F752E01-8F2F-45D5-B37A-44695D959A29}" type="slidenum">
              <a:rPr lang="en-US" sz="1400">
                <a:latin typeface="Arial Narrow" pitchFamily="34" charset="0"/>
                <a:cs typeface="Angsana New" pitchFamily="18" charset="-34"/>
              </a:rPr>
              <a:pPr algn="r"/>
              <a:t>51</a:t>
            </a:fld>
            <a:endParaRPr lang="en-US" sz="1400">
              <a:latin typeface="Arial Narrow" pitchFamily="34" charset="0"/>
              <a:cs typeface="Angsana New" pitchFamily="18" charset="-34"/>
            </a:endParaRPr>
          </a:p>
        </p:txBody>
      </p:sp>
      <p:sp>
        <p:nvSpPr>
          <p:cNvPr id="1116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76250"/>
            <a:ext cx="8512175" cy="836613"/>
          </a:xfrm>
          <a:solidFill>
            <a:schemeClr val="accent2">
              <a:lumMod val="75000"/>
            </a:schemeClr>
          </a:solidFill>
        </p:spPr>
        <p:txBody>
          <a:bodyPr lIns="91411" tIns="45705" rIns="91411" bIns="45705" rtlCol="0">
            <a:no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rgbClr val="FFFF66"/>
                </a:solidFill>
                <a:latin typeface="Arial" pitchFamily="34" charset="0"/>
                <a:cs typeface="FreesiaUPC" pitchFamily="34" charset="-34"/>
              </a:rPr>
              <a:t>Harmony </a:t>
            </a:r>
            <a:r>
              <a:rPr lang="th-TH" dirty="0">
                <a:solidFill>
                  <a:srgbClr val="FFFF66"/>
                </a:solidFill>
                <a:latin typeface="Arial" pitchFamily="34" charset="0"/>
                <a:cs typeface="FreesiaUPC" pitchFamily="34" charset="-34"/>
              </a:rPr>
              <a:t>กลมกลืนกับสรรพสิ่ง</a:t>
            </a:r>
            <a:endParaRPr lang="en-US" dirty="0">
              <a:solidFill>
                <a:srgbClr val="FFFF66"/>
              </a:solidFill>
              <a:latin typeface="Arial" pitchFamily="34" charset="0"/>
              <a:cs typeface="FreesiaUPC" pitchFamily="34" charset="-34"/>
            </a:endParaRPr>
          </a:p>
        </p:txBody>
      </p:sp>
      <p:grpSp>
        <p:nvGrpSpPr>
          <p:cNvPr id="68612" name="Group 3"/>
          <p:cNvGrpSpPr>
            <a:grpSpLocks/>
          </p:cNvGrpSpPr>
          <p:nvPr/>
        </p:nvGrpSpPr>
        <p:grpSpPr bwMode="auto">
          <a:xfrm>
            <a:off x="152400" y="1835150"/>
            <a:ext cx="2057400" cy="4641850"/>
            <a:chOff x="720" y="1298"/>
            <a:chExt cx="1367" cy="2540"/>
          </a:xfrm>
        </p:grpSpPr>
        <p:sp>
          <p:nvSpPr>
            <p:cNvPr id="68657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8658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8659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8660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 b="1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8661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8662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ngsana New" pitchFamily="18" charset="-34"/>
                </a:rPr>
                <a:t>EdPEX</a:t>
              </a:r>
              <a:endPara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ngsana New" pitchFamily="18" charset="-34"/>
              </a:endParaRPr>
            </a:p>
          </p:txBody>
        </p:sp>
        <p:grpSp>
          <p:nvGrpSpPr>
            <p:cNvPr id="68663" name="Group 10"/>
            <p:cNvGrpSpPr>
              <a:grpSpLocks/>
            </p:cNvGrpSpPr>
            <p:nvPr/>
          </p:nvGrpSpPr>
          <p:grpSpPr bwMode="auto">
            <a:xfrm>
              <a:off x="1190" y="1298"/>
              <a:ext cx="403" cy="393"/>
              <a:chOff x="1291" y="587"/>
              <a:chExt cx="664" cy="647"/>
            </a:xfrm>
          </p:grpSpPr>
          <p:sp>
            <p:nvSpPr>
              <p:cNvPr id="68666" name="Oval 11"/>
              <p:cNvSpPr>
                <a:spLocks noChangeArrowheads="1"/>
              </p:cNvSpPr>
              <p:nvPr/>
            </p:nvSpPr>
            <p:spPr bwMode="gray">
              <a:xfrm>
                <a:off x="1291" y="603"/>
                <a:ext cx="664" cy="627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h-TH" sz="2800">
                  <a:latin typeface="Calibri" pitchFamily="34" charset="0"/>
                  <a:cs typeface="Angsana New" pitchFamily="18" charset="-34"/>
                </a:endParaRPr>
              </a:p>
            </p:txBody>
          </p:sp>
          <p:sp>
            <p:nvSpPr>
              <p:cNvPr id="68667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 sz="2800">
                  <a:latin typeface="Calibri" pitchFamily="34" charset="0"/>
                  <a:cs typeface="Angsana New" pitchFamily="18" charset="-34"/>
                </a:endParaRPr>
              </a:p>
            </p:txBody>
          </p:sp>
          <p:sp>
            <p:nvSpPr>
              <p:cNvPr id="68668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 sz="2800">
                  <a:latin typeface="Calibri" pitchFamily="34" charset="0"/>
                  <a:cs typeface="Angsana New" pitchFamily="18" charset="-34"/>
                </a:endParaRPr>
              </a:p>
            </p:txBody>
          </p:sp>
          <p:sp>
            <p:nvSpPr>
              <p:cNvPr id="68669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 sz="2800">
                  <a:latin typeface="Calibri" pitchFamily="34" charset="0"/>
                  <a:cs typeface="Angsana New" pitchFamily="18" charset="-34"/>
                </a:endParaRPr>
              </a:p>
            </p:txBody>
          </p:sp>
          <p:sp>
            <p:nvSpPr>
              <p:cNvPr id="68670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 sz="2800">
                  <a:latin typeface="Calibri" pitchFamily="34" charset="0"/>
                  <a:cs typeface="Angsana New" pitchFamily="18" charset="-34"/>
                </a:endParaRPr>
              </a:p>
            </p:txBody>
          </p:sp>
        </p:grpSp>
        <p:sp>
          <p:nvSpPr>
            <p:cNvPr id="68664" name="Text Box 16"/>
            <p:cNvSpPr txBox="1">
              <a:spLocks noChangeArrowheads="1"/>
            </p:cNvSpPr>
            <p:nvPr/>
          </p:nvSpPr>
          <p:spPr bwMode="gray">
            <a:xfrm>
              <a:off x="1268" y="1354"/>
              <a:ext cx="236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391" tIns="45695" rIns="91391" bIns="45695">
              <a:spAutoFit/>
            </a:bodyPr>
            <a:lstStyle/>
            <a:p>
              <a:pPr algn="ctr"/>
              <a:r>
                <a:rPr lang="en-US" sz="2400">
                  <a:solidFill>
                    <a:schemeClr val="accent2"/>
                  </a:solidFill>
                  <a:latin typeface="Calibri" pitchFamily="34" charset="0"/>
                  <a:cs typeface="Angsana New" pitchFamily="18" charset="-34"/>
                </a:rPr>
                <a:t>1</a:t>
              </a:r>
              <a:endParaRPr lang="en-US">
                <a:solidFill>
                  <a:schemeClr val="accent2"/>
                </a:solidFill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8665" name="Text Box 17"/>
            <p:cNvSpPr txBox="1">
              <a:spLocks noChangeArrowheads="1"/>
            </p:cNvSpPr>
            <p:nvPr/>
          </p:nvSpPr>
          <p:spPr bwMode="gray">
            <a:xfrm>
              <a:off x="769" y="1777"/>
              <a:ext cx="1295" cy="1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391" tIns="45695" rIns="91391" bIns="45695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1" dirty="0">
                  <a:latin typeface="Arial Narrow" pitchFamily="34" charset="0"/>
                  <a:cs typeface="FreesiaUPC" pitchFamily="34" charset="-34"/>
                </a:rPr>
                <a:t>Valuing Workforce Member</a:t>
              </a:r>
            </a:p>
            <a:p>
              <a:pPr algn="ctr">
                <a:lnSpc>
                  <a:spcPct val="30000"/>
                </a:lnSpc>
              </a:pPr>
              <a:endParaRPr lang="en-US" sz="2000" b="1" dirty="0">
                <a:latin typeface="Arial Narrow" pitchFamily="34" charset="0"/>
                <a:cs typeface="FreesiaUPC" pitchFamily="34" charset="-34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000" dirty="0">
                  <a:latin typeface="Arial Narrow" pitchFamily="34" charset="0"/>
                  <a:cs typeface="FreesiaUPC" pitchFamily="34" charset="-34"/>
                </a:rPr>
                <a:t> </a:t>
              </a:r>
              <a:r>
                <a:rPr lang="th-TH" sz="2000" dirty="0">
                  <a:latin typeface="Arial Narrow" pitchFamily="34" charset="0"/>
                  <a:cs typeface="FreesiaUPC" pitchFamily="34" charset="-34"/>
                </a:rPr>
                <a:t>เคารพ ให้เกียรติผู้ร่วมงาน โดยเปิดรับฟังความคิดเห็น สื่อสาร</a:t>
              </a:r>
            </a:p>
            <a:p>
              <a:pPr algn="ctr">
                <a:lnSpc>
                  <a:spcPct val="80000"/>
                </a:lnSpc>
              </a:pPr>
              <a:r>
                <a:rPr lang="th-TH" sz="2000" dirty="0">
                  <a:latin typeface="Arial Narrow" pitchFamily="34" charset="0"/>
                  <a:cs typeface="FreesiaUPC" pitchFamily="34" charset="-34"/>
                </a:rPr>
                <a:t>ให้มีส่วนร่วม และสร้างความผูกพัน ไม่อคติ และ รักษาศักดิ์ศรี หน้าตาของผู้ร่วมงาน</a:t>
              </a:r>
              <a:endParaRPr lang="en-US" sz="2000" dirty="0">
                <a:latin typeface="Arial Narrow" pitchFamily="34" charset="0"/>
                <a:cs typeface="FreesiaUPC" pitchFamily="34" charset="-34"/>
              </a:endParaRPr>
            </a:p>
          </p:txBody>
        </p:sp>
      </p:grpSp>
      <p:grpSp>
        <p:nvGrpSpPr>
          <p:cNvPr id="68613" name="Group 18"/>
          <p:cNvGrpSpPr>
            <a:grpSpLocks/>
          </p:cNvGrpSpPr>
          <p:nvPr/>
        </p:nvGrpSpPr>
        <p:grpSpPr bwMode="auto">
          <a:xfrm>
            <a:off x="2362200" y="1852613"/>
            <a:ext cx="2209800" cy="4624387"/>
            <a:chOff x="2208" y="1299"/>
            <a:chExt cx="1365" cy="2539"/>
          </a:xfrm>
        </p:grpSpPr>
        <p:sp>
          <p:nvSpPr>
            <p:cNvPr id="68644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8645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8646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8647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8648" name="Oval 23"/>
            <p:cNvSpPr>
              <a:spLocks noChangeArrowheads="1"/>
            </p:cNvSpPr>
            <p:nvPr/>
          </p:nvSpPr>
          <p:spPr bwMode="gray">
            <a:xfrm>
              <a:off x="2677" y="1307"/>
              <a:ext cx="405" cy="383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8649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8650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8651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8652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8653" name="Text Box 28"/>
            <p:cNvSpPr txBox="1">
              <a:spLocks noChangeArrowheads="1"/>
            </p:cNvSpPr>
            <p:nvPr/>
          </p:nvSpPr>
          <p:spPr bwMode="gray">
            <a:xfrm>
              <a:off x="2767" y="1354"/>
              <a:ext cx="219" cy="2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391" tIns="45695" rIns="91391" bIns="45695">
              <a:spAutoFit/>
            </a:bodyPr>
            <a:lstStyle/>
            <a:p>
              <a:pPr algn="ctr"/>
              <a:r>
                <a:rPr lang="en-US" sz="2400">
                  <a:solidFill>
                    <a:schemeClr val="accent2"/>
                  </a:solidFill>
                  <a:latin typeface="Calibri" pitchFamily="34" charset="0"/>
                  <a:cs typeface="Angsana New" pitchFamily="18" charset="-34"/>
                </a:rPr>
                <a:t>2</a:t>
              </a:r>
              <a:endParaRPr lang="en-US">
                <a:solidFill>
                  <a:schemeClr val="accent2"/>
                </a:solidFill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8654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13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391" tIns="45695" rIns="91391" bIns="45695">
              <a:spAutoFit/>
            </a:bodyPr>
            <a:lstStyle/>
            <a:p>
              <a:pPr algn="ctr"/>
              <a:r>
                <a:rPr lang="en-US" sz="2000" b="1">
                  <a:solidFill>
                    <a:srgbClr val="000099"/>
                  </a:solidFill>
                  <a:latin typeface="Arial Narrow" pitchFamily="34" charset="0"/>
                  <a:cs typeface="FreesiaUPC" pitchFamily="34" charset="-34"/>
                </a:rPr>
                <a:t>Empathy</a:t>
              </a:r>
            </a:p>
            <a:p>
              <a:pPr algn="ctr"/>
              <a:endParaRPr lang="en-US" sz="2000" b="1">
                <a:solidFill>
                  <a:srgbClr val="000099"/>
                </a:solidFill>
                <a:latin typeface="Arial Narrow" pitchFamily="34" charset="0"/>
                <a:cs typeface="FreesiaUPC" pitchFamily="34" charset="-34"/>
              </a:endParaRPr>
            </a:p>
            <a:p>
              <a:pPr algn="ctr"/>
              <a:endParaRPr lang="th-TH" sz="2000" b="1">
                <a:solidFill>
                  <a:srgbClr val="000099"/>
                </a:solidFill>
                <a:latin typeface="Arial Narrow" pitchFamily="34" charset="0"/>
                <a:cs typeface="FreesiaUPC" pitchFamily="34" charset="-34"/>
              </a:endParaRPr>
            </a:p>
            <a:p>
              <a:pPr algn="ctr"/>
              <a:r>
                <a:rPr lang="th-TH" sz="2000">
                  <a:solidFill>
                    <a:srgbClr val="000099"/>
                  </a:solidFill>
                  <a:latin typeface="Arial Narrow" pitchFamily="34" charset="0"/>
                  <a:cs typeface="FreesiaUPC" pitchFamily="34" charset="-34"/>
                </a:rPr>
                <a:t>ใส่ใจความรู้สึก ทุกข์สุขของผู้อื่นรอบตัว ร่วมดีใจหรือให้กำลังใจ ชมเชย ยกย่อง รวมถึงแนะนำ</a:t>
              </a:r>
            </a:p>
            <a:p>
              <a:pPr algn="ctr"/>
              <a:r>
                <a:rPr lang="th-TH" sz="2000">
                  <a:solidFill>
                    <a:srgbClr val="000099"/>
                  </a:solidFill>
                  <a:latin typeface="Arial Narrow" pitchFamily="34" charset="0"/>
                  <a:cs typeface="FreesiaUPC" pitchFamily="34" charset="-34"/>
                </a:rPr>
                <a:t>อย่างสร้างสรรค์จริงใจ</a:t>
              </a:r>
              <a:endParaRPr lang="en-US" sz="2000">
                <a:solidFill>
                  <a:srgbClr val="000099"/>
                </a:solidFill>
                <a:latin typeface="Arial Narrow" pitchFamily="34" charset="0"/>
                <a:cs typeface="FreesiaUPC" pitchFamily="34" charset="-34"/>
              </a:endParaRPr>
            </a:p>
          </p:txBody>
        </p:sp>
        <p:sp>
          <p:nvSpPr>
            <p:cNvPr id="68655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8656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</p:grpSp>
      <p:grpSp>
        <p:nvGrpSpPr>
          <p:cNvPr id="68614" name="Group 32"/>
          <p:cNvGrpSpPr>
            <a:grpSpLocks/>
          </p:cNvGrpSpPr>
          <p:nvPr/>
        </p:nvGrpSpPr>
        <p:grpSpPr bwMode="auto">
          <a:xfrm>
            <a:off x="4716463" y="1851025"/>
            <a:ext cx="2065337" cy="4625975"/>
            <a:chOff x="3692" y="1299"/>
            <a:chExt cx="1367" cy="2539"/>
          </a:xfrm>
        </p:grpSpPr>
        <p:sp>
          <p:nvSpPr>
            <p:cNvPr id="68630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8631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8632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8633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grpSp>
          <p:nvGrpSpPr>
            <p:cNvPr id="68634" name="Group 37"/>
            <p:cNvGrpSpPr>
              <a:grpSpLocks/>
            </p:cNvGrpSpPr>
            <p:nvPr/>
          </p:nvGrpSpPr>
          <p:grpSpPr bwMode="auto">
            <a:xfrm>
              <a:off x="4167" y="1299"/>
              <a:ext cx="401" cy="392"/>
              <a:chOff x="1293" y="587"/>
              <a:chExt cx="660" cy="647"/>
            </a:xfrm>
          </p:grpSpPr>
          <p:sp>
            <p:nvSpPr>
              <p:cNvPr id="68639" name="Oval 38"/>
              <p:cNvSpPr>
                <a:spLocks noChangeArrowheads="1"/>
              </p:cNvSpPr>
              <p:nvPr/>
            </p:nvSpPr>
            <p:spPr bwMode="gray">
              <a:xfrm>
                <a:off x="1293" y="602"/>
                <a:ext cx="660" cy="63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h-TH" sz="2800">
                  <a:latin typeface="Calibri" pitchFamily="34" charset="0"/>
                  <a:cs typeface="Angsana New" pitchFamily="18" charset="-34"/>
                </a:endParaRPr>
              </a:p>
            </p:txBody>
          </p:sp>
          <p:sp>
            <p:nvSpPr>
              <p:cNvPr id="68640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 sz="2800">
                  <a:latin typeface="Calibri" pitchFamily="34" charset="0"/>
                  <a:cs typeface="Angsana New" pitchFamily="18" charset="-34"/>
                </a:endParaRPr>
              </a:p>
            </p:txBody>
          </p:sp>
          <p:sp>
            <p:nvSpPr>
              <p:cNvPr id="68641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 sz="2800">
                  <a:latin typeface="Calibri" pitchFamily="34" charset="0"/>
                  <a:cs typeface="Angsana New" pitchFamily="18" charset="-34"/>
                </a:endParaRPr>
              </a:p>
            </p:txBody>
          </p:sp>
          <p:sp>
            <p:nvSpPr>
              <p:cNvPr id="68642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 sz="2800">
                  <a:latin typeface="Calibri" pitchFamily="34" charset="0"/>
                  <a:cs typeface="Angsana New" pitchFamily="18" charset="-34"/>
                </a:endParaRPr>
              </a:p>
            </p:txBody>
          </p:sp>
          <p:sp>
            <p:nvSpPr>
              <p:cNvPr id="68643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 sz="2800">
                  <a:latin typeface="Calibri" pitchFamily="34" charset="0"/>
                  <a:cs typeface="Angsana New" pitchFamily="18" charset="-34"/>
                </a:endParaRPr>
              </a:p>
            </p:txBody>
          </p:sp>
        </p:grpSp>
        <p:sp>
          <p:nvSpPr>
            <p:cNvPr id="68635" name="Text Box 43"/>
            <p:cNvSpPr txBox="1">
              <a:spLocks noChangeArrowheads="1"/>
            </p:cNvSpPr>
            <p:nvPr/>
          </p:nvSpPr>
          <p:spPr bwMode="gray">
            <a:xfrm>
              <a:off x="4247" y="1354"/>
              <a:ext cx="234" cy="2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391" tIns="45695" rIns="91391" bIns="45695">
              <a:spAutoFit/>
            </a:bodyPr>
            <a:lstStyle/>
            <a:p>
              <a:pPr algn="ctr"/>
              <a:r>
                <a:rPr lang="en-US" sz="2400">
                  <a:solidFill>
                    <a:schemeClr val="accent2"/>
                  </a:solidFill>
                  <a:latin typeface="Calibri" pitchFamily="34" charset="0"/>
                  <a:cs typeface="Angsana New" pitchFamily="18" charset="-34"/>
                </a:rPr>
                <a:t>3</a:t>
              </a:r>
              <a:endParaRPr lang="en-US">
                <a:solidFill>
                  <a:schemeClr val="accent2"/>
                </a:solidFill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8636" name="Text Box 44"/>
            <p:cNvSpPr txBox="1">
              <a:spLocks noChangeArrowheads="1"/>
            </p:cNvSpPr>
            <p:nvPr/>
          </p:nvSpPr>
          <p:spPr bwMode="gray">
            <a:xfrm>
              <a:off x="3743" y="1776"/>
              <a:ext cx="1297" cy="1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391" tIns="45695" rIns="91391" bIns="45695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b="1">
                  <a:solidFill>
                    <a:srgbClr val="000099"/>
                  </a:solidFill>
                  <a:latin typeface="Arial Narrow" pitchFamily="34" charset="0"/>
                  <a:cs typeface="FreesiaUPC" pitchFamily="34" charset="-34"/>
                </a:rPr>
                <a:t>Unity</a:t>
              </a:r>
            </a:p>
            <a:p>
              <a:pPr algn="ctr">
                <a:lnSpc>
                  <a:spcPct val="90000"/>
                </a:lnSpc>
              </a:pPr>
              <a:endParaRPr lang="en-US" sz="2000" b="1">
                <a:solidFill>
                  <a:srgbClr val="000099"/>
                </a:solidFill>
                <a:latin typeface="Arial Narrow" pitchFamily="34" charset="0"/>
                <a:cs typeface="FreesiaUPC" pitchFamily="34" charset="-34"/>
              </a:endParaRPr>
            </a:p>
            <a:p>
              <a:pPr algn="ctr">
                <a:lnSpc>
                  <a:spcPct val="90000"/>
                </a:lnSpc>
              </a:pPr>
              <a:r>
                <a:rPr lang="th-TH" sz="2000">
                  <a:solidFill>
                    <a:srgbClr val="000099"/>
                  </a:solidFill>
                  <a:latin typeface="Arial Narrow" pitchFamily="34" charset="0"/>
                  <a:cs typeface="FreesiaUPC" pitchFamily="34" charset="-34"/>
                </a:rPr>
                <a:t>มีน้ำใจ ร่วมมือ </a:t>
              </a:r>
            </a:p>
            <a:p>
              <a:pPr algn="ctr">
                <a:lnSpc>
                  <a:spcPct val="90000"/>
                </a:lnSpc>
              </a:pPr>
              <a:r>
                <a:rPr lang="th-TH" sz="2000">
                  <a:solidFill>
                    <a:srgbClr val="000099"/>
                  </a:solidFill>
                  <a:latin typeface="Arial Narrow" pitchFamily="34" charset="0"/>
                  <a:cs typeface="FreesiaUPC" pitchFamily="34" charset="-34"/>
                </a:rPr>
                <a:t>ร่วมแรงร่วมใจ อาสาเข้าช่วยเหลือด้วยความ</a:t>
              </a:r>
            </a:p>
            <a:p>
              <a:pPr algn="ctr">
                <a:lnSpc>
                  <a:spcPct val="90000"/>
                </a:lnSpc>
              </a:pPr>
              <a:r>
                <a:rPr lang="th-TH" sz="2000">
                  <a:solidFill>
                    <a:srgbClr val="000099"/>
                  </a:solidFill>
                  <a:latin typeface="Arial Narrow" pitchFamily="34" charset="0"/>
                  <a:cs typeface="FreesiaUPC" pitchFamily="34" charset="-34"/>
                </a:rPr>
                <a:t>เต็มใจ ยืดหยุ่น ผ่อนปรน ประนีประนอม ทำให้ภารกิจสำเร็จลุล่วงด้วยความสามัคคี ปรองดอง</a:t>
              </a:r>
            </a:p>
          </p:txBody>
        </p:sp>
        <p:sp>
          <p:nvSpPr>
            <p:cNvPr id="68637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8638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</p:grpSp>
      <p:grpSp>
        <p:nvGrpSpPr>
          <p:cNvPr id="68615" name="Group 50"/>
          <p:cNvGrpSpPr>
            <a:grpSpLocks/>
          </p:cNvGrpSpPr>
          <p:nvPr/>
        </p:nvGrpSpPr>
        <p:grpSpPr bwMode="auto">
          <a:xfrm>
            <a:off x="6858000" y="1838325"/>
            <a:ext cx="2095500" cy="4638675"/>
            <a:chOff x="3692" y="1299"/>
            <a:chExt cx="1367" cy="2539"/>
          </a:xfrm>
        </p:grpSpPr>
        <p:sp>
          <p:nvSpPr>
            <p:cNvPr id="68616" name="AutoShape 51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8617" name="AutoShape 52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8618" name="AutoShape 53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8619" name="AutoShape 54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CCC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grpSp>
          <p:nvGrpSpPr>
            <p:cNvPr id="68620" name="Group 55"/>
            <p:cNvGrpSpPr>
              <a:grpSpLocks/>
            </p:cNvGrpSpPr>
            <p:nvPr/>
          </p:nvGrpSpPr>
          <p:grpSpPr bwMode="auto">
            <a:xfrm>
              <a:off x="4166" y="1299"/>
              <a:ext cx="403" cy="392"/>
              <a:chOff x="1291" y="587"/>
              <a:chExt cx="664" cy="647"/>
            </a:xfrm>
          </p:grpSpPr>
          <p:sp>
            <p:nvSpPr>
              <p:cNvPr id="68625" name="Oval 56"/>
              <p:cNvSpPr>
                <a:spLocks noChangeArrowheads="1"/>
              </p:cNvSpPr>
              <p:nvPr/>
            </p:nvSpPr>
            <p:spPr bwMode="gray">
              <a:xfrm>
                <a:off x="1291" y="600"/>
                <a:ext cx="664" cy="629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h-TH" sz="2800">
                  <a:latin typeface="Calibri" pitchFamily="34" charset="0"/>
                  <a:cs typeface="Angsana New" pitchFamily="18" charset="-34"/>
                </a:endParaRPr>
              </a:p>
            </p:txBody>
          </p:sp>
          <p:sp>
            <p:nvSpPr>
              <p:cNvPr id="68626" name="Oval 57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 sz="2800">
                  <a:latin typeface="Calibri" pitchFamily="34" charset="0"/>
                  <a:cs typeface="Angsana New" pitchFamily="18" charset="-34"/>
                </a:endParaRPr>
              </a:p>
            </p:txBody>
          </p:sp>
          <p:sp>
            <p:nvSpPr>
              <p:cNvPr id="68627" name="Oval 58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 sz="2800">
                  <a:latin typeface="Calibri" pitchFamily="34" charset="0"/>
                  <a:cs typeface="Angsana New" pitchFamily="18" charset="-34"/>
                </a:endParaRPr>
              </a:p>
            </p:txBody>
          </p:sp>
          <p:sp>
            <p:nvSpPr>
              <p:cNvPr id="68628" name="Oval 59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 sz="2800">
                  <a:latin typeface="Calibri" pitchFamily="34" charset="0"/>
                  <a:cs typeface="Angsana New" pitchFamily="18" charset="-34"/>
                </a:endParaRPr>
              </a:p>
            </p:txBody>
          </p:sp>
          <p:sp>
            <p:nvSpPr>
              <p:cNvPr id="68629" name="Oval 60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 sz="2800">
                  <a:latin typeface="Calibri" pitchFamily="34" charset="0"/>
                  <a:cs typeface="Angsana New" pitchFamily="18" charset="-34"/>
                </a:endParaRPr>
              </a:p>
            </p:txBody>
          </p:sp>
        </p:grpSp>
        <p:sp>
          <p:nvSpPr>
            <p:cNvPr id="68621" name="Text Box 61"/>
            <p:cNvSpPr txBox="1">
              <a:spLocks noChangeArrowheads="1"/>
            </p:cNvSpPr>
            <p:nvPr/>
          </p:nvSpPr>
          <p:spPr bwMode="gray">
            <a:xfrm>
              <a:off x="4247" y="1354"/>
              <a:ext cx="231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391" tIns="45695" rIns="91391" bIns="45695">
              <a:spAutoFit/>
            </a:bodyPr>
            <a:lstStyle/>
            <a:p>
              <a:pPr algn="ctr"/>
              <a:r>
                <a:rPr lang="en-US" sz="2400">
                  <a:solidFill>
                    <a:schemeClr val="accent2"/>
                  </a:solidFill>
                  <a:latin typeface="Calibri" pitchFamily="34" charset="0"/>
                  <a:cs typeface="Angsana New" pitchFamily="18" charset="-34"/>
                </a:rPr>
                <a:t>4</a:t>
              </a:r>
              <a:endParaRPr lang="en-US">
                <a:solidFill>
                  <a:schemeClr val="accent2"/>
                </a:solidFill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8622" name="Text Box 62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15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391" tIns="45695" rIns="91391" bIns="45695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b="1">
                  <a:solidFill>
                    <a:srgbClr val="000099"/>
                  </a:solidFill>
                  <a:latin typeface="Arial Narrow" pitchFamily="34" charset="0"/>
                  <a:cs typeface="FreesiaUPC" pitchFamily="34" charset="-34"/>
                </a:rPr>
                <a:t>Synergy</a:t>
              </a:r>
            </a:p>
            <a:p>
              <a:pPr algn="ctr">
                <a:lnSpc>
                  <a:spcPct val="90000"/>
                </a:lnSpc>
              </a:pPr>
              <a:endParaRPr lang="th-TH" sz="2000" b="1">
                <a:solidFill>
                  <a:srgbClr val="000099"/>
                </a:solidFill>
                <a:latin typeface="Arial Narrow" pitchFamily="34" charset="0"/>
                <a:cs typeface="FreesiaUPC" pitchFamily="34" charset="-34"/>
              </a:endParaRPr>
            </a:p>
            <a:p>
              <a:pPr algn="ctr"/>
              <a:r>
                <a:rPr lang="th-TH" sz="2000">
                  <a:solidFill>
                    <a:srgbClr val="000099"/>
                  </a:solidFill>
                  <a:latin typeface="Arial Narrow" pitchFamily="34" charset="0"/>
                  <a:cs typeface="FreesiaUPC" pitchFamily="34" charset="-34"/>
                </a:rPr>
                <a:t>ผนึกพลัง </a:t>
              </a:r>
            </a:p>
            <a:p>
              <a:pPr algn="ctr"/>
              <a:r>
                <a:rPr lang="th-TH" sz="2000">
                  <a:solidFill>
                    <a:srgbClr val="000099"/>
                  </a:solidFill>
                  <a:latin typeface="Arial Narrow" pitchFamily="34" charset="0"/>
                  <a:cs typeface="FreesiaUPC" pitchFamily="34" charset="-34"/>
                </a:rPr>
                <a:t>ประสานความแตกต่าง </a:t>
              </a:r>
            </a:p>
            <a:p>
              <a:pPr algn="ctr"/>
              <a:r>
                <a:rPr lang="th-TH" sz="2000">
                  <a:solidFill>
                    <a:srgbClr val="000099"/>
                  </a:solidFill>
                  <a:latin typeface="Arial Narrow" pitchFamily="34" charset="0"/>
                  <a:cs typeface="FreesiaUPC" pitchFamily="34" charset="-34"/>
                </a:rPr>
                <a:t>(เพศ วัย ความรู้ ฯลฯ) ให้เกิดความกลมกลืน นำจุดเด่นของทุกคนสร้างผลงานให้เหนือความคาดหมาย</a:t>
              </a:r>
            </a:p>
          </p:txBody>
        </p:sp>
        <p:sp>
          <p:nvSpPr>
            <p:cNvPr id="68623" name="AutoShape 63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  <p:sp>
          <p:nvSpPr>
            <p:cNvPr id="68624" name="AutoShape 64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2800">
                <a:latin typeface="Calibri" pitchFamily="34" charset="0"/>
                <a:cs typeface="Angsana New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96200" cy="990600"/>
          </a:xfrm>
          <a:solidFill>
            <a:schemeClr val="accent2">
              <a:lumMod val="75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latin typeface="Arial Narrow" pitchFamily="34" charset="0"/>
                <a:cs typeface="FreesiaUPC" pitchFamily="34" charset="-34"/>
              </a:rPr>
              <a:t>Integrity </a:t>
            </a:r>
            <a:r>
              <a:rPr lang="th-TH" sz="4800" dirty="0">
                <a:latin typeface="Arial Narrow" pitchFamily="34" charset="0"/>
                <a:cs typeface="FreesiaUPC" pitchFamily="34" charset="-34"/>
              </a:rPr>
              <a:t>มั่นคงยิ่งในคุณธรรม</a:t>
            </a:r>
            <a:endParaRPr lang="en-US" sz="4800" dirty="0">
              <a:latin typeface="Arial Narrow" pitchFamily="34" charset="0"/>
              <a:cs typeface="FreesiaUPC" pitchFamily="34" charset="-34"/>
            </a:endParaRPr>
          </a:p>
        </p:txBody>
      </p:sp>
      <p:grpSp>
        <p:nvGrpSpPr>
          <p:cNvPr id="69634" name="Group 3"/>
          <p:cNvGrpSpPr>
            <a:grpSpLocks/>
          </p:cNvGrpSpPr>
          <p:nvPr/>
        </p:nvGrpSpPr>
        <p:grpSpPr bwMode="auto">
          <a:xfrm>
            <a:off x="914400" y="1831975"/>
            <a:ext cx="2398713" cy="4492625"/>
            <a:chOff x="720" y="1296"/>
            <a:chExt cx="1367" cy="2542"/>
          </a:xfrm>
        </p:grpSpPr>
        <p:sp>
          <p:nvSpPr>
            <p:cNvPr id="69664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9665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9666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9667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9668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9669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grpSp>
          <p:nvGrpSpPr>
            <p:cNvPr id="69670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69673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9674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9675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9676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9677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</p:grpSp>
        <p:sp>
          <p:nvSpPr>
            <p:cNvPr id="69671" name="Text Box 16"/>
            <p:cNvSpPr txBox="1">
              <a:spLocks noChangeArrowheads="1"/>
            </p:cNvSpPr>
            <p:nvPr/>
          </p:nvSpPr>
          <p:spPr bwMode="gray">
            <a:xfrm>
              <a:off x="1286" y="1354"/>
              <a:ext cx="202" cy="2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69672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12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Truthfulness</a:t>
              </a:r>
            </a:p>
            <a:p>
              <a:pPr algn="ctr">
                <a:lnSpc>
                  <a:spcPct val="50000"/>
                </a:lnSpc>
              </a:pPr>
              <a:endParaRPr lang="en-US" sz="2000" b="1">
                <a:solidFill>
                  <a:srgbClr val="000000"/>
                </a:solidFill>
                <a:latin typeface="Arial Narrow" pitchFamily="34" charset="0"/>
                <a:cs typeface="FreesiaUPC" pitchFamily="34" charset="-34"/>
              </a:endParaRPr>
            </a:p>
            <a:p>
              <a:pPr algn="ctr">
                <a:lnSpc>
                  <a:spcPct val="90000"/>
                </a:lnSpc>
              </a:pPr>
              <a:r>
                <a:rPr lang="th-TH" sz="200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ซื่อตรง ตรงไปตรงมา </a:t>
              </a:r>
            </a:p>
            <a:p>
              <a:pPr algn="ctr">
                <a:lnSpc>
                  <a:spcPct val="90000"/>
                </a:lnSpc>
              </a:pPr>
              <a:r>
                <a:rPr lang="th-TH" sz="200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 ไม่หลอกลวง</a:t>
              </a:r>
            </a:p>
            <a:p>
              <a:pPr algn="ctr">
                <a:lnSpc>
                  <a:spcPct val="90000"/>
                </a:lnSpc>
              </a:pPr>
              <a:r>
                <a:rPr lang="th-TH" sz="200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ทั้งต่อตนเองและผู้อื่น </a:t>
              </a:r>
            </a:p>
            <a:p>
              <a:pPr algn="ctr">
                <a:lnSpc>
                  <a:spcPct val="90000"/>
                </a:lnSpc>
              </a:pPr>
              <a:r>
                <a:rPr lang="th-TH" sz="200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คิด ไตร่ตรอง ก่อนพูด</a:t>
              </a:r>
            </a:p>
            <a:p>
              <a:pPr algn="ctr">
                <a:lnSpc>
                  <a:spcPct val="90000"/>
                </a:lnSpc>
              </a:pPr>
              <a:r>
                <a:rPr lang="th-TH" sz="200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ยึดมั่นรักษาคำพูดอย่างมั่นคงเสมอต้นเสมอปลาย</a:t>
              </a:r>
              <a:endParaRPr lang="en-US" sz="2000">
                <a:solidFill>
                  <a:srgbClr val="000000"/>
                </a:solidFill>
                <a:latin typeface="Arial Narrow" pitchFamily="34" charset="0"/>
                <a:cs typeface="FreesiaUPC" pitchFamily="34" charset="-34"/>
              </a:endParaRPr>
            </a:p>
          </p:txBody>
        </p:sp>
      </p:grpSp>
      <p:grpSp>
        <p:nvGrpSpPr>
          <p:cNvPr id="69635" name="Group 18"/>
          <p:cNvGrpSpPr>
            <a:grpSpLocks/>
          </p:cNvGrpSpPr>
          <p:nvPr/>
        </p:nvGrpSpPr>
        <p:grpSpPr bwMode="auto">
          <a:xfrm>
            <a:off x="3505200" y="1831975"/>
            <a:ext cx="2438400" cy="4492625"/>
            <a:chOff x="2208" y="1296"/>
            <a:chExt cx="1365" cy="2542"/>
          </a:xfrm>
        </p:grpSpPr>
        <p:sp>
          <p:nvSpPr>
            <p:cNvPr id="69651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9652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9653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9654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9655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9656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9657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9658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9659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9660" name="Text Box 28"/>
            <p:cNvSpPr txBox="1">
              <a:spLocks noChangeArrowheads="1"/>
            </p:cNvSpPr>
            <p:nvPr/>
          </p:nvSpPr>
          <p:spPr bwMode="gray">
            <a:xfrm>
              <a:off x="2776" y="1354"/>
              <a:ext cx="198" cy="2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69661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12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1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Moral &amp; Ethic</a:t>
              </a:r>
            </a:p>
            <a:p>
              <a:pPr algn="ctr">
                <a:lnSpc>
                  <a:spcPct val="50000"/>
                </a:lnSpc>
              </a:pPr>
              <a:endParaRPr lang="en-US" sz="2000" b="1">
                <a:solidFill>
                  <a:srgbClr val="000000"/>
                </a:solidFill>
                <a:latin typeface="Arial Narrow" pitchFamily="34" charset="0"/>
                <a:cs typeface="FreesiaUPC" pitchFamily="34" charset="-34"/>
              </a:endParaRPr>
            </a:p>
            <a:p>
              <a:pPr algn="ctr">
                <a:lnSpc>
                  <a:spcPct val="40000"/>
                </a:lnSpc>
              </a:pPr>
              <a:endParaRPr lang="en-US" sz="2000" b="1">
                <a:solidFill>
                  <a:srgbClr val="000000"/>
                </a:solidFill>
                <a:latin typeface="Arial Narrow" pitchFamily="34" charset="0"/>
                <a:cs typeface="FreesiaUPC" pitchFamily="34" charset="-34"/>
              </a:endParaRPr>
            </a:p>
            <a:p>
              <a:pPr algn="ctr"/>
              <a:r>
                <a:rPr lang="th-TH" sz="200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ตั้งมั่นในความถูกต้อง โปร่งใส ไม่มีอคติ วาระซ่อนเร้น </a:t>
              </a:r>
            </a:p>
            <a:p>
              <a:pPr algn="ctr"/>
              <a:r>
                <a:rPr lang="th-TH" sz="200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ถือมั่นในกรอบของจรรยาบรรณแห่งวิชาชีพ </a:t>
              </a:r>
            </a:p>
            <a:p>
              <a:pPr algn="ctr"/>
              <a:r>
                <a:rPr lang="th-TH" sz="200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ไม่บิดเบือนเพื่อประโยชน์ผู้ใด</a:t>
              </a:r>
              <a:endParaRPr lang="en-US" sz="2000">
                <a:latin typeface="Arial Narrow" pitchFamily="34" charset="0"/>
                <a:cs typeface="FreesiaUPC" pitchFamily="34" charset="-34"/>
              </a:endParaRPr>
            </a:p>
          </p:txBody>
        </p:sp>
        <p:sp>
          <p:nvSpPr>
            <p:cNvPr id="69662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9663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69636" name="Group 32"/>
          <p:cNvGrpSpPr>
            <a:grpSpLocks/>
          </p:cNvGrpSpPr>
          <p:nvPr/>
        </p:nvGrpSpPr>
        <p:grpSpPr bwMode="auto">
          <a:xfrm>
            <a:off x="6172200" y="1828800"/>
            <a:ext cx="2362200" cy="4492625"/>
            <a:chOff x="3692" y="1296"/>
            <a:chExt cx="1367" cy="2542"/>
          </a:xfrm>
        </p:grpSpPr>
        <p:sp>
          <p:nvSpPr>
            <p:cNvPr id="69637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9638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9639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9640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grpSp>
          <p:nvGrpSpPr>
            <p:cNvPr id="69641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69646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9647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9648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9649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69650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</p:grpSp>
        <p:sp>
          <p:nvSpPr>
            <p:cNvPr id="69642" name="Text Box 43"/>
            <p:cNvSpPr txBox="1">
              <a:spLocks noChangeArrowheads="1"/>
            </p:cNvSpPr>
            <p:nvPr/>
          </p:nvSpPr>
          <p:spPr bwMode="gray">
            <a:xfrm>
              <a:off x="4261" y="1354"/>
              <a:ext cx="205" cy="2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69643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12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b="1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Management by Fact</a:t>
              </a:r>
            </a:p>
            <a:p>
              <a:pPr algn="ctr">
                <a:lnSpc>
                  <a:spcPct val="50000"/>
                </a:lnSpc>
              </a:pPr>
              <a:endParaRPr lang="en-US" sz="2000" b="1">
                <a:solidFill>
                  <a:srgbClr val="000000"/>
                </a:solidFill>
                <a:latin typeface="Arial Narrow" pitchFamily="34" charset="0"/>
                <a:cs typeface="FreesiaUPC" pitchFamily="34" charset="-34"/>
              </a:endParaRPr>
            </a:p>
            <a:p>
              <a:pPr algn="ctr">
                <a:lnSpc>
                  <a:spcPct val="90000"/>
                </a:lnSpc>
              </a:pPr>
              <a:r>
                <a:rPr lang="th-TH" sz="200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รวบรวม วิเคราะห์ ตรวจสอบข้อเท็จจริงประกอบการคิดพิจารณาและลงมือดำเนินการตามข้อเท็จจริง โดยหลีกเลี่ยงการอนุมาน</a:t>
              </a:r>
              <a:endParaRPr lang="en-US" sz="2000">
                <a:latin typeface="Arial Narrow" pitchFamily="34" charset="0"/>
                <a:cs typeface="FreesiaUPC" pitchFamily="34" charset="-34"/>
              </a:endParaRPr>
            </a:p>
          </p:txBody>
        </p:sp>
        <p:sp>
          <p:nvSpPr>
            <p:cNvPr id="69644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69645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ordia New" pitchFamily="34" charset="-34"/>
                </a:rPr>
                <a:t>EdPEx</a:t>
              </a:r>
              <a:endPara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ordia New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458200" cy="762000"/>
          </a:xfrm>
          <a:solidFill>
            <a:schemeClr val="accent2">
              <a:lumMod val="75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rgbClr val="FFFF66"/>
                </a:solidFill>
                <a:latin typeface="Arial Narrow" pitchFamily="34" charset="0"/>
                <a:cs typeface="FreesiaUPC" pitchFamily="34" charset="-34"/>
              </a:rPr>
              <a:t>Determination </a:t>
            </a:r>
            <a:r>
              <a:rPr lang="th-TH" sz="3600" dirty="0">
                <a:solidFill>
                  <a:srgbClr val="FFFF66"/>
                </a:solidFill>
                <a:latin typeface="Arial Narrow" pitchFamily="34" charset="0"/>
                <a:cs typeface="FreesiaUPC" pitchFamily="34" charset="-34"/>
              </a:rPr>
              <a:t>แน่วแน่ทำกล้าตัดสินใจ</a:t>
            </a:r>
            <a:endParaRPr lang="en-US" sz="3600" dirty="0">
              <a:solidFill>
                <a:srgbClr val="FFFF66"/>
              </a:solidFill>
              <a:latin typeface="Arial Narrow" pitchFamily="34" charset="0"/>
              <a:cs typeface="FreesiaUPC" pitchFamily="34" charset="-34"/>
            </a:endParaRPr>
          </a:p>
        </p:txBody>
      </p:sp>
      <p:grpSp>
        <p:nvGrpSpPr>
          <p:cNvPr id="70658" name="Group 3"/>
          <p:cNvGrpSpPr>
            <a:grpSpLocks/>
          </p:cNvGrpSpPr>
          <p:nvPr/>
        </p:nvGrpSpPr>
        <p:grpSpPr bwMode="auto">
          <a:xfrm>
            <a:off x="914400" y="1831975"/>
            <a:ext cx="2398713" cy="4797425"/>
            <a:chOff x="720" y="1296"/>
            <a:chExt cx="1367" cy="2542"/>
          </a:xfrm>
        </p:grpSpPr>
        <p:sp>
          <p:nvSpPr>
            <p:cNvPr id="70688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0689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0690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0691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0692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0693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grpSp>
          <p:nvGrpSpPr>
            <p:cNvPr id="70694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70697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70698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70699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70700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70701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</p:grpSp>
        <p:sp>
          <p:nvSpPr>
            <p:cNvPr id="70695" name="Text Box 16"/>
            <p:cNvSpPr txBox="1">
              <a:spLocks noChangeArrowheads="1"/>
            </p:cNvSpPr>
            <p:nvPr/>
          </p:nvSpPr>
          <p:spPr bwMode="gray">
            <a:xfrm>
              <a:off x="1286" y="1354"/>
              <a:ext cx="202" cy="2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70696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1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Commitment &amp; Faith</a:t>
              </a:r>
            </a:p>
            <a:p>
              <a:pPr algn="ctr"/>
              <a:endParaRPr lang="en-US" sz="2000" b="1">
                <a:solidFill>
                  <a:srgbClr val="000000"/>
                </a:solidFill>
                <a:latin typeface="Arial Narrow" pitchFamily="34" charset="0"/>
                <a:cs typeface="FreesiaUPC" pitchFamily="34" charset="-34"/>
              </a:endParaRPr>
            </a:p>
            <a:p>
              <a:pPr algn="ctr">
                <a:lnSpc>
                  <a:spcPct val="50000"/>
                </a:lnSpc>
              </a:pPr>
              <a:endParaRPr lang="en-US" sz="2000" b="1">
                <a:solidFill>
                  <a:srgbClr val="000000"/>
                </a:solidFill>
                <a:latin typeface="Arial Narrow" pitchFamily="34" charset="0"/>
                <a:cs typeface="FreesiaUPC" pitchFamily="34" charset="-34"/>
              </a:endParaRPr>
            </a:p>
            <a:p>
              <a:pPr algn="ctr">
                <a:lnSpc>
                  <a:spcPct val="90000"/>
                </a:lnSpc>
              </a:pPr>
              <a:r>
                <a:rPr lang="th-TH" sz="200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รักและมีศรัทธาในงาน</a:t>
              </a:r>
            </a:p>
            <a:p>
              <a:pPr algn="ctr">
                <a:lnSpc>
                  <a:spcPct val="90000"/>
                </a:lnSpc>
              </a:pPr>
              <a:r>
                <a:rPr lang="th-TH" sz="200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มุ่งมั่น ทุ่มเททำงานที่ได้รับมอบหมาย หรือรับปาก</a:t>
              </a:r>
            </a:p>
            <a:p>
              <a:pPr algn="ctr">
                <a:lnSpc>
                  <a:spcPct val="90000"/>
                </a:lnSpc>
              </a:pPr>
              <a:r>
                <a:rPr lang="th-TH" sz="200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ด้วยความจริงจัง จนเรียบร้อยตามกำหนดทุกครั้ง </a:t>
              </a:r>
            </a:p>
            <a:p>
              <a:pPr algn="ctr">
                <a:lnSpc>
                  <a:spcPct val="90000"/>
                </a:lnSpc>
              </a:pPr>
              <a:r>
                <a:rPr lang="th-TH" sz="200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โดยไม่ต้องติดตามทวงถาม</a:t>
              </a:r>
              <a:endParaRPr lang="en-US" sz="2000">
                <a:solidFill>
                  <a:srgbClr val="000000"/>
                </a:solidFill>
                <a:latin typeface="Arial Narrow" pitchFamily="34" charset="0"/>
                <a:cs typeface="FreesiaUPC" pitchFamily="34" charset="-34"/>
              </a:endParaRPr>
            </a:p>
          </p:txBody>
        </p:sp>
      </p:grpSp>
      <p:grpSp>
        <p:nvGrpSpPr>
          <p:cNvPr id="70659" name="Group 18"/>
          <p:cNvGrpSpPr>
            <a:grpSpLocks/>
          </p:cNvGrpSpPr>
          <p:nvPr/>
        </p:nvGrpSpPr>
        <p:grpSpPr bwMode="auto">
          <a:xfrm>
            <a:off x="3505200" y="1831975"/>
            <a:ext cx="2438400" cy="4797425"/>
            <a:chOff x="2208" y="1296"/>
            <a:chExt cx="1365" cy="2542"/>
          </a:xfrm>
        </p:grpSpPr>
        <p:sp>
          <p:nvSpPr>
            <p:cNvPr id="70675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0676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0677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0678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0679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0680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0681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0682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0683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0684" name="Text Box 28"/>
            <p:cNvSpPr txBox="1">
              <a:spLocks noChangeArrowheads="1"/>
            </p:cNvSpPr>
            <p:nvPr/>
          </p:nvSpPr>
          <p:spPr bwMode="gray">
            <a:xfrm>
              <a:off x="2776" y="1354"/>
              <a:ext cx="198" cy="2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70685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13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1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Perseverance</a:t>
              </a:r>
            </a:p>
            <a:p>
              <a:pPr algn="ctr">
                <a:lnSpc>
                  <a:spcPct val="80000"/>
                </a:lnSpc>
              </a:pPr>
              <a:endParaRPr lang="en-US" sz="2000" b="1">
                <a:solidFill>
                  <a:srgbClr val="000000"/>
                </a:solidFill>
                <a:latin typeface="Arial Narrow" pitchFamily="34" charset="0"/>
                <a:cs typeface="FreesiaUPC" pitchFamily="34" charset="-34"/>
              </a:endParaRPr>
            </a:p>
            <a:p>
              <a:pPr algn="ctr">
                <a:lnSpc>
                  <a:spcPct val="80000"/>
                </a:lnSpc>
              </a:pPr>
              <a:endParaRPr lang="en-US" sz="2000" b="1">
                <a:solidFill>
                  <a:srgbClr val="000000"/>
                </a:solidFill>
                <a:latin typeface="Arial Narrow" pitchFamily="34" charset="0"/>
                <a:cs typeface="FreesiaUPC" pitchFamily="34" charset="-34"/>
              </a:endParaRPr>
            </a:p>
            <a:p>
              <a:pPr algn="ctr">
                <a:lnSpc>
                  <a:spcPct val="90000"/>
                </a:lnSpc>
              </a:pPr>
              <a:r>
                <a:rPr lang="th-TH" sz="200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ตั้งใจ มานะ อดทน พากเพียร ด้วยความมั่นคงทั้งทาง</a:t>
              </a:r>
            </a:p>
            <a:p>
              <a:pPr algn="ctr">
                <a:lnSpc>
                  <a:spcPct val="90000"/>
                </a:lnSpc>
              </a:pPr>
              <a:r>
                <a:rPr lang="th-TH" sz="200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จิตใจ และร่างกายโดยไม่ท้อถอย เบื่อหน่ายหรือ</a:t>
              </a:r>
            </a:p>
            <a:p>
              <a:pPr algn="ctr">
                <a:lnSpc>
                  <a:spcPct val="90000"/>
                </a:lnSpc>
              </a:pPr>
              <a:r>
                <a:rPr lang="th-TH" sz="200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ล้มเลิกความตั้งใจต่ออุปสรรค</a:t>
              </a:r>
            </a:p>
            <a:p>
              <a:pPr algn="ctr">
                <a:lnSpc>
                  <a:spcPct val="90000"/>
                </a:lnSpc>
              </a:pPr>
              <a:r>
                <a:rPr lang="th-TH" sz="200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และความยากลำบาก</a:t>
              </a:r>
              <a:endParaRPr lang="en-US" sz="2000">
                <a:latin typeface="Arial Narrow" pitchFamily="34" charset="0"/>
                <a:cs typeface="FreesiaUPC" pitchFamily="34" charset="-34"/>
              </a:endParaRPr>
            </a:p>
          </p:txBody>
        </p:sp>
        <p:sp>
          <p:nvSpPr>
            <p:cNvPr id="70686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0687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70660" name="Group 32"/>
          <p:cNvGrpSpPr>
            <a:grpSpLocks/>
          </p:cNvGrpSpPr>
          <p:nvPr/>
        </p:nvGrpSpPr>
        <p:grpSpPr bwMode="auto">
          <a:xfrm>
            <a:off x="6172200" y="1828800"/>
            <a:ext cx="2362200" cy="4800600"/>
            <a:chOff x="3692" y="1296"/>
            <a:chExt cx="1367" cy="2542"/>
          </a:xfrm>
        </p:grpSpPr>
        <p:sp>
          <p:nvSpPr>
            <p:cNvPr id="70661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0662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0663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0664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grpSp>
          <p:nvGrpSpPr>
            <p:cNvPr id="70665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70670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70671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70672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70673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70674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</p:grpSp>
        <p:sp>
          <p:nvSpPr>
            <p:cNvPr id="70666" name="Text Box 43"/>
            <p:cNvSpPr txBox="1">
              <a:spLocks noChangeArrowheads="1"/>
            </p:cNvSpPr>
            <p:nvPr/>
          </p:nvSpPr>
          <p:spPr bwMode="gray">
            <a:xfrm>
              <a:off x="4261" y="1354"/>
              <a:ext cx="205" cy="2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70667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14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b="1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Achievement Oriented &amp; </a:t>
              </a:r>
            </a:p>
            <a:p>
              <a:pPr algn="ctr">
                <a:lnSpc>
                  <a:spcPct val="90000"/>
                </a:lnSpc>
              </a:pPr>
              <a:r>
                <a:rPr lang="en-US" sz="2000" b="1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Creating Value</a:t>
              </a:r>
            </a:p>
            <a:p>
              <a:pPr algn="ctr">
                <a:lnSpc>
                  <a:spcPct val="40000"/>
                </a:lnSpc>
              </a:pPr>
              <a:endParaRPr lang="en-US" sz="2000" b="1">
                <a:solidFill>
                  <a:srgbClr val="000000"/>
                </a:solidFill>
                <a:latin typeface="Arial Narrow" pitchFamily="34" charset="0"/>
                <a:cs typeface="FreesiaUPC" pitchFamily="34" charset="-34"/>
              </a:endParaRPr>
            </a:p>
            <a:p>
              <a:pPr algn="ctr">
                <a:lnSpc>
                  <a:spcPct val="80000"/>
                </a:lnSpc>
              </a:pPr>
              <a:r>
                <a:rPr lang="th-TH" sz="200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มุ่งสู่เป้าหมายความสำเร็จของงานที่รับผิดชอบ โดยถือเอาคุณภาพและมาตรฐานเป็นพื้นฐาน ใช้ความหมั่นเพียรและละเอียดรอบคอบ</a:t>
              </a:r>
            </a:p>
            <a:p>
              <a:pPr algn="ctr">
                <a:lnSpc>
                  <a:spcPct val="80000"/>
                </a:lnSpc>
              </a:pPr>
              <a:r>
                <a:rPr lang="th-TH" sz="200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ในทุกขั้นตอน เพื่อสร้างคุณค่าเพิ่มให้แก่งาน</a:t>
              </a:r>
              <a:endParaRPr lang="en-US" sz="2000">
                <a:latin typeface="Arial Narrow" pitchFamily="34" charset="0"/>
                <a:cs typeface="FreesiaUPC" pitchFamily="34" charset="-34"/>
              </a:endParaRPr>
            </a:p>
          </p:txBody>
        </p:sp>
        <p:sp>
          <p:nvSpPr>
            <p:cNvPr id="70668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0669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6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ordia New" pitchFamily="34" charset="-34"/>
                </a:rPr>
                <a:t>EdPEX</a:t>
              </a:r>
              <a:endPara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ordia New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696200" cy="762000"/>
          </a:xfrm>
          <a:solidFill>
            <a:schemeClr val="accent2">
              <a:lumMod val="75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Arial Narrow" pitchFamily="34" charset="0"/>
                <a:cs typeface="FreesiaUPC" pitchFamily="34" charset="-34"/>
              </a:rPr>
              <a:t>Originality </a:t>
            </a:r>
            <a:r>
              <a:rPr lang="th-TH" sz="3600" dirty="0">
                <a:latin typeface="Arial Narrow" pitchFamily="34" charset="0"/>
                <a:cs typeface="FreesiaUPC" pitchFamily="34" charset="-34"/>
              </a:rPr>
              <a:t>สร้างสรรค์สิ่งใหม่</a:t>
            </a:r>
            <a:endParaRPr lang="en-US" sz="3600" dirty="0">
              <a:latin typeface="Arial Narrow" pitchFamily="34" charset="0"/>
              <a:cs typeface="FreesiaUPC" pitchFamily="34" charset="-34"/>
            </a:endParaRPr>
          </a:p>
        </p:txBody>
      </p:sp>
      <p:grpSp>
        <p:nvGrpSpPr>
          <p:cNvPr id="71682" name="Group 3"/>
          <p:cNvGrpSpPr>
            <a:grpSpLocks/>
          </p:cNvGrpSpPr>
          <p:nvPr/>
        </p:nvGrpSpPr>
        <p:grpSpPr bwMode="auto">
          <a:xfrm>
            <a:off x="914400" y="1831975"/>
            <a:ext cx="2398713" cy="4492625"/>
            <a:chOff x="720" y="1296"/>
            <a:chExt cx="1367" cy="2542"/>
          </a:xfrm>
        </p:grpSpPr>
        <p:sp>
          <p:nvSpPr>
            <p:cNvPr id="71712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1713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1714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1715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1716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1717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grpSp>
          <p:nvGrpSpPr>
            <p:cNvPr id="71718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71721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71722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71723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71724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71725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</p:grpSp>
        <p:sp>
          <p:nvSpPr>
            <p:cNvPr id="71719" name="Text Box 16"/>
            <p:cNvSpPr txBox="1">
              <a:spLocks noChangeArrowheads="1"/>
            </p:cNvSpPr>
            <p:nvPr/>
          </p:nvSpPr>
          <p:spPr bwMode="gray">
            <a:xfrm>
              <a:off x="1286" y="1354"/>
              <a:ext cx="202" cy="2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71720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1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Courageous to be the Best</a:t>
              </a:r>
            </a:p>
            <a:p>
              <a:pPr algn="ctr">
                <a:lnSpc>
                  <a:spcPct val="40000"/>
                </a:lnSpc>
              </a:pPr>
              <a:endParaRPr lang="en-US" sz="2000" b="1" dirty="0">
                <a:solidFill>
                  <a:srgbClr val="000000"/>
                </a:solidFill>
                <a:latin typeface="Arial Narrow" pitchFamily="34" charset="0"/>
                <a:cs typeface="FreesiaUPC" pitchFamily="34" charset="-34"/>
              </a:endParaRPr>
            </a:p>
            <a:p>
              <a:pPr algn="ctr">
                <a:lnSpc>
                  <a:spcPct val="90000"/>
                </a:lnSpc>
              </a:pPr>
              <a:r>
                <a:rPr lang="th-TH" sz="2000" dirty="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กล้าคิด ริเริ่ม เสนอแนะ โดยมุ่งให้ได้ผลงานอันเป็นเลิศ เกินมาตรฐานหรือเป้าหมาย แม้ต้องทำงานละเอียดขึ้น หนักขึ้นบ้างก็ตาม</a:t>
              </a:r>
              <a:endParaRPr lang="en-US" sz="2000" dirty="0">
                <a:solidFill>
                  <a:srgbClr val="000000"/>
                </a:solidFill>
                <a:latin typeface="Arial Narrow" pitchFamily="34" charset="0"/>
                <a:cs typeface="FreesiaUPC" pitchFamily="34" charset="-34"/>
              </a:endParaRPr>
            </a:p>
          </p:txBody>
        </p:sp>
      </p:grpSp>
      <p:grpSp>
        <p:nvGrpSpPr>
          <p:cNvPr id="71683" name="Group 18"/>
          <p:cNvGrpSpPr>
            <a:grpSpLocks/>
          </p:cNvGrpSpPr>
          <p:nvPr/>
        </p:nvGrpSpPr>
        <p:grpSpPr bwMode="auto">
          <a:xfrm>
            <a:off x="3505200" y="1831975"/>
            <a:ext cx="2438400" cy="4492625"/>
            <a:chOff x="2208" y="1296"/>
            <a:chExt cx="1365" cy="2542"/>
          </a:xfrm>
        </p:grpSpPr>
        <p:sp>
          <p:nvSpPr>
            <p:cNvPr id="71699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1700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1701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1702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1703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1704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1705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1706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1707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1708" name="Text Box 28"/>
            <p:cNvSpPr txBox="1">
              <a:spLocks noChangeArrowheads="1"/>
            </p:cNvSpPr>
            <p:nvPr/>
          </p:nvSpPr>
          <p:spPr bwMode="gray">
            <a:xfrm>
              <a:off x="2776" y="1354"/>
              <a:ext cx="198" cy="2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71709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14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dirty="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Driving for </a:t>
              </a:r>
              <a:r>
                <a:rPr lang="en-US" sz="2400" b="1" dirty="0" smtClean="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Future</a:t>
              </a:r>
              <a:endParaRPr lang="en-US" sz="2400" b="1" dirty="0">
                <a:solidFill>
                  <a:srgbClr val="000000"/>
                </a:solidFill>
                <a:latin typeface="Arial Narrow" pitchFamily="34" charset="0"/>
                <a:cs typeface="FreesiaUPC" pitchFamily="34" charset="-34"/>
              </a:endParaRPr>
            </a:p>
            <a:p>
              <a:pPr algn="ctr">
                <a:lnSpc>
                  <a:spcPct val="40000"/>
                </a:lnSpc>
              </a:pPr>
              <a:endParaRPr lang="en-US" sz="2400" b="1" dirty="0">
                <a:solidFill>
                  <a:srgbClr val="000000"/>
                </a:solidFill>
                <a:latin typeface="Arial Narrow" pitchFamily="34" charset="0"/>
                <a:cs typeface="FreesiaUPC" pitchFamily="34" charset="-34"/>
              </a:endParaRPr>
            </a:p>
            <a:p>
              <a:pPr algn="ctr">
                <a:lnSpc>
                  <a:spcPct val="90000"/>
                </a:lnSpc>
              </a:pPr>
              <a:r>
                <a:rPr lang="th-TH" sz="2400" dirty="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กำหนดเป้าหมายในอนาคตที่ท้าทาย และดีกว่าที่ทำได้ในปัจจุบัน แก้ไข ปรับปรุง พัฒนาอย่างสม่ำเสมอ </a:t>
              </a:r>
            </a:p>
            <a:p>
              <a:pPr algn="ctr">
                <a:lnSpc>
                  <a:spcPct val="90000"/>
                </a:lnSpc>
              </a:pPr>
              <a:r>
                <a:rPr lang="th-TH" sz="2400" dirty="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ให้บรรลุเป้าหมายนั้น</a:t>
              </a:r>
              <a:endParaRPr lang="en-US" sz="2400" dirty="0">
                <a:latin typeface="Arial Narrow" pitchFamily="34" charset="0"/>
                <a:cs typeface="FreesiaUPC" pitchFamily="34" charset="-34"/>
              </a:endParaRPr>
            </a:p>
          </p:txBody>
        </p:sp>
        <p:sp>
          <p:nvSpPr>
            <p:cNvPr id="71710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1711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6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ordia New" pitchFamily="34" charset="-34"/>
                </a:rPr>
                <a:t>EdPEX</a:t>
              </a:r>
              <a:endPara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71684" name="Group 32"/>
          <p:cNvGrpSpPr>
            <a:grpSpLocks/>
          </p:cNvGrpSpPr>
          <p:nvPr/>
        </p:nvGrpSpPr>
        <p:grpSpPr bwMode="auto">
          <a:xfrm>
            <a:off x="6172200" y="1828800"/>
            <a:ext cx="2362200" cy="4492625"/>
            <a:chOff x="3692" y="1296"/>
            <a:chExt cx="1367" cy="2542"/>
          </a:xfrm>
        </p:grpSpPr>
        <p:sp>
          <p:nvSpPr>
            <p:cNvPr id="71685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1686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1687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1688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grpSp>
          <p:nvGrpSpPr>
            <p:cNvPr id="71689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71694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71695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71696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71697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71698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</p:grpSp>
        <p:sp>
          <p:nvSpPr>
            <p:cNvPr id="71690" name="Text Box 43"/>
            <p:cNvSpPr txBox="1">
              <a:spLocks noChangeArrowheads="1"/>
            </p:cNvSpPr>
            <p:nvPr/>
          </p:nvSpPr>
          <p:spPr bwMode="gray">
            <a:xfrm>
              <a:off x="4261" y="1354"/>
              <a:ext cx="205" cy="2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71691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13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Novelty &amp; Innovation</a:t>
              </a:r>
            </a:p>
            <a:p>
              <a:pPr algn="ctr">
                <a:lnSpc>
                  <a:spcPct val="80000"/>
                </a:lnSpc>
              </a:pPr>
              <a:endParaRPr lang="en-US" sz="2000" b="1" dirty="0">
                <a:solidFill>
                  <a:srgbClr val="000000"/>
                </a:solidFill>
                <a:latin typeface="Arial Narrow" pitchFamily="34" charset="0"/>
                <a:cs typeface="FreesiaUPC" pitchFamily="34" charset="-34"/>
              </a:endParaRPr>
            </a:p>
            <a:p>
              <a:pPr algn="ctr">
                <a:lnSpc>
                  <a:spcPct val="80000"/>
                </a:lnSpc>
              </a:pPr>
              <a:r>
                <a:rPr lang="th-TH" sz="2000" dirty="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คิด ริเริ่ม สร้างสรรค์ ปรับปรุง </a:t>
              </a:r>
              <a:r>
                <a:rPr lang="th-TH" sz="2400" b="1" dirty="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วิธีการใหม่ๆ</a:t>
              </a:r>
              <a:r>
                <a:rPr lang="th-TH" sz="2000" dirty="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 หรือสร้าง</a:t>
              </a:r>
              <a:r>
                <a:rPr lang="th-TH" sz="2400" b="1" dirty="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ผลงานวิจัย</a:t>
              </a:r>
            </a:p>
            <a:p>
              <a:pPr algn="ctr">
                <a:lnSpc>
                  <a:spcPct val="80000"/>
                </a:lnSpc>
              </a:pPr>
              <a:r>
                <a:rPr lang="th-TH" sz="2000" dirty="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ที่แตกต่างโดดเด่น </a:t>
              </a:r>
            </a:p>
            <a:p>
              <a:pPr algn="ctr">
                <a:lnSpc>
                  <a:spcPct val="80000"/>
                </a:lnSpc>
              </a:pPr>
              <a:r>
                <a:rPr lang="th-TH" sz="2000" dirty="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ช่วยให้การทำงาน</a:t>
              </a:r>
            </a:p>
            <a:p>
              <a:pPr algn="ctr">
                <a:lnSpc>
                  <a:spcPct val="80000"/>
                </a:lnSpc>
              </a:pPr>
              <a:r>
                <a:rPr lang="th-TH" sz="2000" dirty="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ดีขึ้น หรือชี้นำสังคม</a:t>
              </a:r>
              <a:endParaRPr lang="en-US" sz="2000" dirty="0">
                <a:latin typeface="Arial Narrow" pitchFamily="34" charset="0"/>
                <a:cs typeface="FreesiaUPC" pitchFamily="34" charset="-34"/>
              </a:endParaRPr>
            </a:p>
          </p:txBody>
        </p:sp>
        <p:sp>
          <p:nvSpPr>
            <p:cNvPr id="71692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1693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6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ordia New" pitchFamily="34" charset="-34"/>
                </a:rPr>
                <a:t>EdPEx</a:t>
              </a:r>
              <a:endPara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ordia New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0038"/>
            <a:ext cx="8458200" cy="896937"/>
          </a:xfrm>
          <a:solidFill>
            <a:schemeClr val="accent2">
              <a:lumMod val="75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FreesiaUPC" pitchFamily="34" charset="-34"/>
              </a:rPr>
              <a:t>Leadership </a:t>
            </a:r>
            <a:r>
              <a:rPr lang="th-TH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FreesiaUPC" pitchFamily="34" charset="-34"/>
              </a:rPr>
              <a:t>ใฝ่ใจเป็นผู้นำ</a:t>
            </a:r>
            <a:endParaRPr lang="en-US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FreesiaUPC" pitchFamily="34" charset="-34"/>
            </a:endParaRPr>
          </a:p>
        </p:txBody>
      </p:sp>
      <p:grpSp>
        <p:nvGrpSpPr>
          <p:cNvPr id="72706" name="Group 3"/>
          <p:cNvGrpSpPr>
            <a:grpSpLocks/>
          </p:cNvGrpSpPr>
          <p:nvPr/>
        </p:nvGrpSpPr>
        <p:grpSpPr bwMode="auto">
          <a:xfrm>
            <a:off x="914400" y="1831975"/>
            <a:ext cx="2398713" cy="4492625"/>
            <a:chOff x="720" y="1296"/>
            <a:chExt cx="1367" cy="2542"/>
          </a:xfrm>
        </p:grpSpPr>
        <p:sp>
          <p:nvSpPr>
            <p:cNvPr id="72736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2737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2738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2739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2740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2741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grpSp>
          <p:nvGrpSpPr>
            <p:cNvPr id="72742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72745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72746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72747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72748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72749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</p:grpSp>
        <p:sp>
          <p:nvSpPr>
            <p:cNvPr id="72743" name="Text Box 16"/>
            <p:cNvSpPr txBox="1">
              <a:spLocks noChangeArrowheads="1"/>
            </p:cNvSpPr>
            <p:nvPr/>
          </p:nvSpPr>
          <p:spPr bwMode="gray">
            <a:xfrm>
              <a:off x="1286" y="1354"/>
              <a:ext cx="202" cy="2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72744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13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Calm &amp; Certain</a:t>
              </a:r>
            </a:p>
            <a:p>
              <a:pPr algn="ctr">
                <a:lnSpc>
                  <a:spcPct val="50000"/>
                </a:lnSpc>
              </a:pPr>
              <a:endParaRPr lang="en-US" sz="2000" b="1">
                <a:solidFill>
                  <a:srgbClr val="000000"/>
                </a:solidFill>
                <a:latin typeface="Arial Narrow" pitchFamily="34" charset="0"/>
                <a:cs typeface="FreesiaUPC" pitchFamily="34" charset="-34"/>
              </a:endParaRPr>
            </a:p>
            <a:p>
              <a:pPr algn="ctr">
                <a:lnSpc>
                  <a:spcPct val="90000"/>
                </a:lnSpc>
              </a:pPr>
              <a:r>
                <a:rPr lang="th-TH" sz="200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จิตใจสงบ หนักแน่น และมั่นคง ทั้งในภาวะปกติ และวิกฤติยากลำบาก ไม่ประหม่า ตื่นเต้น หรือเกรี้ยวกราด รวมทั้ง ฟัง รวบรวมข้อมูล ไตร่ตรองด้วยความรอบคอบก่อนดำเนินการ</a:t>
              </a:r>
              <a:endParaRPr lang="en-US" sz="2000">
                <a:solidFill>
                  <a:srgbClr val="000000"/>
                </a:solidFill>
                <a:latin typeface="Arial Narrow" pitchFamily="34" charset="0"/>
                <a:cs typeface="FreesiaUPC" pitchFamily="34" charset="-34"/>
              </a:endParaRPr>
            </a:p>
          </p:txBody>
        </p:sp>
      </p:grpSp>
      <p:grpSp>
        <p:nvGrpSpPr>
          <p:cNvPr id="72707" name="Group 18"/>
          <p:cNvGrpSpPr>
            <a:grpSpLocks/>
          </p:cNvGrpSpPr>
          <p:nvPr/>
        </p:nvGrpSpPr>
        <p:grpSpPr bwMode="auto">
          <a:xfrm>
            <a:off x="3505200" y="1831975"/>
            <a:ext cx="2438400" cy="4492625"/>
            <a:chOff x="2208" y="1296"/>
            <a:chExt cx="1365" cy="2542"/>
          </a:xfrm>
        </p:grpSpPr>
        <p:sp>
          <p:nvSpPr>
            <p:cNvPr id="72723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2724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2725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2726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2727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2728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2729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2730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2731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2732" name="Text Box 28"/>
            <p:cNvSpPr txBox="1">
              <a:spLocks noChangeArrowheads="1"/>
            </p:cNvSpPr>
            <p:nvPr/>
          </p:nvSpPr>
          <p:spPr bwMode="gray">
            <a:xfrm>
              <a:off x="2776" y="1354"/>
              <a:ext cx="198" cy="2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72733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14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1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Influencing People</a:t>
              </a:r>
            </a:p>
            <a:p>
              <a:pPr algn="ctr">
                <a:lnSpc>
                  <a:spcPct val="50000"/>
                </a:lnSpc>
              </a:pPr>
              <a:endParaRPr lang="en-US" sz="2000" b="1">
                <a:solidFill>
                  <a:srgbClr val="000000"/>
                </a:solidFill>
                <a:latin typeface="Arial Narrow" pitchFamily="34" charset="0"/>
                <a:cs typeface="FreesiaUPC" pitchFamily="34" charset="-34"/>
              </a:endParaRPr>
            </a:p>
            <a:p>
              <a:pPr algn="ctr">
                <a:lnSpc>
                  <a:spcPct val="40000"/>
                </a:lnSpc>
              </a:pPr>
              <a:endParaRPr lang="en-US" sz="2000" b="1">
                <a:solidFill>
                  <a:srgbClr val="000000"/>
                </a:solidFill>
                <a:latin typeface="Arial Narrow" pitchFamily="34" charset="0"/>
                <a:cs typeface="FreesiaUPC" pitchFamily="34" charset="-34"/>
              </a:endParaRPr>
            </a:p>
            <a:p>
              <a:pPr algn="ctr">
                <a:lnSpc>
                  <a:spcPct val="90000"/>
                </a:lnSpc>
              </a:pPr>
              <a:r>
                <a:rPr lang="th-TH" sz="200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สามารถใช้เหตุใช้ผล </a:t>
              </a:r>
            </a:p>
            <a:p>
              <a:pPr algn="ctr">
                <a:lnSpc>
                  <a:spcPct val="90000"/>
                </a:lnSpc>
              </a:pPr>
              <a:r>
                <a:rPr lang="th-TH" sz="200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ประกอบกับวาทศิลป์ </a:t>
              </a:r>
            </a:p>
            <a:p>
              <a:pPr algn="ctr">
                <a:lnSpc>
                  <a:spcPct val="90000"/>
                </a:lnSpc>
              </a:pPr>
              <a:r>
                <a:rPr lang="th-TH" sz="200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ในการโน้มน้าว จูงใจ สื่อสาร ให้ผู้เกี่ยวข้องเข้าใจ </a:t>
              </a:r>
            </a:p>
            <a:p>
              <a:pPr algn="ctr">
                <a:lnSpc>
                  <a:spcPct val="90000"/>
                </a:lnSpc>
              </a:pPr>
              <a:r>
                <a:rPr lang="th-TH" sz="200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รวมถึงเป็นแบบอย่างที่ดี เพื่อให้ผู้อื่นเห็นด้วย</a:t>
              </a:r>
            </a:p>
            <a:p>
              <a:pPr algn="ctr">
                <a:lnSpc>
                  <a:spcPct val="90000"/>
                </a:lnSpc>
              </a:pPr>
              <a:r>
                <a:rPr lang="th-TH" sz="200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และปฏิบัติตาม</a:t>
              </a:r>
              <a:endParaRPr lang="en-US" sz="2000">
                <a:latin typeface="Arial Narrow" pitchFamily="34" charset="0"/>
                <a:cs typeface="FreesiaUPC" pitchFamily="34" charset="-34"/>
              </a:endParaRPr>
            </a:p>
          </p:txBody>
        </p:sp>
        <p:sp>
          <p:nvSpPr>
            <p:cNvPr id="72734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2735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72708" name="Group 32"/>
          <p:cNvGrpSpPr>
            <a:grpSpLocks/>
          </p:cNvGrpSpPr>
          <p:nvPr/>
        </p:nvGrpSpPr>
        <p:grpSpPr bwMode="auto">
          <a:xfrm>
            <a:off x="6172200" y="1828800"/>
            <a:ext cx="2362200" cy="4492625"/>
            <a:chOff x="3692" y="1296"/>
            <a:chExt cx="1367" cy="2542"/>
          </a:xfrm>
        </p:grpSpPr>
        <p:sp>
          <p:nvSpPr>
            <p:cNvPr id="72709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2710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2711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2712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grpSp>
          <p:nvGrpSpPr>
            <p:cNvPr id="72713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72718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72719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72720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72721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72722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</p:grpSp>
        <p:sp>
          <p:nvSpPr>
            <p:cNvPr id="72714" name="Text Box 43"/>
            <p:cNvSpPr txBox="1">
              <a:spLocks noChangeArrowheads="1"/>
            </p:cNvSpPr>
            <p:nvPr/>
          </p:nvSpPr>
          <p:spPr bwMode="gray">
            <a:xfrm>
              <a:off x="4261" y="1354"/>
              <a:ext cx="205" cy="2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72715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1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1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Visioning</a:t>
              </a:r>
            </a:p>
            <a:p>
              <a:pPr algn="ctr">
                <a:lnSpc>
                  <a:spcPct val="80000"/>
                </a:lnSpc>
              </a:pPr>
              <a:endParaRPr lang="en-US" sz="2000" b="1">
                <a:solidFill>
                  <a:srgbClr val="000000"/>
                </a:solidFill>
                <a:latin typeface="Arial Narrow" pitchFamily="34" charset="0"/>
                <a:cs typeface="FreesiaUPC" pitchFamily="34" charset="-34"/>
              </a:endParaRPr>
            </a:p>
            <a:p>
              <a:pPr algn="ctr">
                <a:lnSpc>
                  <a:spcPct val="80000"/>
                </a:lnSpc>
              </a:pPr>
              <a:r>
                <a:rPr lang="th-TH" sz="200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ประมวลสถานการณ์ และข้อมูลปัจจุบันและอดีต</a:t>
              </a:r>
            </a:p>
            <a:p>
              <a:pPr algn="ctr">
                <a:lnSpc>
                  <a:spcPct val="80000"/>
                </a:lnSpc>
              </a:pPr>
              <a:r>
                <a:rPr lang="th-TH" sz="200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นำมากำหนดภาพอนาคต หรือเป้าหมายที่ต้องการได้อย่างสมเหตุสมผล </a:t>
              </a:r>
            </a:p>
            <a:p>
              <a:pPr algn="ctr">
                <a:lnSpc>
                  <a:spcPct val="80000"/>
                </a:lnSpc>
              </a:pPr>
              <a:r>
                <a:rPr lang="th-TH" sz="2000">
                  <a:solidFill>
                    <a:srgbClr val="000000"/>
                  </a:solidFill>
                  <a:latin typeface="Arial Narrow" pitchFamily="34" charset="0"/>
                  <a:cs typeface="FreesiaUPC" pitchFamily="34" charset="-34"/>
                </a:rPr>
                <a:t>และท้าทาย</a:t>
              </a:r>
              <a:endParaRPr lang="en-US" sz="2000">
                <a:latin typeface="Arial Narrow" pitchFamily="34" charset="0"/>
                <a:cs typeface="FreesiaUPC" pitchFamily="34" charset="-34"/>
              </a:endParaRPr>
            </a:p>
          </p:txBody>
        </p:sp>
        <p:sp>
          <p:nvSpPr>
            <p:cNvPr id="72716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2717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ordia New" pitchFamily="34" charset="-34"/>
                </a:rPr>
                <a:t>EdPEx</a:t>
              </a:r>
              <a:endPara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ordia New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Putting_It_All_Toget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0" y="18288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305800" cy="674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0" y="990600"/>
            <a:ext cx="2514600" cy="4801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ค่านิยมและแนวคิดหลัก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76600"/>
            <a:ext cx="2362200" cy="43704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แสดงออกมายังระบบต่าง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615869"/>
            <a:ext cx="2514600" cy="4801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ส่งผลมายังผลลัพธ์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7012"/>
            <a:ext cx="8229600" cy="244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624470"/>
            <a:ext cx="8229600" cy="322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295400"/>
            <a:ext cx="87820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3886200"/>
            <a:ext cx="8753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724400" cy="3962400"/>
          </a:xfrm>
        </p:spPr>
        <p:txBody>
          <a:bodyPr/>
          <a:lstStyle/>
          <a:p>
            <a:pPr eaLnBrk="1" hangingPunct="1"/>
            <a:r>
              <a:rPr lang="th-TH" b="1" i="1" dirty="0" smtClean="0"/>
              <a:t>ผู้คนต้องการเป็นส่วนหนึ่งของความยิ่งใหญ่	</a:t>
            </a:r>
            <a:endParaRPr lang="en-US" b="1" dirty="0" smtClean="0">
              <a:cs typeface="DilleniaUPC" pitchFamily="18" charset="-34"/>
            </a:endParaRPr>
          </a:p>
          <a:p>
            <a:pPr eaLnBrk="1" hangingPunct="1"/>
            <a:r>
              <a:rPr lang="th-TH" b="1" i="1" dirty="0" smtClean="0"/>
              <a:t>ผู้คนต้องการมีส่วนร่วมในการเป็นเจ้าของ</a:t>
            </a:r>
            <a:endParaRPr lang="en-US" b="1" dirty="0" smtClean="0">
              <a:cs typeface="DilleniaUPC" pitchFamily="18" charset="-34"/>
            </a:endParaRPr>
          </a:p>
          <a:p>
            <a:pPr eaLnBrk="1" hangingPunct="1"/>
            <a:r>
              <a:rPr lang="th-TH" b="1" i="1" dirty="0" smtClean="0"/>
              <a:t>ผู้คนต้องการมีส่วนร่วมในการเดินทางที่มีความหมาย 	</a:t>
            </a:r>
            <a:endParaRPr lang="en-US" b="1" dirty="0" smtClean="0">
              <a:cs typeface="DilleniaUPC" pitchFamily="18" charset="-34"/>
            </a:endParaRPr>
          </a:p>
          <a:p>
            <a:pPr eaLnBrk="1" hangingPunct="1"/>
            <a:r>
              <a:rPr lang="th-TH" b="1" i="1" dirty="0" smtClean="0"/>
              <a:t>ผู้คนต้องการมีส่วนในการสร้างผลกระทบหรือทำในสิ่งที่แตกต่างออกไป </a:t>
            </a:r>
          </a:p>
          <a:p>
            <a:pPr eaLnBrk="1" hangingPunct="1">
              <a:buNone/>
            </a:pPr>
            <a:r>
              <a:rPr lang="th-TH" b="1" i="1" dirty="0" smtClean="0"/>
              <a:t>	</a:t>
            </a:r>
            <a:endParaRPr lang="en-US" b="1" dirty="0" smtClean="0">
              <a:cs typeface="Dilleni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457200"/>
            <a:ext cx="3850734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 of Engagement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cov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64988"/>
            <a:ext cx="3886200" cy="551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1371600"/>
            <a:ext cx="88201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0"/>
            <a:ext cx="86582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300598"/>
            <a:ext cx="8181975" cy="243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3886200"/>
            <a:ext cx="7943850" cy="277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1219200"/>
            <a:ext cx="86201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0"/>
            <a:ext cx="8382000" cy="298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1543050"/>
            <a:ext cx="86296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4076700"/>
            <a:ext cx="86582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1314450"/>
            <a:ext cx="87439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4343400"/>
            <a:ext cx="86391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1314450"/>
            <a:ext cx="86296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657600"/>
            <a:ext cx="86772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6772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t1.gstatic.com/images?q=tbn:ANd9GcSM-4fR2-J91Rz__IIKg9peLy8rvFTml1YspZCmwi4-cQ-OuJw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114800"/>
            <a:ext cx="3051927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4"/>
          <p:cNvGrpSpPr/>
          <p:nvPr/>
        </p:nvGrpSpPr>
        <p:grpSpPr>
          <a:xfrm>
            <a:off x="3733800" y="4114800"/>
            <a:ext cx="5105400" cy="2057400"/>
            <a:chOff x="2133600" y="4114800"/>
            <a:chExt cx="5105400" cy="2057400"/>
          </a:xfrm>
        </p:grpSpPr>
        <p:pic>
          <p:nvPicPr>
            <p:cNvPr id="5" name="Picture 4" descr="success-bann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3600" y="4114800"/>
              <a:ext cx="5052060" cy="203454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010400" y="4114800"/>
              <a:ext cx="228600" cy="2057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839200" cy="685800"/>
          </a:xfrm>
        </p:spPr>
        <p:txBody>
          <a:bodyPr/>
          <a:lstStyle/>
          <a:p>
            <a:pPr algn="ctr">
              <a:buNone/>
            </a:pP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ให้แต่ละกลุ่มหาความเชื่อมโยงของค่านิยมหลักกับแต่ละข้อกับเกณฑ์คำถามหมวด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1-7</a:t>
            </a:r>
            <a:endParaRPr lang="th-TH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00800" y="228600"/>
            <a:ext cx="24961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5400" dirty="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กิจกรรมที่ </a:t>
            </a:r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th-TH" sz="5400" dirty="0">
              <a:solidFill>
                <a:schemeClr val="bg1"/>
              </a:solidFill>
              <a:latin typeface="Calibri" pitchFamily="34" charset="0"/>
              <a:cs typeface="Cordia New" pitchFamily="34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3124200"/>
          <a:ext cx="7722165" cy="1856492"/>
        </p:xfrm>
        <a:graphic>
          <a:graphicData uri="http://schemas.openxmlformats.org/drawingml/2006/table">
            <a:tbl>
              <a:tblPr/>
              <a:tblGrid>
                <a:gridCol w="4248473"/>
                <a:gridCol w="1661671"/>
                <a:gridCol w="1812021"/>
              </a:tblGrid>
              <a:tr h="235394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th-TH" sz="3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ความเชื่อมโยงของค่านิยมหลักกับเกณฑ์รายหมวด</a:t>
                      </a:r>
                    </a:p>
                  </a:txBody>
                  <a:tcPr marL="6923" marR="6923" marT="69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769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 dirty="0">
                          <a:solidFill>
                            <a:srgbClr val="FFFFFF"/>
                          </a:solidFill>
                          <a:latin typeface="Tahoma"/>
                        </a:rPr>
                        <a:t>ค่านิยมหลัก</a:t>
                      </a:r>
                    </a:p>
                  </a:txBody>
                  <a:tcPr marL="6923" marR="6923" marT="69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 dirty="0">
                          <a:solidFill>
                            <a:srgbClr val="FFFFFF"/>
                          </a:solidFill>
                          <a:latin typeface="Tahoma"/>
                        </a:rPr>
                        <a:t>ความเชื่อมโยง</a:t>
                      </a:r>
                    </a:p>
                  </a:txBody>
                  <a:tcPr marL="6923" marR="6923" marT="69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2847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 dirty="0">
                          <a:solidFill>
                            <a:srgbClr val="FFFFFF"/>
                          </a:solidFill>
                          <a:latin typeface="Tahoma"/>
                        </a:rPr>
                        <a:t>เชื่อมโยงโดยตรง</a:t>
                      </a:r>
                    </a:p>
                  </a:txBody>
                  <a:tcPr marL="6923" marR="6923" marT="692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 dirty="0">
                          <a:solidFill>
                            <a:srgbClr val="FFFFFF"/>
                          </a:solidFill>
                          <a:latin typeface="Tahoma"/>
                        </a:rPr>
                        <a:t>เชื่อมโยงโดยอ้อม</a:t>
                      </a:r>
                    </a:p>
                  </a:txBody>
                  <a:tcPr marL="6923" marR="6923" marT="692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311550"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การนำองค์การอย่างมี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วิสัยทัศน์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23" marR="6923" marT="69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1.1, 7.4</a:t>
                      </a:r>
                    </a:p>
                  </a:txBody>
                  <a:tcPr marL="6923" marR="6923" marT="6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2.1,2.2</a:t>
                      </a:r>
                    </a:p>
                  </a:txBody>
                  <a:tcPr marL="6923" marR="6923" marT="6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6259" y="360278"/>
          <a:ext cx="7722165" cy="6192922"/>
        </p:xfrm>
        <a:graphic>
          <a:graphicData uri="http://schemas.openxmlformats.org/drawingml/2006/table">
            <a:tbl>
              <a:tblPr/>
              <a:tblGrid>
                <a:gridCol w="4248473"/>
                <a:gridCol w="1661671"/>
                <a:gridCol w="1812021"/>
              </a:tblGrid>
              <a:tr h="235394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th-TH" sz="3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ความเชื่อมโยงของค่านิยมหลักกับเกณฑ์รายหมวด</a:t>
                      </a:r>
                    </a:p>
                  </a:txBody>
                  <a:tcPr marL="6923" marR="6923" marT="69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769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 dirty="0">
                          <a:solidFill>
                            <a:srgbClr val="FFFFFF"/>
                          </a:solidFill>
                          <a:latin typeface="Tahoma"/>
                        </a:rPr>
                        <a:t>ค่านิยมหลัก</a:t>
                      </a:r>
                    </a:p>
                  </a:txBody>
                  <a:tcPr marL="6923" marR="6923" marT="69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 dirty="0">
                          <a:solidFill>
                            <a:srgbClr val="FFFFFF"/>
                          </a:solidFill>
                          <a:latin typeface="Tahoma"/>
                        </a:rPr>
                        <a:t>ความเชื่อมโยง</a:t>
                      </a:r>
                    </a:p>
                  </a:txBody>
                  <a:tcPr marL="6923" marR="6923" marT="69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2847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 dirty="0">
                          <a:solidFill>
                            <a:srgbClr val="FFFFFF"/>
                          </a:solidFill>
                          <a:latin typeface="Tahoma"/>
                        </a:rPr>
                        <a:t>เชื่อมโยงโดยตรง</a:t>
                      </a:r>
                    </a:p>
                  </a:txBody>
                  <a:tcPr marL="6923" marR="6923" marT="692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0" i="0" u="none" strike="noStrike" dirty="0">
                          <a:solidFill>
                            <a:srgbClr val="FFFFFF"/>
                          </a:solidFill>
                          <a:latin typeface="Tahoma"/>
                        </a:rPr>
                        <a:t>เชื่อมโยงโดยอ้อม</a:t>
                      </a:r>
                    </a:p>
                  </a:txBody>
                  <a:tcPr marL="6923" marR="6923" marT="6923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311550"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การนำองค์การอย่างมี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วิสัยทัศน์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23" marR="6923" marT="69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1.1, 7.4</a:t>
                      </a:r>
                    </a:p>
                  </a:txBody>
                  <a:tcPr marL="6923" marR="6923" marT="6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2.1,2.2</a:t>
                      </a:r>
                    </a:p>
                  </a:txBody>
                  <a:tcPr marL="6923" marR="6923" marT="6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311550"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ความเป็นเลิศที่มุ่งเน้นที่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ลูกค้า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23" marR="6923" marT="69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3.1,3.2,7.2</a:t>
                      </a:r>
                    </a:p>
                  </a:txBody>
                  <a:tcPr marL="6923" marR="6923" marT="6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2.1,2.2,6.2</a:t>
                      </a:r>
                    </a:p>
                  </a:txBody>
                  <a:tcPr marL="6923" marR="6923" marT="6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311550"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การเรียนรู้ขององค์การและแต่ละ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บุคคล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23" marR="6923" marT="69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5.2,6.2,7.3</a:t>
                      </a:r>
                    </a:p>
                  </a:txBody>
                  <a:tcPr marL="6923" marR="6923" marT="6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2.2,4.2</a:t>
                      </a:r>
                    </a:p>
                  </a:txBody>
                  <a:tcPr marL="6923" marR="6923" marT="6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311550"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การให้ความสำคัญกับพนักงานและคู่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ค้า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23" marR="6923" marT="69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5.1,5.2,7.3</a:t>
                      </a:r>
                    </a:p>
                  </a:txBody>
                  <a:tcPr marL="6923" marR="6923" marT="6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6.1,6.2</a:t>
                      </a:r>
                    </a:p>
                  </a:txBody>
                  <a:tcPr marL="6923" marR="6923" marT="6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311550"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ความ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คล่องตัว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23" marR="6923" marT="69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1.1,2.1,2.2,7.4</a:t>
                      </a:r>
                    </a:p>
                  </a:txBody>
                  <a:tcPr marL="6923" marR="6923" marT="6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6.1,6.2,7.3,7.4</a:t>
                      </a:r>
                    </a:p>
                  </a:txBody>
                  <a:tcPr marL="6923" marR="6923" marT="6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311550"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การมุ่งเน้น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อนาคต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23" marR="6923" marT="69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1.1,2.1</a:t>
                      </a:r>
                    </a:p>
                  </a:txBody>
                  <a:tcPr marL="6923" marR="6923" marT="6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3.2,4.1,4.2,7.4</a:t>
                      </a:r>
                    </a:p>
                  </a:txBody>
                  <a:tcPr marL="6923" marR="6923" marT="6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311550"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การจัดการเพื่อ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นวัตกรรม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23" marR="6923" marT="69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3.2,6.1,7.1</a:t>
                      </a:r>
                    </a:p>
                  </a:txBody>
                  <a:tcPr marL="6923" marR="6923" marT="6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4.2,6.2</a:t>
                      </a:r>
                    </a:p>
                  </a:txBody>
                  <a:tcPr marL="6923" marR="6923" marT="6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07700"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การจัดการโดยใช้ข้อมูลจริง</a:t>
                      </a:r>
                    </a:p>
                  </a:txBody>
                  <a:tcPr marL="6923" marR="6923" marT="69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1.1,4.1</a:t>
                      </a:r>
                    </a:p>
                  </a:txBody>
                  <a:tcPr marL="6923" marR="6923" marT="6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7.1 ถึง 7.5</a:t>
                      </a:r>
                    </a:p>
                  </a:txBody>
                  <a:tcPr marL="6923" marR="6923" marT="6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311550"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ความรับผิดชอบต่อ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สังคม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23" marR="6923" marT="69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1.2,7.4</a:t>
                      </a:r>
                    </a:p>
                  </a:txBody>
                  <a:tcPr marL="6923" marR="6923" marT="6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4.1,5.1,5.2</a:t>
                      </a:r>
                    </a:p>
                  </a:txBody>
                  <a:tcPr marL="6923" marR="6923" marT="6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311550"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การมุ่งเน้นที่ผลลัพธ์และการสร้าง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คุณค่า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23" marR="6923" marT="69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1.1,2.1,2.2</a:t>
                      </a:r>
                    </a:p>
                  </a:txBody>
                  <a:tcPr marL="6923" marR="6923" marT="6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7.1 ถึง 7.5</a:t>
                      </a:r>
                    </a:p>
                  </a:txBody>
                  <a:tcPr marL="6923" marR="6923" marT="6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311550"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มุมมองเชิง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ระบบ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923" marR="6923" marT="692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ทุกหมวด</a:t>
                      </a:r>
                    </a:p>
                  </a:txBody>
                  <a:tcPr marL="6923" marR="6923" marT="69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73275"/>
            <a:ext cx="5619750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6388" y="2971800"/>
            <a:ext cx="8837612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จากค่านิยมหลักขององค์กรที่เป็นเลิศ....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เริ่มต้นจากการรู้จักตัวตนของตัวเองอย่างแท้จริง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3810000"/>
          </a:xfrm>
        </p:spPr>
        <p:txBody>
          <a:bodyPr/>
          <a:lstStyle/>
          <a:p>
            <a:pPr eaLnBrk="1" hangingPunct="1">
              <a:buNone/>
            </a:pPr>
            <a:r>
              <a:rPr lang="th-TH" sz="3600" dirty="0" smtClean="0"/>
              <a:t>1) </a:t>
            </a:r>
            <a:r>
              <a:rPr lang="th-TH" sz="3600" b="1" i="1" dirty="0" smtClean="0"/>
              <a:t>ความรู้สึกถูกบังคับให้ทำหลายสิ่งหลายอย่างในเวลาเดียวกัน</a:t>
            </a:r>
            <a:r>
              <a:rPr lang="th-TH" sz="3600" dirty="0" smtClean="0"/>
              <a:t> </a:t>
            </a:r>
            <a:endParaRPr lang="en-US" sz="3600" dirty="0" smtClean="0">
              <a:cs typeface="DilleniaUPC" pitchFamily="18" charset="-34"/>
            </a:endParaRPr>
          </a:p>
          <a:p>
            <a:pPr eaLnBrk="1" hangingPunct="1">
              <a:buNone/>
            </a:pPr>
            <a:r>
              <a:rPr lang="th-TH" sz="3600" dirty="0" smtClean="0"/>
              <a:t>2) </a:t>
            </a:r>
            <a:r>
              <a:rPr lang="th-TH" sz="3600" b="1" i="1" dirty="0" smtClean="0"/>
              <a:t>เกิดความไม่เข้าใจว่าเรื่องนี้เกี่ยวข้องกับเขาอย่างไร</a:t>
            </a:r>
            <a:r>
              <a:rPr lang="th-TH" sz="3600" dirty="0" smtClean="0"/>
              <a:t> </a:t>
            </a:r>
            <a:endParaRPr lang="en-US" sz="3600" dirty="0" smtClean="0">
              <a:cs typeface="DilleniaUPC" pitchFamily="18" charset="-34"/>
            </a:endParaRPr>
          </a:p>
          <a:p>
            <a:pPr eaLnBrk="1" hangingPunct="1">
              <a:buNone/>
            </a:pPr>
            <a:r>
              <a:rPr lang="th-TH" sz="3600" dirty="0" smtClean="0"/>
              <a:t>3) </a:t>
            </a:r>
            <a:r>
              <a:rPr lang="th-TH" sz="3600" b="1" i="1" dirty="0" smtClean="0"/>
              <a:t>เกิดความหวาดกลัวรู้สึกไม่ปลอดภัย</a:t>
            </a:r>
            <a:r>
              <a:rPr lang="th-TH" sz="3600" dirty="0" smtClean="0"/>
              <a:t> </a:t>
            </a:r>
            <a:endParaRPr lang="en-US" sz="3600" dirty="0" smtClean="0">
              <a:cs typeface="DilleniaUPC" pitchFamily="18" charset="-34"/>
            </a:endParaRPr>
          </a:p>
          <a:p>
            <a:pPr eaLnBrk="1" hangingPunct="1">
              <a:buNone/>
            </a:pPr>
            <a:r>
              <a:rPr lang="th-TH" sz="3600" dirty="0" smtClean="0"/>
              <a:t>4) </a:t>
            </a:r>
            <a:r>
              <a:rPr lang="th-TH" sz="3600" b="1" i="1" dirty="0" smtClean="0"/>
              <a:t>ไม่เห็นภาพใหญ่โดยรวม</a:t>
            </a:r>
            <a:r>
              <a:rPr lang="th-TH" sz="3600" dirty="0" smtClean="0"/>
              <a:t> </a:t>
            </a:r>
            <a:endParaRPr lang="en-US" sz="3600" dirty="0" smtClean="0">
              <a:cs typeface="DilleniaUPC" pitchFamily="18" charset="-34"/>
            </a:endParaRPr>
          </a:p>
          <a:p>
            <a:pPr eaLnBrk="1" hangingPunct="1">
              <a:buNone/>
            </a:pPr>
            <a:r>
              <a:rPr lang="th-TH" sz="3600" dirty="0" smtClean="0"/>
              <a:t>5) </a:t>
            </a:r>
            <a:r>
              <a:rPr lang="th-TH" sz="3600" b="1" i="1" dirty="0" smtClean="0"/>
              <a:t>บุคลากรไม่มีความรู้สึกเป็นเจ้าของ</a:t>
            </a:r>
            <a:r>
              <a:rPr lang="th-TH" sz="3600" dirty="0" smtClean="0"/>
              <a:t> </a:t>
            </a:r>
            <a:endParaRPr lang="en-US" sz="3600" dirty="0" smtClean="0">
              <a:cs typeface="DilleniaUPC" pitchFamily="18" charset="-34"/>
            </a:endParaRPr>
          </a:p>
          <a:p>
            <a:pPr eaLnBrk="1" hangingPunct="1">
              <a:buNone/>
            </a:pPr>
            <a:r>
              <a:rPr lang="th-TH" sz="3600" dirty="0" smtClean="0"/>
              <a:t>6) </a:t>
            </a:r>
            <a:r>
              <a:rPr lang="th-TH" sz="3600" b="1" i="1" dirty="0" smtClean="0"/>
              <a:t>ความรู้สึกว่าผู้นำไม่กล้าเผชิญกับความจริง</a:t>
            </a:r>
            <a:r>
              <a:rPr lang="th-TH" sz="3600" dirty="0" smtClean="0"/>
              <a:t> </a:t>
            </a:r>
            <a:endParaRPr lang="en-US" sz="3600" dirty="0" smtClean="0">
              <a:cs typeface="DilleniaUPC" pitchFamily="18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0" y="304800"/>
            <a:ext cx="4191000" cy="7874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ปัจจัยแห่งการไม่อยากมีส่วนร่วม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8771" y="6019800"/>
            <a:ext cx="6463629" cy="6093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ถ้าจัดการกับสิ่งเหล่านี้ได้ก็...พร้อมสู่ความเป็นเลิศ</a:t>
            </a:r>
            <a:endParaRPr lang="th-TH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allAtOnce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3" name="Group 2"/>
          <p:cNvGrpSpPr>
            <a:grpSpLocks/>
          </p:cNvGrpSpPr>
          <p:nvPr/>
        </p:nvGrpSpPr>
        <p:grpSpPr bwMode="auto">
          <a:xfrm>
            <a:off x="190500" y="1524000"/>
            <a:ext cx="8648700" cy="4953000"/>
            <a:chOff x="198" y="468"/>
            <a:chExt cx="5448" cy="3120"/>
          </a:xfrm>
        </p:grpSpPr>
        <p:sp>
          <p:nvSpPr>
            <p:cNvPr id="74760" name="Line 3"/>
            <p:cNvSpPr>
              <a:spLocks noChangeShapeType="1"/>
            </p:cNvSpPr>
            <p:nvPr/>
          </p:nvSpPr>
          <p:spPr bwMode="auto">
            <a:xfrm flipV="1">
              <a:off x="4098" y="2427"/>
              <a:ext cx="198" cy="24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1" name="Line 4"/>
            <p:cNvSpPr>
              <a:spLocks noChangeShapeType="1"/>
            </p:cNvSpPr>
            <p:nvPr/>
          </p:nvSpPr>
          <p:spPr bwMode="auto">
            <a:xfrm>
              <a:off x="4098" y="1430"/>
              <a:ext cx="192" cy="23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2" name="Rectangle 5"/>
            <p:cNvSpPr>
              <a:spLocks noChangeArrowheads="1"/>
            </p:cNvSpPr>
            <p:nvPr/>
          </p:nvSpPr>
          <p:spPr bwMode="auto">
            <a:xfrm>
              <a:off x="4338" y="1380"/>
              <a:ext cx="1308" cy="134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lnSpc>
                  <a:spcPct val="70000"/>
                </a:lnSpc>
              </a:pPr>
              <a:r>
                <a:rPr lang="th-TH" b="1">
                  <a:solidFill>
                    <a:schemeClr val="bg1"/>
                  </a:solidFill>
                  <a:latin typeface="Angsana New" pitchFamily="18" charset="-34"/>
                  <a:cs typeface="Cordia New" pitchFamily="34" charset="-34"/>
                </a:rPr>
                <a:t>7. </a:t>
              </a:r>
              <a:r>
                <a:rPr lang="th-TH" sz="2400" b="1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ผลลัพธ์</a:t>
              </a:r>
              <a:r>
                <a:rPr lang="en-US" sz="2000" b="1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  </a:t>
              </a:r>
            </a:p>
            <a:p>
              <a:pPr eaLnBrk="0" hangingPunct="0">
                <a:lnSpc>
                  <a:spcPct val="70000"/>
                </a:lnSpc>
              </a:pPr>
              <a:r>
                <a:rPr lang="th-TH" sz="1600" b="1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 </a:t>
              </a:r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7.1 </a:t>
              </a:r>
              <a:r>
                <a:rPr lang="th-TH" sz="1600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ผลลัพธ์ด้านผลิตภัณฑ์และ</a:t>
              </a:r>
            </a:p>
            <a:p>
              <a:r>
                <a:rPr lang="th-TH" sz="1600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กระบวนการ </a:t>
              </a:r>
              <a:endParaRPr lang="en-US" sz="1600">
                <a:solidFill>
                  <a:schemeClr val="bg1"/>
                </a:solidFill>
                <a:latin typeface="Calibri" pitchFamily="34" charset="0"/>
              </a:endParaRPr>
            </a:p>
            <a:p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7.2 </a:t>
              </a:r>
              <a:r>
                <a:rPr lang="th-TH" sz="1600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ผลลัพธ์ด้านการมุ่งเน้นลูกค้า </a:t>
              </a:r>
              <a:endParaRPr lang="en-US" sz="1600">
                <a:solidFill>
                  <a:schemeClr val="bg1"/>
                </a:solidFill>
                <a:latin typeface="Calibri" pitchFamily="34" charset="0"/>
              </a:endParaRPr>
            </a:p>
            <a:p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7.3 </a:t>
              </a:r>
              <a:r>
                <a:rPr lang="th-TH" sz="1600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ผลลัพธ์ด้านการมุ่งเน้นบุคลากร </a:t>
              </a:r>
              <a:endParaRPr lang="en-US" sz="1600">
                <a:solidFill>
                  <a:schemeClr val="bg1"/>
                </a:solidFill>
                <a:latin typeface="Calibri" pitchFamily="34" charset="0"/>
              </a:endParaRPr>
            </a:p>
            <a:p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7.4 </a:t>
              </a:r>
              <a:r>
                <a:rPr lang="th-TH" sz="1600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ผลลัพธ์ด้านการนำองค์กรและ</a:t>
              </a:r>
            </a:p>
            <a:p>
              <a:r>
                <a:rPr lang="th-TH" sz="1600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การกำกับดูแลองค์กร </a:t>
              </a:r>
              <a:endParaRPr lang="en-US" sz="1600">
                <a:solidFill>
                  <a:schemeClr val="bg1"/>
                </a:solidFill>
                <a:latin typeface="Calibri" pitchFamily="34" charset="0"/>
              </a:endParaRPr>
            </a:p>
            <a:p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7.5 </a:t>
              </a:r>
              <a:r>
                <a:rPr lang="th-TH" sz="1600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ผลลัพธ์ด้านการเงินและตลาด</a:t>
              </a:r>
              <a:endParaRPr lang="th-TH" sz="1600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endParaRPr>
            </a:p>
          </p:txBody>
        </p:sp>
        <p:grpSp>
          <p:nvGrpSpPr>
            <p:cNvPr id="74763" name="Group 6"/>
            <p:cNvGrpSpPr>
              <a:grpSpLocks/>
            </p:cNvGrpSpPr>
            <p:nvPr/>
          </p:nvGrpSpPr>
          <p:grpSpPr bwMode="auto">
            <a:xfrm>
              <a:off x="2994" y="1175"/>
              <a:ext cx="1002" cy="1754"/>
              <a:chOff x="3056" y="1719"/>
              <a:chExt cx="1002" cy="1754"/>
            </a:xfrm>
          </p:grpSpPr>
          <p:sp>
            <p:nvSpPr>
              <p:cNvPr id="74778" name="Rectangle 7"/>
              <p:cNvSpPr>
                <a:spLocks noChangeArrowheads="1"/>
              </p:cNvSpPr>
              <p:nvPr/>
            </p:nvSpPr>
            <p:spPr bwMode="auto">
              <a:xfrm>
                <a:off x="3056" y="2839"/>
                <a:ext cx="1002" cy="634"/>
              </a:xfrm>
              <a:prstGeom prst="rect">
                <a:avLst/>
              </a:prstGeom>
              <a:gradFill rotWithShape="1">
                <a:gsLst>
                  <a:gs pos="0">
                    <a:srgbClr val="008080"/>
                  </a:gs>
                  <a:gs pos="100000">
                    <a:srgbClr val="003B3B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00808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>
                  <a:lnSpc>
                    <a:spcPct val="75000"/>
                  </a:lnSpc>
                </a:pPr>
                <a:r>
                  <a:rPr lang="th-TH" b="1">
                    <a:solidFill>
                      <a:schemeClr val="bg1"/>
                    </a:solidFill>
                    <a:latin typeface="Angsana New" pitchFamily="18" charset="-34"/>
                    <a:cs typeface="Cordia New" pitchFamily="34" charset="-34"/>
                  </a:rPr>
                  <a:t>6. </a:t>
                </a:r>
                <a:r>
                  <a:rPr lang="th-TH" sz="2400" b="1">
                    <a:solidFill>
                      <a:schemeClr val="bg1"/>
                    </a:solidFill>
                    <a:latin typeface="Angsana New" pitchFamily="18" charset="-34"/>
                    <a:cs typeface="FreesiaUPC" pitchFamily="34" charset="-34"/>
                  </a:rPr>
                  <a:t>การจัดการ</a:t>
                </a:r>
              </a:p>
              <a:p>
                <a:pPr algn="ctr" eaLnBrk="0" hangingPunct="0">
                  <a:lnSpc>
                    <a:spcPct val="75000"/>
                  </a:lnSpc>
                </a:pPr>
                <a:r>
                  <a:rPr lang="th-TH" sz="2400" b="1">
                    <a:solidFill>
                      <a:schemeClr val="bg1"/>
                    </a:solidFill>
                    <a:latin typeface="Angsana New" pitchFamily="18" charset="-34"/>
                    <a:cs typeface="FreesiaUPC" pitchFamily="34" charset="-34"/>
                  </a:rPr>
                  <a:t>กระบวนการ</a:t>
                </a:r>
              </a:p>
            </p:txBody>
          </p:sp>
          <p:sp>
            <p:nvSpPr>
              <p:cNvPr id="74779" name="Rectangle 8"/>
              <p:cNvSpPr>
                <a:spLocks noChangeArrowheads="1"/>
              </p:cNvSpPr>
              <p:nvPr/>
            </p:nvSpPr>
            <p:spPr bwMode="auto">
              <a:xfrm>
                <a:off x="3056" y="1719"/>
                <a:ext cx="999" cy="637"/>
              </a:xfrm>
              <a:prstGeom prst="rect">
                <a:avLst/>
              </a:prstGeom>
              <a:gradFill rotWithShape="1">
                <a:gsLst>
                  <a:gs pos="0">
                    <a:srgbClr val="008080"/>
                  </a:gs>
                  <a:gs pos="100000">
                    <a:srgbClr val="003B3B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00808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>
                  <a:lnSpc>
                    <a:spcPct val="75000"/>
                  </a:lnSpc>
                </a:pPr>
                <a:r>
                  <a:rPr lang="th-TH" b="1">
                    <a:solidFill>
                      <a:schemeClr val="bg1"/>
                    </a:solidFill>
                    <a:latin typeface="Angsana New" pitchFamily="18" charset="-34"/>
                    <a:cs typeface="Cordia New" pitchFamily="34" charset="-34"/>
                  </a:rPr>
                  <a:t>5. </a:t>
                </a:r>
                <a:r>
                  <a:rPr lang="th-TH" sz="2400" b="1">
                    <a:solidFill>
                      <a:schemeClr val="bg1"/>
                    </a:solidFill>
                    <a:latin typeface="Angsana New" pitchFamily="18" charset="-34"/>
                    <a:cs typeface="FreesiaUPC" pitchFamily="34" charset="-34"/>
                  </a:rPr>
                  <a:t>การมุ่งเน้น</a:t>
                </a:r>
              </a:p>
              <a:p>
                <a:pPr algn="ctr" eaLnBrk="0" hangingPunct="0">
                  <a:lnSpc>
                    <a:spcPct val="75000"/>
                  </a:lnSpc>
                </a:pPr>
                <a:r>
                  <a:rPr lang="th-TH" sz="2400" b="1">
                    <a:solidFill>
                      <a:schemeClr val="bg1"/>
                    </a:solidFill>
                    <a:latin typeface="Angsana New" pitchFamily="18" charset="-34"/>
                    <a:cs typeface="FreesiaUPC" pitchFamily="34" charset="-34"/>
                  </a:rPr>
                  <a:t>บุคลากร</a:t>
                </a:r>
                <a:endParaRPr lang="th-TH" sz="3200" b="1">
                  <a:solidFill>
                    <a:schemeClr val="bg1"/>
                  </a:solidFill>
                  <a:latin typeface="Angsana New" pitchFamily="18" charset="-34"/>
                  <a:cs typeface="CordiaUPC" pitchFamily="34" charset="-34"/>
                </a:endParaRPr>
              </a:p>
            </p:txBody>
          </p:sp>
          <p:sp>
            <p:nvSpPr>
              <p:cNvPr id="74780" name="Line 9"/>
              <p:cNvSpPr>
                <a:spLocks noChangeShapeType="1"/>
              </p:cNvSpPr>
              <p:nvPr/>
            </p:nvSpPr>
            <p:spPr bwMode="auto">
              <a:xfrm>
                <a:off x="3734" y="2452"/>
                <a:ext cx="0" cy="284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764" name="AutoShape 10"/>
            <p:cNvSpPr>
              <a:spLocks noChangeArrowheads="1"/>
            </p:cNvSpPr>
            <p:nvPr/>
          </p:nvSpPr>
          <p:spPr bwMode="auto">
            <a:xfrm>
              <a:off x="2610" y="1980"/>
              <a:ext cx="336" cy="171"/>
            </a:xfrm>
            <a:prstGeom prst="leftRightArrow">
              <a:avLst>
                <a:gd name="adj1" fmla="val 50000"/>
                <a:gd name="adj2" fmla="val 39298"/>
              </a:avLst>
            </a:prstGeom>
            <a:solidFill>
              <a:srgbClr val="CC99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74765" name="AutoShape 11"/>
            <p:cNvSpPr>
              <a:spLocks noChangeArrowheads="1"/>
            </p:cNvSpPr>
            <p:nvPr/>
          </p:nvSpPr>
          <p:spPr bwMode="auto">
            <a:xfrm>
              <a:off x="2706" y="2847"/>
              <a:ext cx="144" cy="261"/>
            </a:xfrm>
            <a:prstGeom prst="upDownArrow">
              <a:avLst>
                <a:gd name="adj1" fmla="val 50000"/>
                <a:gd name="adj2" fmla="val 36250"/>
              </a:avLst>
            </a:prstGeom>
            <a:solidFill>
              <a:srgbClr val="CC99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</a:pPr>
              <a:endParaRPr lang="th-TH" sz="2600">
                <a:solidFill>
                  <a:schemeClr val="bg1"/>
                </a:solidFill>
                <a:latin typeface="Cordia New" pitchFamily="34" charset="-34"/>
                <a:cs typeface="FreesiaUPC" pitchFamily="34" charset="-34"/>
              </a:endParaRPr>
            </a:p>
          </p:txBody>
        </p:sp>
        <p:sp>
          <p:nvSpPr>
            <p:cNvPr id="74766" name="Rectangle 12"/>
            <p:cNvSpPr>
              <a:spLocks noChangeArrowheads="1"/>
            </p:cNvSpPr>
            <p:nvPr/>
          </p:nvSpPr>
          <p:spPr bwMode="auto">
            <a:xfrm>
              <a:off x="720" y="3207"/>
              <a:ext cx="4368" cy="381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th-TH" b="1">
                  <a:solidFill>
                    <a:schemeClr val="bg1"/>
                  </a:solidFill>
                  <a:latin typeface="Angsana New" pitchFamily="18" charset="-34"/>
                  <a:cs typeface="Cordia New" pitchFamily="34" charset="-34"/>
                </a:rPr>
                <a:t>4. </a:t>
              </a:r>
              <a:r>
                <a:rPr lang="th-TH" sz="2400" b="1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การวัด การวิเคราะห์ และการจัดการความรู้</a:t>
              </a:r>
              <a:endParaRPr lang="th-TH" sz="22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endParaRPr>
            </a:p>
          </p:txBody>
        </p:sp>
        <p:sp>
          <p:nvSpPr>
            <p:cNvPr id="42003" name="Rectangle 13"/>
            <p:cNvSpPr>
              <a:spLocks noChangeArrowheads="1"/>
            </p:cNvSpPr>
            <p:nvPr/>
          </p:nvSpPr>
          <p:spPr bwMode="auto">
            <a:xfrm>
              <a:off x="1540" y="2329"/>
              <a:ext cx="1010" cy="635"/>
            </a:xfrm>
            <a:prstGeom prst="rect">
              <a:avLst/>
            </a:prstGeom>
            <a:gradFill rotWithShape="1">
              <a:gsLst>
                <a:gs pos="0">
                  <a:srgbClr val="993300"/>
                </a:gs>
                <a:gs pos="100000">
                  <a:srgbClr val="4718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993300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fontAlgn="auto" hangingPunct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chemeClr val="bg1"/>
                  </a:solidFill>
                  <a:latin typeface="+mj-lt"/>
                  <a:cs typeface="+mn-cs"/>
                </a:rPr>
                <a:t>3. </a:t>
              </a:r>
              <a:r>
                <a:rPr lang="th-TH" sz="2400" b="1" dirty="0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การมุ่งเน้น</a:t>
              </a:r>
            </a:p>
            <a:p>
              <a:pPr algn="ctr" eaLnBrk="0" fontAlgn="auto" hangingPunct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dirty="0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ลูกค้า</a:t>
              </a:r>
            </a:p>
            <a:p>
              <a:pPr algn="ctr" eaLnBrk="0" fontAlgn="auto" hangingPunct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dirty="0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และตลาด</a:t>
              </a:r>
            </a:p>
          </p:txBody>
        </p:sp>
        <p:sp>
          <p:nvSpPr>
            <p:cNvPr id="74768" name="Line 14"/>
            <p:cNvSpPr>
              <a:spLocks noChangeShapeType="1"/>
            </p:cNvSpPr>
            <p:nvPr/>
          </p:nvSpPr>
          <p:spPr bwMode="auto">
            <a:xfrm>
              <a:off x="1269" y="2388"/>
              <a:ext cx="236" cy="26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9" name="Line 15"/>
            <p:cNvSpPr>
              <a:spLocks noChangeShapeType="1"/>
            </p:cNvSpPr>
            <p:nvPr/>
          </p:nvSpPr>
          <p:spPr bwMode="auto">
            <a:xfrm flipV="1">
              <a:off x="1269" y="1401"/>
              <a:ext cx="236" cy="26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0" name="Rectangle 16"/>
            <p:cNvSpPr>
              <a:spLocks noChangeArrowheads="1"/>
            </p:cNvSpPr>
            <p:nvPr/>
          </p:nvSpPr>
          <p:spPr bwMode="auto">
            <a:xfrm>
              <a:off x="231" y="1758"/>
              <a:ext cx="993" cy="630"/>
            </a:xfrm>
            <a:prstGeom prst="rect">
              <a:avLst/>
            </a:prstGeom>
            <a:gradFill rotWithShape="1">
              <a:gsLst>
                <a:gs pos="0">
                  <a:srgbClr val="993300"/>
                </a:gs>
                <a:gs pos="100000">
                  <a:srgbClr val="4718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993300"/>
              </a:extrusionClr>
            </a:sp3d>
          </p:spPr>
          <p:txBody>
            <a:bodyPr wrap="none" anchor="ctr">
              <a:flatTx/>
            </a:bodyPr>
            <a:lstStyle/>
            <a:p>
              <a:pPr marL="533400" indent="-533400" algn="ctr" eaLnBrk="0" hangingPunct="0">
                <a:lnSpc>
                  <a:spcPct val="70000"/>
                </a:lnSpc>
              </a:pPr>
              <a:r>
                <a:rPr lang="th-TH" b="1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1. </a:t>
              </a:r>
              <a:r>
                <a:rPr lang="th-TH" sz="2400" b="1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การนำองค์กร</a:t>
              </a:r>
            </a:p>
          </p:txBody>
        </p:sp>
        <p:sp>
          <p:nvSpPr>
            <p:cNvPr id="74771" name="Rectangle 17"/>
            <p:cNvSpPr>
              <a:spLocks noChangeArrowheads="1"/>
            </p:cNvSpPr>
            <p:nvPr/>
          </p:nvSpPr>
          <p:spPr bwMode="auto">
            <a:xfrm>
              <a:off x="1541" y="1188"/>
              <a:ext cx="1042" cy="630"/>
            </a:xfrm>
            <a:prstGeom prst="rect">
              <a:avLst/>
            </a:prstGeom>
            <a:gradFill rotWithShape="1">
              <a:gsLst>
                <a:gs pos="0">
                  <a:srgbClr val="993300"/>
                </a:gs>
                <a:gs pos="100000">
                  <a:srgbClr val="4718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993300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2. </a:t>
              </a:r>
              <a:r>
                <a:rPr lang="th-TH" b="1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 </a:t>
              </a:r>
              <a:r>
                <a:rPr lang="th-TH" sz="2400" b="1">
                  <a:solidFill>
                    <a:schemeClr val="bg1"/>
                  </a:solidFill>
                  <a:latin typeface="Calibri" pitchFamily="34" charset="0"/>
                  <a:cs typeface="FreesiaUPC" pitchFamily="34" charset="-34"/>
                </a:rPr>
                <a:t>การวาง</a:t>
              </a:r>
              <a:r>
                <a:rPr lang="th-TH" sz="2200" b="1">
                  <a:solidFill>
                    <a:schemeClr val="bg1"/>
                  </a:solidFill>
                  <a:latin typeface="Calibri" pitchFamily="34" charset="0"/>
                  <a:cs typeface="FreesiaUPC" pitchFamily="34" charset="-34"/>
                </a:rPr>
                <a:t>แผน</a:t>
              </a:r>
              <a:endParaRPr lang="en-US" sz="22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endParaRPr>
            </a:p>
            <a:p>
              <a:pPr algn="ctr" eaLnBrk="0" hangingPunct="0">
                <a:lnSpc>
                  <a:spcPct val="80000"/>
                </a:lnSpc>
              </a:pPr>
              <a:r>
                <a:rPr lang="th-TH" sz="2200" b="1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เชิง</a:t>
              </a:r>
              <a:r>
                <a:rPr lang="th-TH" sz="2400" b="1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ยุทธศาสตร์</a:t>
              </a:r>
              <a:endParaRPr lang="en-US" sz="22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endParaRPr>
            </a:p>
            <a:p>
              <a:pPr algn="ctr" eaLnBrk="0" hangingPunct="0">
                <a:lnSpc>
                  <a:spcPct val="80000"/>
                </a:lnSpc>
              </a:pPr>
              <a:endParaRPr lang="en-US" sz="8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endParaRPr>
            </a:p>
          </p:txBody>
        </p:sp>
        <p:sp>
          <p:nvSpPr>
            <p:cNvPr id="74772" name="Line 18"/>
            <p:cNvSpPr>
              <a:spLocks noChangeShapeType="1"/>
            </p:cNvSpPr>
            <p:nvPr/>
          </p:nvSpPr>
          <p:spPr bwMode="auto">
            <a:xfrm>
              <a:off x="2126" y="1912"/>
              <a:ext cx="0" cy="28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3" name="Text Box 23"/>
            <p:cNvSpPr txBox="1">
              <a:spLocks noChangeArrowheads="1"/>
            </p:cNvSpPr>
            <p:nvPr/>
          </p:nvSpPr>
          <p:spPr bwMode="auto">
            <a:xfrm>
              <a:off x="1056" y="468"/>
              <a:ext cx="355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ts val="1800"/>
                </a:lnSpc>
                <a:spcBef>
                  <a:spcPct val="50000"/>
                </a:spcBef>
              </a:pPr>
              <a:r>
                <a:rPr lang="th-TH" sz="2400" b="1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บริบทของรัฐวิสาหกิจ</a:t>
              </a:r>
            </a:p>
            <a:p>
              <a:pPr algn="ctr" eaLnBrk="0" hangingPunct="0">
                <a:lnSpc>
                  <a:spcPts val="1800"/>
                </a:lnSpc>
                <a:spcBef>
                  <a:spcPct val="50000"/>
                </a:spcBef>
              </a:pPr>
              <a:r>
                <a:rPr lang="th-TH" sz="2400" b="1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สภาพแวดล้อม ความสัมพันธ์ และความท้าทาย</a:t>
              </a:r>
            </a:p>
          </p:txBody>
        </p:sp>
        <p:sp>
          <p:nvSpPr>
            <p:cNvPr id="74774" name="Freeform 24"/>
            <p:cNvSpPr>
              <a:spLocks/>
            </p:cNvSpPr>
            <p:nvPr/>
          </p:nvSpPr>
          <p:spPr bwMode="auto">
            <a:xfrm rot="-847260">
              <a:off x="198" y="1019"/>
              <a:ext cx="633" cy="584"/>
            </a:xfrm>
            <a:custGeom>
              <a:avLst/>
              <a:gdLst>
                <a:gd name="T0" fmla="*/ 0 w 576"/>
                <a:gd name="T1" fmla="*/ 2 h 720"/>
                <a:gd name="T2" fmla="*/ 12956 w 576"/>
                <a:gd name="T3" fmla="*/ 0 h 720"/>
                <a:gd name="T4" fmla="*/ 0 60000 65536"/>
                <a:gd name="T5" fmla="*/ 0 60000 65536"/>
                <a:gd name="T6" fmla="*/ 0 w 576"/>
                <a:gd name="T7" fmla="*/ 0 h 720"/>
                <a:gd name="T8" fmla="*/ 576 w 576"/>
                <a:gd name="T9" fmla="*/ 720 h 7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76" h="720">
                  <a:moveTo>
                    <a:pt x="0" y="720"/>
                  </a:moveTo>
                  <a:cubicBezTo>
                    <a:pt x="240" y="420"/>
                    <a:pt x="480" y="120"/>
                    <a:pt x="576" y="0"/>
                  </a:cubicBezTo>
                </a:path>
              </a:pathLst>
            </a:custGeom>
            <a:solidFill>
              <a:srgbClr val="CC9900"/>
            </a:solidFill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5" name="Freeform 25"/>
            <p:cNvSpPr>
              <a:spLocks/>
            </p:cNvSpPr>
            <p:nvPr/>
          </p:nvSpPr>
          <p:spPr bwMode="auto">
            <a:xfrm rot="-884193">
              <a:off x="5206" y="907"/>
              <a:ext cx="331" cy="524"/>
            </a:xfrm>
            <a:custGeom>
              <a:avLst/>
              <a:gdLst>
                <a:gd name="T0" fmla="*/ 37940 w 288"/>
                <a:gd name="T1" fmla="*/ 1 h 720"/>
                <a:gd name="T2" fmla="*/ 0 w 288"/>
                <a:gd name="T3" fmla="*/ 0 h 720"/>
                <a:gd name="T4" fmla="*/ 0 60000 65536"/>
                <a:gd name="T5" fmla="*/ 0 60000 65536"/>
                <a:gd name="T6" fmla="*/ 0 w 288"/>
                <a:gd name="T7" fmla="*/ 0 h 720"/>
                <a:gd name="T8" fmla="*/ 288 w 288"/>
                <a:gd name="T9" fmla="*/ 720 h 7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8" h="720">
                  <a:moveTo>
                    <a:pt x="288" y="720"/>
                  </a:moveTo>
                  <a:cubicBezTo>
                    <a:pt x="168" y="420"/>
                    <a:pt x="48" y="120"/>
                    <a:pt x="0" y="0"/>
                  </a:cubicBezTo>
                </a:path>
              </a:pathLst>
            </a:custGeom>
            <a:solidFill>
              <a:srgbClr val="CC9900"/>
            </a:solidFill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6" name="Line 26"/>
            <p:cNvSpPr>
              <a:spLocks noChangeShapeType="1"/>
            </p:cNvSpPr>
            <p:nvPr/>
          </p:nvSpPr>
          <p:spPr bwMode="auto">
            <a:xfrm>
              <a:off x="279" y="2426"/>
              <a:ext cx="480" cy="72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77" name="Line 27"/>
            <p:cNvSpPr>
              <a:spLocks noChangeShapeType="1"/>
            </p:cNvSpPr>
            <p:nvPr/>
          </p:nvSpPr>
          <p:spPr bwMode="auto">
            <a:xfrm flipV="1">
              <a:off x="5142" y="2772"/>
              <a:ext cx="384" cy="38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754" name="Text Box 23"/>
          <p:cNvSpPr txBox="1">
            <a:spLocks noChangeArrowheads="1"/>
          </p:cNvSpPr>
          <p:nvPr/>
        </p:nvSpPr>
        <p:spPr bwMode="auto">
          <a:xfrm>
            <a:off x="914400" y="1447800"/>
            <a:ext cx="7543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1800"/>
              </a:lnSpc>
              <a:spcBef>
                <a:spcPct val="50000"/>
              </a:spcBef>
            </a:pPr>
            <a:endParaRPr lang="th-TH" sz="2400" b="1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  <a:p>
            <a:pPr algn="ctr" eaLnBrk="0" hangingPunct="0">
              <a:lnSpc>
                <a:spcPts val="1800"/>
              </a:lnSpc>
              <a:spcBef>
                <a:spcPct val="50000"/>
              </a:spcBef>
            </a:pPr>
            <a:endParaRPr lang="th-TH" sz="2400" b="1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74755" name="Text Box 23"/>
          <p:cNvSpPr txBox="1">
            <a:spLocks noChangeArrowheads="1"/>
          </p:cNvSpPr>
          <p:nvPr/>
        </p:nvSpPr>
        <p:spPr bwMode="auto">
          <a:xfrm>
            <a:off x="1600200" y="1728788"/>
            <a:ext cx="71628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6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th-TH" sz="20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 สภาพแวดล้อมภายในองค์กร  ความสัมพันธ์กับภายนอกองค์กร</a:t>
            </a:r>
          </a:p>
          <a:p>
            <a:pPr eaLnBrk="0" hangingPunct="0">
              <a:lnSpc>
                <a:spcPts val="6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th-TH" sz="20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 บรรยากาศด้านการแข่งขัน บริบทด้านยุทธศาสตร์ ระบบปรับปรุงผลดำเนินการ </a:t>
            </a:r>
            <a:endParaRPr lang="en-US" sz="2000" b="1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  <a:p>
            <a:pPr algn="ctr" eaLnBrk="0" hangingPunct="0">
              <a:lnSpc>
                <a:spcPts val="600"/>
              </a:lnSpc>
              <a:spcBef>
                <a:spcPct val="50000"/>
              </a:spcBef>
            </a:pPr>
            <a:r>
              <a:rPr lang="th-TH" sz="20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 </a:t>
            </a:r>
          </a:p>
          <a:p>
            <a:pPr algn="ctr" eaLnBrk="0" hangingPunct="0">
              <a:lnSpc>
                <a:spcPts val="600"/>
              </a:lnSpc>
              <a:spcBef>
                <a:spcPct val="50000"/>
              </a:spcBef>
            </a:pPr>
            <a:endParaRPr lang="th-TH" sz="2000" b="1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</p:txBody>
      </p:sp>
      <p:grpSp>
        <p:nvGrpSpPr>
          <p:cNvPr id="74756" name="Group 33"/>
          <p:cNvGrpSpPr>
            <a:grpSpLocks/>
          </p:cNvGrpSpPr>
          <p:nvPr/>
        </p:nvGrpSpPr>
        <p:grpSpPr bwMode="auto">
          <a:xfrm>
            <a:off x="838200" y="1219200"/>
            <a:ext cx="7462838" cy="1927225"/>
            <a:chOff x="838201" y="891744"/>
            <a:chExt cx="7463480" cy="1927655"/>
          </a:xfrm>
        </p:grpSpPr>
        <p:sp>
          <p:nvSpPr>
            <p:cNvPr id="31" name="Chord 30"/>
            <p:cNvSpPr/>
            <p:nvPr/>
          </p:nvSpPr>
          <p:spPr>
            <a:xfrm rot="5400000">
              <a:off x="3606113" y="-1876168"/>
              <a:ext cx="1927655" cy="7463480"/>
            </a:xfrm>
            <a:prstGeom prst="chord">
              <a:avLst>
                <a:gd name="adj1" fmla="val 5363312"/>
                <a:gd name="adj2" fmla="val 16228951"/>
              </a:avLst>
            </a:prstGeom>
            <a:solidFill>
              <a:srgbClr val="000099"/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201930">
              <a:bevelT w="13970" h="13970" prst="angle"/>
              <a:bevelB w="13970" h="13970"/>
              <a:extrusionClr>
                <a:srgbClr val="000099"/>
              </a:extrusionClr>
              <a:contourClr>
                <a:srgbClr val="00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4759" name="TextBox 31"/>
            <p:cNvSpPr txBox="1">
              <a:spLocks noChangeArrowheads="1"/>
            </p:cNvSpPr>
            <p:nvPr/>
          </p:nvSpPr>
          <p:spPr bwMode="auto">
            <a:xfrm>
              <a:off x="3533738" y="922360"/>
              <a:ext cx="159851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2400" b="1">
                  <a:solidFill>
                    <a:srgbClr val="FFFF00"/>
                  </a:solidFill>
                  <a:latin typeface="FreesiaUPC" pitchFamily="34" charset="-34"/>
                  <a:cs typeface="FreesiaUPC" pitchFamily="34" charset="-34"/>
                </a:rPr>
                <a:t>โครงร่างองค์กร</a:t>
              </a:r>
            </a:p>
          </p:txBody>
        </p:sp>
      </p:grpSp>
      <p:sp>
        <p:nvSpPr>
          <p:cNvPr id="74757" name="Text Box 23"/>
          <p:cNvSpPr txBox="1">
            <a:spLocks noChangeArrowheads="1"/>
          </p:cNvSpPr>
          <p:nvPr/>
        </p:nvSpPr>
        <p:spPr bwMode="auto">
          <a:xfrm>
            <a:off x="1604963" y="1905000"/>
            <a:ext cx="63246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600"/>
              </a:lnSpc>
              <a:spcBef>
                <a:spcPct val="50000"/>
              </a:spcBef>
            </a:pPr>
            <a:r>
              <a:rPr lang="th-TH" sz="2400" b="1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สภาพแวดล้อม ความสัมพันธ์ และสภาวการณ์เชิงกลยุทธ์</a:t>
            </a:r>
            <a:endParaRPr lang="th-TH" sz="2400" b="1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sp>
        <p:nvSpPr>
          <p:cNvPr id="22530" name="Rectangle 3"/>
          <p:cNvSpPr txBox="1">
            <a:spLocks noChangeArrowheads="1"/>
          </p:cNvSpPr>
          <p:nvPr/>
        </p:nvSpPr>
        <p:spPr bwMode="auto">
          <a:xfrm>
            <a:off x="1905000" y="18288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Char char="•"/>
            </a:pPr>
            <a:endParaRPr lang="en-US" sz="280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280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“If you can’t describe what you are doing as a process, you don’t know what you are doing.”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80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-W. Edwards Deming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Char char="•"/>
            </a:pPr>
            <a:endParaRPr lang="en-US" sz="2800">
              <a:solidFill>
                <a:srgbClr val="FF33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23"/>
          <p:cNvSpPr txBox="1">
            <a:spLocks noChangeArrowheads="1"/>
          </p:cNvSpPr>
          <p:nvPr/>
        </p:nvSpPr>
        <p:spPr bwMode="auto">
          <a:xfrm>
            <a:off x="914400" y="1971675"/>
            <a:ext cx="75438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1800"/>
              </a:lnSpc>
              <a:spcBef>
                <a:spcPct val="50000"/>
              </a:spcBef>
            </a:pPr>
            <a:endParaRPr lang="th-TH" sz="2400" b="1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  <a:p>
            <a:pPr algn="ctr" eaLnBrk="0" hangingPunct="0">
              <a:lnSpc>
                <a:spcPts val="1800"/>
              </a:lnSpc>
              <a:spcBef>
                <a:spcPct val="50000"/>
              </a:spcBef>
            </a:pPr>
            <a:endParaRPr lang="th-TH" sz="2400" b="1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</p:txBody>
      </p:sp>
      <p:grpSp>
        <p:nvGrpSpPr>
          <p:cNvPr id="76802" name="Group 34"/>
          <p:cNvGrpSpPr>
            <a:grpSpLocks/>
          </p:cNvGrpSpPr>
          <p:nvPr/>
        </p:nvGrpSpPr>
        <p:grpSpPr bwMode="auto">
          <a:xfrm>
            <a:off x="995363" y="1743075"/>
            <a:ext cx="7462837" cy="2743200"/>
            <a:chOff x="838201" y="891744"/>
            <a:chExt cx="7463480" cy="1927655"/>
          </a:xfrm>
        </p:grpSpPr>
        <p:grpSp>
          <p:nvGrpSpPr>
            <p:cNvPr id="76804" name="Group 33"/>
            <p:cNvGrpSpPr>
              <a:grpSpLocks/>
            </p:cNvGrpSpPr>
            <p:nvPr/>
          </p:nvGrpSpPr>
          <p:grpSpPr bwMode="auto">
            <a:xfrm>
              <a:off x="838201" y="891744"/>
              <a:ext cx="7463480" cy="1927655"/>
              <a:chOff x="838201" y="891744"/>
              <a:chExt cx="7463480" cy="1927655"/>
            </a:xfrm>
          </p:grpSpPr>
          <p:sp>
            <p:nvSpPr>
              <p:cNvPr id="31" name="Chord 30"/>
              <p:cNvSpPr/>
              <p:nvPr/>
            </p:nvSpPr>
            <p:spPr>
              <a:xfrm rot="5400000">
                <a:off x="3606113" y="-1876168"/>
                <a:ext cx="1927655" cy="7463480"/>
              </a:xfrm>
              <a:prstGeom prst="chord">
                <a:avLst>
                  <a:gd name="adj1" fmla="val 5363312"/>
                  <a:gd name="adj2" fmla="val 16228951"/>
                </a:avLst>
              </a:prstGeom>
              <a:solidFill>
                <a:srgbClr val="000099"/>
              </a:solidFill>
              <a:ln>
                <a:noFill/>
              </a:ln>
              <a:effectLst/>
              <a:scene3d>
                <a:camera prst="isometricOffAxis2Left"/>
                <a:lightRig rig="threePt" dir="t"/>
              </a:scene3d>
              <a:sp3d extrusionH="201930">
                <a:bevelT w="13970" h="13970" prst="angle"/>
                <a:bevelB w="13970" h="13970"/>
                <a:extrusionClr>
                  <a:srgbClr val="000099"/>
                </a:extrusionClr>
                <a:contourClr>
                  <a:srgbClr val="000099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76807" name="TextBox 31"/>
              <p:cNvSpPr txBox="1">
                <a:spLocks noChangeArrowheads="1"/>
              </p:cNvSpPr>
              <p:nvPr/>
            </p:nvSpPr>
            <p:spPr bwMode="auto">
              <a:xfrm>
                <a:off x="3533738" y="922360"/>
                <a:ext cx="159851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th-TH" sz="2400" b="1">
                    <a:solidFill>
                      <a:srgbClr val="FFFF00"/>
                    </a:solidFill>
                    <a:latin typeface="FreesiaUPC" pitchFamily="34" charset="-34"/>
                    <a:cs typeface="FreesiaUPC" pitchFamily="34" charset="-34"/>
                  </a:rPr>
                  <a:t>โครงร่างองค์กร</a:t>
                </a:r>
              </a:p>
            </p:txBody>
          </p:sp>
        </p:grpSp>
        <p:sp>
          <p:nvSpPr>
            <p:cNvPr id="76805" name="Text Box 23"/>
            <p:cNvSpPr txBox="1">
              <a:spLocks noChangeArrowheads="1"/>
            </p:cNvSpPr>
            <p:nvPr/>
          </p:nvSpPr>
          <p:spPr bwMode="auto">
            <a:xfrm>
              <a:off x="1447801" y="1360633"/>
              <a:ext cx="6324600" cy="670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ts val="600"/>
                </a:lnSpc>
                <a:spcBef>
                  <a:spcPct val="50000"/>
                </a:spcBef>
                <a:buFont typeface="Arial" charset="0"/>
                <a:buChar char="•"/>
              </a:pPr>
              <a:r>
                <a:rPr lang="th-TH" sz="2400" b="1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 สภาพแวดล้อมภายในองค์กร  ความสัมพันธ์กับภายนอกองค์กร</a:t>
              </a:r>
            </a:p>
            <a:p>
              <a:pPr eaLnBrk="0" hangingPunct="0">
                <a:lnSpc>
                  <a:spcPts val="600"/>
                </a:lnSpc>
                <a:spcBef>
                  <a:spcPct val="50000"/>
                </a:spcBef>
                <a:buFont typeface="Arial" charset="0"/>
                <a:buChar char="•"/>
              </a:pPr>
              <a:r>
                <a:rPr lang="th-TH" sz="2400" b="1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 บรรยากาศด้านการแข่งขัน บริบทด้านยุทธศาสตร์ ระบบปรับปรุง</a:t>
              </a:r>
            </a:p>
            <a:p>
              <a:pPr eaLnBrk="0" hangingPunct="0">
                <a:lnSpc>
                  <a:spcPts val="600"/>
                </a:lnSpc>
                <a:spcBef>
                  <a:spcPct val="50000"/>
                </a:spcBef>
              </a:pPr>
              <a:r>
                <a:rPr lang="th-TH" sz="2400" b="1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   ผลดำเนินการ  </a:t>
              </a:r>
            </a:p>
            <a:p>
              <a:pPr algn="ctr" eaLnBrk="0" hangingPunct="0">
                <a:lnSpc>
                  <a:spcPts val="600"/>
                </a:lnSpc>
                <a:spcBef>
                  <a:spcPct val="50000"/>
                </a:spcBef>
              </a:pPr>
              <a:endParaRPr lang="th-TH" sz="24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endParaRPr>
            </a:p>
          </p:txBody>
        </p:sp>
      </p:grpSp>
      <p:sp>
        <p:nvSpPr>
          <p:cNvPr id="76803" name="TextBox 33"/>
          <p:cNvSpPr txBox="1">
            <a:spLocks noChangeArrowheads="1"/>
          </p:cNvSpPr>
          <p:nvPr/>
        </p:nvSpPr>
        <p:spPr bwMode="auto">
          <a:xfrm>
            <a:off x="1600200" y="4105275"/>
            <a:ext cx="63531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5400">
                <a:solidFill>
                  <a:srgbClr val="FFC000"/>
                </a:solidFill>
                <a:latin typeface="Calibri" pitchFamily="34" charset="0"/>
                <a:cs typeface="Cordia New" pitchFamily="34" charset="-34"/>
              </a:rPr>
              <a:t>รู้เขา รู้เรา รบร้อยครั้งชนะร้อยครั้ง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23"/>
          <p:cNvSpPr txBox="1">
            <a:spLocks noChangeArrowheads="1"/>
          </p:cNvSpPr>
          <p:nvPr/>
        </p:nvSpPr>
        <p:spPr bwMode="auto">
          <a:xfrm>
            <a:off x="914400" y="1746250"/>
            <a:ext cx="75438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1800"/>
              </a:lnSpc>
              <a:spcBef>
                <a:spcPct val="50000"/>
              </a:spcBef>
            </a:pPr>
            <a:endParaRPr lang="th-TH" sz="2400" b="1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  <a:p>
            <a:pPr algn="ctr" eaLnBrk="0" hangingPunct="0">
              <a:lnSpc>
                <a:spcPts val="1800"/>
              </a:lnSpc>
              <a:spcBef>
                <a:spcPct val="50000"/>
              </a:spcBef>
            </a:pPr>
            <a:endParaRPr lang="th-TH" sz="2400" b="1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</p:txBody>
      </p:sp>
      <p:grpSp>
        <p:nvGrpSpPr>
          <p:cNvPr id="78850" name="Group 34"/>
          <p:cNvGrpSpPr>
            <a:grpSpLocks/>
          </p:cNvGrpSpPr>
          <p:nvPr/>
        </p:nvGrpSpPr>
        <p:grpSpPr bwMode="auto">
          <a:xfrm>
            <a:off x="995363" y="1517650"/>
            <a:ext cx="7462837" cy="2743200"/>
            <a:chOff x="838201" y="891744"/>
            <a:chExt cx="7463480" cy="1927655"/>
          </a:xfrm>
        </p:grpSpPr>
        <p:grpSp>
          <p:nvGrpSpPr>
            <p:cNvPr id="78855" name="Group 33"/>
            <p:cNvGrpSpPr>
              <a:grpSpLocks/>
            </p:cNvGrpSpPr>
            <p:nvPr/>
          </p:nvGrpSpPr>
          <p:grpSpPr bwMode="auto">
            <a:xfrm>
              <a:off x="838201" y="891744"/>
              <a:ext cx="7463480" cy="1927655"/>
              <a:chOff x="838201" y="891744"/>
              <a:chExt cx="7463480" cy="1927655"/>
            </a:xfrm>
          </p:grpSpPr>
          <p:sp>
            <p:nvSpPr>
              <p:cNvPr id="31" name="Chord 30"/>
              <p:cNvSpPr/>
              <p:nvPr/>
            </p:nvSpPr>
            <p:spPr>
              <a:xfrm rot="5400000">
                <a:off x="3606113" y="-1876168"/>
                <a:ext cx="1927655" cy="7463480"/>
              </a:xfrm>
              <a:prstGeom prst="chord">
                <a:avLst>
                  <a:gd name="adj1" fmla="val 5363312"/>
                  <a:gd name="adj2" fmla="val 16228951"/>
                </a:avLst>
              </a:prstGeom>
              <a:solidFill>
                <a:srgbClr val="000099"/>
              </a:solidFill>
              <a:ln>
                <a:noFill/>
              </a:ln>
              <a:effectLst/>
              <a:scene3d>
                <a:camera prst="isometricOffAxis2Left"/>
                <a:lightRig rig="threePt" dir="t"/>
              </a:scene3d>
              <a:sp3d extrusionH="201930">
                <a:bevelT w="13970" h="13970" prst="angle"/>
                <a:bevelB w="13970" h="13970"/>
                <a:extrusionClr>
                  <a:srgbClr val="000099"/>
                </a:extrusionClr>
                <a:contourClr>
                  <a:srgbClr val="000099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78858" name="TextBox 31"/>
              <p:cNvSpPr txBox="1">
                <a:spLocks noChangeArrowheads="1"/>
              </p:cNvSpPr>
              <p:nvPr/>
            </p:nvSpPr>
            <p:spPr bwMode="auto">
              <a:xfrm>
                <a:off x="3501081" y="1072631"/>
                <a:ext cx="159851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th-TH" sz="2400" b="1">
                    <a:solidFill>
                      <a:srgbClr val="FFFF00"/>
                    </a:solidFill>
                    <a:latin typeface="FreesiaUPC" pitchFamily="34" charset="-34"/>
                    <a:cs typeface="FreesiaUPC" pitchFamily="34" charset="-34"/>
                  </a:rPr>
                  <a:t>โครงร่างองค์กร</a:t>
                </a:r>
              </a:p>
            </p:txBody>
          </p:sp>
        </p:grpSp>
        <p:sp>
          <p:nvSpPr>
            <p:cNvPr id="78856" name="Text Box 23"/>
            <p:cNvSpPr txBox="1">
              <a:spLocks noChangeArrowheads="1"/>
            </p:cNvSpPr>
            <p:nvPr/>
          </p:nvSpPr>
          <p:spPr bwMode="auto">
            <a:xfrm>
              <a:off x="1447801" y="1468890"/>
              <a:ext cx="6324600" cy="118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ts val="600"/>
                </a:lnSpc>
                <a:spcBef>
                  <a:spcPct val="50000"/>
                </a:spcBef>
              </a:pPr>
              <a:r>
                <a:rPr lang="th-TH" sz="2400" b="1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สภาพแวดล้อม ความสัมพันธ์ และสภาวการณ์เชิงกลยุทธ์</a:t>
              </a:r>
              <a:endParaRPr lang="th-TH" sz="24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28600" y="3248561"/>
            <a:ext cx="2057401" cy="126188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C000"/>
                </a:solidFill>
                <a:latin typeface="+mn-lt"/>
                <a:cs typeface="+mn-cs"/>
              </a:rPr>
              <a:t>Know</a:t>
            </a:r>
            <a:endParaRPr lang="en-US" sz="4000" dirty="0">
              <a:solidFill>
                <a:srgbClr val="FFC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C000"/>
                </a:solidFill>
                <a:latin typeface="+mn-lt"/>
                <a:cs typeface="+mn-cs"/>
              </a:rPr>
              <a:t>yourself</a:t>
            </a:r>
            <a:endParaRPr lang="th-TH" sz="4000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78854" name="Rectangle 8"/>
          <p:cNvSpPr>
            <a:spLocks noChangeArrowheads="1"/>
          </p:cNvSpPr>
          <p:nvPr/>
        </p:nvSpPr>
        <p:spPr bwMode="auto">
          <a:xfrm>
            <a:off x="1981200" y="3201988"/>
            <a:ext cx="67818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1225" lvl="1" indent="-514350">
              <a:buFont typeface="Wingdings" pitchFamily="2" charset="2"/>
              <a:buChar char="§"/>
            </a:pPr>
            <a:r>
              <a:rPr lang="th-TH" sz="3200">
                <a:solidFill>
                  <a:srgbClr val="FFFF00"/>
                </a:solidFill>
                <a:latin typeface="Calibri" pitchFamily="34" charset="0"/>
                <a:cs typeface="Cordia New" pitchFamily="34" charset="-34"/>
              </a:rPr>
              <a:t>รู้ว่าเราทำอะไร </a:t>
            </a:r>
            <a:r>
              <a:rPr lang="th-TH" sz="320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(ผลิตภัณฑ์และบริการ)</a:t>
            </a:r>
          </a:p>
          <a:p>
            <a:pPr marL="911225" lvl="1" indent="-514350">
              <a:buFont typeface="Wingdings" pitchFamily="2" charset="2"/>
              <a:buChar char="§"/>
            </a:pPr>
            <a:r>
              <a:rPr lang="th-TH" sz="3200">
                <a:solidFill>
                  <a:srgbClr val="FFFF00"/>
                </a:solidFill>
                <a:latin typeface="Calibri" pitchFamily="34" charset="0"/>
                <a:cs typeface="Cordia New" pitchFamily="34" charset="-34"/>
              </a:rPr>
              <a:t>ทำไมถึงทำ </a:t>
            </a:r>
            <a:r>
              <a:rPr lang="th-TH" sz="320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(พันธกิจ วิสัยทัศน์ เจตจำนง)</a:t>
            </a:r>
          </a:p>
          <a:p>
            <a:pPr marL="911225" lvl="1" indent="-514350">
              <a:buFont typeface="Wingdings" pitchFamily="2" charset="2"/>
              <a:buChar char="§"/>
            </a:pPr>
            <a:r>
              <a:rPr lang="th-TH" sz="3200">
                <a:solidFill>
                  <a:srgbClr val="FFFF00"/>
                </a:solidFill>
                <a:latin typeface="Calibri" pitchFamily="34" charset="0"/>
                <a:cs typeface="Cordia New" pitchFamily="34" charset="-34"/>
              </a:rPr>
              <a:t>ทำอย่างไร </a:t>
            </a:r>
            <a:r>
              <a:rPr lang="th-TH" sz="320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(วัฒนธรรม ค่านิยม สมรรถนะหลัก)</a:t>
            </a:r>
          </a:p>
          <a:p>
            <a:pPr marL="911225" lvl="1" indent="-514350">
              <a:buFont typeface="Wingdings" pitchFamily="2" charset="2"/>
              <a:buChar char="§"/>
            </a:pPr>
            <a:r>
              <a:rPr lang="th-TH" sz="3200">
                <a:solidFill>
                  <a:srgbClr val="FFFF00"/>
                </a:solidFill>
                <a:latin typeface="Calibri" pitchFamily="34" charset="0"/>
                <a:cs typeface="Cordia New" pitchFamily="34" charset="-34"/>
              </a:rPr>
              <a:t>ใครทำ </a:t>
            </a:r>
            <a:r>
              <a:rPr lang="th-TH" sz="320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(ลักษณะโดยรวมของบุคลากร)</a:t>
            </a:r>
          </a:p>
          <a:p>
            <a:pPr marL="911225" lvl="1" indent="-514350">
              <a:buFont typeface="Wingdings" pitchFamily="2" charset="2"/>
              <a:buChar char="§"/>
            </a:pPr>
            <a:r>
              <a:rPr lang="th-TH" sz="3200">
                <a:solidFill>
                  <a:srgbClr val="FFFF00"/>
                </a:solidFill>
                <a:latin typeface="Calibri" pitchFamily="34" charset="0"/>
                <a:cs typeface="Cordia New" pitchFamily="34" charset="-34"/>
              </a:rPr>
              <a:t>ใช้อะไรทำ </a:t>
            </a:r>
            <a:r>
              <a:rPr lang="th-TH" sz="320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(สินทรัพย์</a:t>
            </a: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:</a:t>
            </a:r>
            <a:r>
              <a:rPr lang="th-TH" sz="320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เทคโนโลยี อุปกรณ์ สถานที่)</a:t>
            </a:r>
          </a:p>
          <a:p>
            <a:pPr marL="911225" lvl="1" indent="-514350">
              <a:buFont typeface="Wingdings" pitchFamily="2" charset="2"/>
              <a:buChar char="§"/>
            </a:pPr>
            <a:r>
              <a:rPr lang="th-TH" sz="3200">
                <a:solidFill>
                  <a:srgbClr val="FFFF00"/>
                </a:solidFill>
                <a:latin typeface="Calibri" pitchFamily="34" charset="0"/>
                <a:cs typeface="Cordia New" pitchFamily="34" charset="-34"/>
              </a:rPr>
              <a:t>อยู่ในสภาพแวดล้อมอย่างไร </a:t>
            </a:r>
            <a:r>
              <a:rPr lang="th-TH" sz="320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(กฏระเบียบ ข้อบังคับ)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23"/>
          <p:cNvSpPr txBox="1">
            <a:spLocks noChangeArrowheads="1"/>
          </p:cNvSpPr>
          <p:nvPr/>
        </p:nvSpPr>
        <p:spPr bwMode="auto">
          <a:xfrm>
            <a:off x="914400" y="1752600"/>
            <a:ext cx="7543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1800"/>
              </a:lnSpc>
              <a:spcBef>
                <a:spcPct val="50000"/>
              </a:spcBef>
            </a:pPr>
            <a:endParaRPr lang="th-TH" sz="2400" b="1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  <a:p>
            <a:pPr algn="ctr" eaLnBrk="0" hangingPunct="0">
              <a:lnSpc>
                <a:spcPts val="1800"/>
              </a:lnSpc>
              <a:spcBef>
                <a:spcPct val="50000"/>
              </a:spcBef>
            </a:pPr>
            <a:endParaRPr lang="th-TH" sz="2400" b="1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</p:txBody>
      </p:sp>
      <p:grpSp>
        <p:nvGrpSpPr>
          <p:cNvPr id="80898" name="Group 34"/>
          <p:cNvGrpSpPr>
            <a:grpSpLocks/>
          </p:cNvGrpSpPr>
          <p:nvPr/>
        </p:nvGrpSpPr>
        <p:grpSpPr bwMode="auto">
          <a:xfrm>
            <a:off x="995363" y="1524000"/>
            <a:ext cx="7462837" cy="2743200"/>
            <a:chOff x="838201" y="891744"/>
            <a:chExt cx="7463480" cy="1927655"/>
          </a:xfrm>
        </p:grpSpPr>
        <p:grpSp>
          <p:nvGrpSpPr>
            <p:cNvPr id="80903" name="Group 33"/>
            <p:cNvGrpSpPr>
              <a:grpSpLocks/>
            </p:cNvGrpSpPr>
            <p:nvPr/>
          </p:nvGrpSpPr>
          <p:grpSpPr bwMode="auto">
            <a:xfrm>
              <a:off x="838201" y="891744"/>
              <a:ext cx="7463480" cy="1927655"/>
              <a:chOff x="838201" y="891744"/>
              <a:chExt cx="7463480" cy="1927655"/>
            </a:xfrm>
          </p:grpSpPr>
          <p:sp>
            <p:nvSpPr>
              <p:cNvPr id="31" name="Chord 30"/>
              <p:cNvSpPr/>
              <p:nvPr/>
            </p:nvSpPr>
            <p:spPr>
              <a:xfrm rot="5400000">
                <a:off x="3606113" y="-1876168"/>
                <a:ext cx="1927655" cy="7463480"/>
              </a:xfrm>
              <a:prstGeom prst="chord">
                <a:avLst>
                  <a:gd name="adj1" fmla="val 5363312"/>
                  <a:gd name="adj2" fmla="val 16228951"/>
                </a:avLst>
              </a:prstGeom>
              <a:solidFill>
                <a:srgbClr val="000099"/>
              </a:solidFill>
              <a:ln>
                <a:noFill/>
              </a:ln>
              <a:effectLst/>
              <a:scene3d>
                <a:camera prst="isometricOffAxis2Left"/>
                <a:lightRig rig="threePt" dir="t"/>
              </a:scene3d>
              <a:sp3d extrusionH="201930">
                <a:bevelT w="13970" h="13970" prst="angle"/>
                <a:bevelB w="13970" h="13970"/>
                <a:extrusionClr>
                  <a:srgbClr val="000099"/>
                </a:extrusionClr>
                <a:contourClr>
                  <a:srgbClr val="000099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0906" name="TextBox 31"/>
              <p:cNvSpPr txBox="1">
                <a:spLocks noChangeArrowheads="1"/>
              </p:cNvSpPr>
              <p:nvPr/>
            </p:nvSpPr>
            <p:spPr bwMode="auto">
              <a:xfrm>
                <a:off x="3501081" y="1072631"/>
                <a:ext cx="159851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th-TH" sz="2400" b="1">
                    <a:solidFill>
                      <a:srgbClr val="FFFF00"/>
                    </a:solidFill>
                    <a:latin typeface="FreesiaUPC" pitchFamily="34" charset="-34"/>
                    <a:cs typeface="FreesiaUPC" pitchFamily="34" charset="-34"/>
                  </a:rPr>
                  <a:t>โครงร่างองค์กร</a:t>
                </a:r>
              </a:p>
            </p:txBody>
          </p:sp>
        </p:grpSp>
        <p:sp>
          <p:nvSpPr>
            <p:cNvPr id="80904" name="Text Box 23"/>
            <p:cNvSpPr txBox="1">
              <a:spLocks noChangeArrowheads="1"/>
            </p:cNvSpPr>
            <p:nvPr/>
          </p:nvSpPr>
          <p:spPr bwMode="auto">
            <a:xfrm>
              <a:off x="1447801" y="1468890"/>
              <a:ext cx="6324600" cy="118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ts val="600"/>
                </a:lnSpc>
                <a:spcBef>
                  <a:spcPct val="50000"/>
                </a:spcBef>
              </a:pPr>
              <a:r>
                <a:rPr lang="th-TH" sz="2400" b="1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สภาพแวดล้อม ความสัมพันธ์ และสภาวการณ์เชิงกลยุทธ์</a:t>
              </a:r>
              <a:endParaRPr lang="th-TH" sz="24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286000" y="3206750"/>
            <a:ext cx="66294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h-TH" sz="3600" dirty="0">
                <a:solidFill>
                  <a:srgbClr val="FFFF00"/>
                </a:solidFill>
                <a:latin typeface="+mn-lt"/>
                <a:cs typeface="+mj-cs"/>
              </a:rPr>
              <a:t>โครงสร้างองค์กร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h-TH" sz="3600" dirty="0">
                <a:solidFill>
                  <a:srgbClr val="FFFF00"/>
                </a:solidFill>
                <a:latin typeface="+mn-lt"/>
                <a:cs typeface="+mj-cs"/>
              </a:rPr>
              <a:t>ลูกค้า ผู้รับบริการและผู้มีส่วนได้ส่วนเสีย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h-TH" sz="3600" dirty="0">
                <a:solidFill>
                  <a:srgbClr val="FFFF00"/>
                </a:solidFill>
                <a:latin typeface="+mn-lt"/>
                <a:cs typeface="+mj-cs"/>
              </a:rPr>
              <a:t> ผู้ส่งมอบและพันธมิตร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0075" y="3248561"/>
            <a:ext cx="1718740" cy="175432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C000"/>
                </a:solidFill>
                <a:latin typeface="+mn-lt"/>
                <a:cs typeface="+mn-cs"/>
              </a:rPr>
              <a:t>Know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C000"/>
                </a:solidFill>
                <a:latin typeface="+mn-lt"/>
                <a:cs typeface="+mn-cs"/>
              </a:rPr>
              <a:t>Your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C000"/>
                </a:solidFill>
                <a:latin typeface="+mn-lt"/>
                <a:cs typeface="+mn-cs"/>
              </a:rPr>
              <a:t>Friends</a:t>
            </a:r>
            <a:endParaRPr lang="th-TH" sz="3600" dirty="0">
              <a:solidFill>
                <a:srgbClr val="FFC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23"/>
          <p:cNvSpPr txBox="1">
            <a:spLocks noChangeArrowheads="1"/>
          </p:cNvSpPr>
          <p:nvPr/>
        </p:nvSpPr>
        <p:spPr bwMode="auto">
          <a:xfrm>
            <a:off x="914400" y="1524000"/>
            <a:ext cx="7543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1800"/>
              </a:lnSpc>
              <a:spcBef>
                <a:spcPct val="50000"/>
              </a:spcBef>
            </a:pPr>
            <a:endParaRPr lang="th-TH" sz="2400" b="1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  <a:p>
            <a:pPr algn="ctr" eaLnBrk="0" hangingPunct="0">
              <a:lnSpc>
                <a:spcPts val="1800"/>
              </a:lnSpc>
              <a:spcBef>
                <a:spcPct val="50000"/>
              </a:spcBef>
            </a:pPr>
            <a:endParaRPr lang="th-TH" sz="2400" b="1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</p:txBody>
      </p:sp>
      <p:grpSp>
        <p:nvGrpSpPr>
          <p:cNvPr id="82946" name="Group 34"/>
          <p:cNvGrpSpPr>
            <a:grpSpLocks/>
          </p:cNvGrpSpPr>
          <p:nvPr/>
        </p:nvGrpSpPr>
        <p:grpSpPr bwMode="auto">
          <a:xfrm>
            <a:off x="995363" y="1295400"/>
            <a:ext cx="7462837" cy="2743200"/>
            <a:chOff x="838201" y="891744"/>
            <a:chExt cx="7463480" cy="1927655"/>
          </a:xfrm>
        </p:grpSpPr>
        <p:grpSp>
          <p:nvGrpSpPr>
            <p:cNvPr id="82952" name="Group 33"/>
            <p:cNvGrpSpPr>
              <a:grpSpLocks/>
            </p:cNvGrpSpPr>
            <p:nvPr/>
          </p:nvGrpSpPr>
          <p:grpSpPr bwMode="auto">
            <a:xfrm>
              <a:off x="838201" y="891744"/>
              <a:ext cx="7463480" cy="1927655"/>
              <a:chOff x="838201" y="891744"/>
              <a:chExt cx="7463480" cy="1927655"/>
            </a:xfrm>
          </p:grpSpPr>
          <p:sp>
            <p:nvSpPr>
              <p:cNvPr id="31" name="Chord 30"/>
              <p:cNvSpPr/>
              <p:nvPr/>
            </p:nvSpPr>
            <p:spPr>
              <a:xfrm rot="5400000">
                <a:off x="3606113" y="-1876168"/>
                <a:ext cx="1927655" cy="7463480"/>
              </a:xfrm>
              <a:prstGeom prst="chord">
                <a:avLst>
                  <a:gd name="adj1" fmla="val 5363312"/>
                  <a:gd name="adj2" fmla="val 16228951"/>
                </a:avLst>
              </a:prstGeom>
              <a:solidFill>
                <a:srgbClr val="000099"/>
              </a:solidFill>
              <a:ln>
                <a:noFill/>
              </a:ln>
              <a:effectLst/>
              <a:scene3d>
                <a:camera prst="isometricOffAxis2Left"/>
                <a:lightRig rig="threePt" dir="t"/>
              </a:scene3d>
              <a:sp3d extrusionH="201930">
                <a:bevelT w="13970" h="13970" prst="angle"/>
                <a:bevelB w="13970" h="13970"/>
                <a:extrusionClr>
                  <a:srgbClr val="000099"/>
                </a:extrusionClr>
                <a:contourClr>
                  <a:srgbClr val="000099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2955" name="TextBox 31"/>
              <p:cNvSpPr txBox="1">
                <a:spLocks noChangeArrowheads="1"/>
              </p:cNvSpPr>
              <p:nvPr/>
            </p:nvSpPr>
            <p:spPr bwMode="auto">
              <a:xfrm>
                <a:off x="3501081" y="1072631"/>
                <a:ext cx="159851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th-TH" sz="2400" b="1">
                    <a:solidFill>
                      <a:srgbClr val="FFFF00"/>
                    </a:solidFill>
                    <a:latin typeface="FreesiaUPC" pitchFamily="34" charset="-34"/>
                    <a:cs typeface="FreesiaUPC" pitchFamily="34" charset="-34"/>
                  </a:rPr>
                  <a:t>โครงร่างองค์กร</a:t>
                </a:r>
              </a:p>
            </p:txBody>
          </p:sp>
        </p:grpSp>
        <p:sp>
          <p:nvSpPr>
            <p:cNvPr id="82953" name="Text Box 23"/>
            <p:cNvSpPr txBox="1">
              <a:spLocks noChangeArrowheads="1"/>
            </p:cNvSpPr>
            <p:nvPr/>
          </p:nvSpPr>
          <p:spPr bwMode="auto">
            <a:xfrm>
              <a:off x="1447801" y="1468890"/>
              <a:ext cx="6324600" cy="118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ts val="600"/>
                </a:lnSpc>
                <a:spcBef>
                  <a:spcPct val="50000"/>
                </a:spcBef>
              </a:pPr>
              <a:r>
                <a:rPr lang="th-TH" sz="2400" b="1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สภาพแวดล้อม ความสัมพันธ์ และสภาวการณ์เชิงกลยุทธ์</a:t>
              </a:r>
              <a:endParaRPr lang="th-TH" sz="24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990600" y="2971800"/>
            <a:ext cx="1600200" cy="13849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latin typeface="+mn-lt"/>
                <a:cs typeface="+mn-cs"/>
              </a:rPr>
              <a:t>Know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latin typeface="+mn-lt"/>
                <a:cs typeface="+mn-cs"/>
              </a:rPr>
              <a:t>Your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latin typeface="+mn-lt"/>
                <a:cs typeface="+mn-cs"/>
              </a:rPr>
              <a:t>Enemies</a:t>
            </a:r>
            <a:endParaRPr lang="th-TH" sz="2800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2978150"/>
            <a:ext cx="66294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th-TH" sz="3600" dirty="0">
              <a:solidFill>
                <a:srgbClr val="FFFF00"/>
              </a:solidFill>
              <a:latin typeface="+mn-lt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133600" y="2895600"/>
            <a:ext cx="6781800" cy="3962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h-TH" sz="3200" dirty="0">
                <a:solidFill>
                  <a:srgbClr val="FFFF00"/>
                </a:solidFill>
                <a:latin typeface="+mn-lt"/>
                <a:cs typeface="+mn-cs"/>
              </a:rPr>
              <a:t>ลำดับในการแข่งขัน (ถ้ามี)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h-TH" sz="3200" dirty="0">
                <a:solidFill>
                  <a:srgbClr val="FFFF00"/>
                </a:solidFill>
                <a:latin typeface="+mn-lt"/>
                <a:cs typeface="+mn-cs"/>
              </a:rPr>
              <a:t>ขนาดและการขยายงาน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h-TH" sz="3200" dirty="0">
                <a:solidFill>
                  <a:srgbClr val="FFFF00"/>
                </a:solidFill>
                <a:latin typeface="+mn-lt"/>
                <a:cs typeface="+mn-cs"/>
              </a:rPr>
              <a:t>จำนวนประเภทของ คู่แข่ง คู่เปรียบเทียบ คู่เทียบเคียง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h-TH" sz="3200" dirty="0">
                <a:solidFill>
                  <a:srgbClr val="FFFF00"/>
                </a:solidFill>
                <a:latin typeface="+mn-lt"/>
                <a:cs typeface="+mn-cs"/>
              </a:rPr>
              <a:t>ประเด็นการแข่งขัน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h-TH" sz="3200" dirty="0">
                <a:solidFill>
                  <a:srgbClr val="FFFF00"/>
                </a:solidFill>
                <a:latin typeface="+mn-lt"/>
                <a:cs typeface="+mn-cs"/>
              </a:rPr>
              <a:t>ปัจจัยความสำเร็จที่เหนือ คู่แข่ง คู่เปรียบเทียบ </a:t>
            </a:r>
            <a:r>
              <a:rPr lang="th-TH" sz="3200" dirty="0" smtClean="0">
                <a:solidFill>
                  <a:srgbClr val="FFFF00"/>
                </a:solidFill>
                <a:latin typeface="+mn-lt"/>
                <a:cs typeface="+mn-cs"/>
              </a:rPr>
              <a:t>คู่เทียบเคียง</a:t>
            </a:r>
            <a:endParaRPr lang="th-TH" sz="3200" dirty="0">
              <a:solidFill>
                <a:srgbClr val="FFFF00"/>
              </a:solidFill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h-TH" sz="3200" dirty="0">
                <a:solidFill>
                  <a:srgbClr val="FFFF00"/>
                </a:solidFill>
                <a:latin typeface="+mn-lt"/>
                <a:cs typeface="+mn-cs"/>
              </a:rPr>
              <a:t>การเปลี่ยนแปลงที่อาจมีผลต่อการแข่งขัน นวัตกรรม การ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th-TH" sz="3200" dirty="0" smtClean="0">
                <a:solidFill>
                  <a:srgbClr val="FFFF00"/>
                </a:solidFill>
                <a:latin typeface="+mn-lt"/>
                <a:cs typeface="+mn-cs"/>
              </a:rPr>
              <a:t> ร่วมมือ</a:t>
            </a:r>
            <a:endParaRPr lang="th-TH" sz="3200" dirty="0">
              <a:solidFill>
                <a:srgbClr val="FFFF00"/>
              </a:solidFill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h-TH" sz="3200" dirty="0">
                <a:solidFill>
                  <a:srgbClr val="FFFF00"/>
                </a:solidFill>
                <a:latin typeface="+mn-lt"/>
                <a:cs typeface="+mn-cs"/>
              </a:rPr>
              <a:t>แหล่งข้อมูลเชิงเปรียบเทียบและเชิงแข่งขัน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h-TH" sz="3200" dirty="0">
                <a:solidFill>
                  <a:srgbClr val="FFFF00"/>
                </a:solidFill>
                <a:latin typeface="+mn-lt"/>
                <a:cs typeface="+mn-cs"/>
              </a:rPr>
              <a:t>ข้อจำกัดในการหาข้อมูล</a:t>
            </a:r>
            <a:endParaRPr lang="th-TH" sz="3400" b="1" dirty="0">
              <a:solidFill>
                <a:srgbClr val="FFFF00"/>
              </a:solidFill>
              <a:latin typeface="Angsana New" pitchFamily="18" charset="-34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23"/>
          <p:cNvSpPr txBox="1">
            <a:spLocks noChangeArrowheads="1"/>
          </p:cNvSpPr>
          <p:nvPr/>
        </p:nvSpPr>
        <p:spPr bwMode="auto">
          <a:xfrm>
            <a:off x="914400" y="1447800"/>
            <a:ext cx="7543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1800"/>
              </a:lnSpc>
              <a:spcBef>
                <a:spcPct val="50000"/>
              </a:spcBef>
            </a:pPr>
            <a:endParaRPr lang="th-TH" sz="2400" b="1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  <a:p>
            <a:pPr algn="ctr" eaLnBrk="0" hangingPunct="0">
              <a:lnSpc>
                <a:spcPts val="1800"/>
              </a:lnSpc>
              <a:spcBef>
                <a:spcPct val="50000"/>
              </a:spcBef>
            </a:pPr>
            <a:endParaRPr lang="th-TH" sz="2400" b="1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</p:txBody>
      </p:sp>
      <p:grpSp>
        <p:nvGrpSpPr>
          <p:cNvPr id="84994" name="Group 34"/>
          <p:cNvGrpSpPr>
            <a:grpSpLocks/>
          </p:cNvGrpSpPr>
          <p:nvPr/>
        </p:nvGrpSpPr>
        <p:grpSpPr bwMode="auto">
          <a:xfrm>
            <a:off x="995363" y="1219200"/>
            <a:ext cx="7462837" cy="2743200"/>
            <a:chOff x="838201" y="891744"/>
            <a:chExt cx="7463480" cy="1927655"/>
          </a:xfrm>
        </p:grpSpPr>
        <p:grpSp>
          <p:nvGrpSpPr>
            <p:cNvPr id="85000" name="Group 33"/>
            <p:cNvGrpSpPr>
              <a:grpSpLocks/>
            </p:cNvGrpSpPr>
            <p:nvPr/>
          </p:nvGrpSpPr>
          <p:grpSpPr bwMode="auto">
            <a:xfrm>
              <a:off x="838201" y="891744"/>
              <a:ext cx="7463480" cy="1927655"/>
              <a:chOff x="838201" y="891744"/>
              <a:chExt cx="7463480" cy="1927655"/>
            </a:xfrm>
          </p:grpSpPr>
          <p:sp>
            <p:nvSpPr>
              <p:cNvPr id="31" name="Chord 30"/>
              <p:cNvSpPr/>
              <p:nvPr/>
            </p:nvSpPr>
            <p:spPr>
              <a:xfrm rot="5400000">
                <a:off x="3606113" y="-1876168"/>
                <a:ext cx="1927655" cy="7463480"/>
              </a:xfrm>
              <a:prstGeom prst="chord">
                <a:avLst>
                  <a:gd name="adj1" fmla="val 5363312"/>
                  <a:gd name="adj2" fmla="val 16228951"/>
                </a:avLst>
              </a:prstGeom>
              <a:solidFill>
                <a:srgbClr val="000099"/>
              </a:solidFill>
              <a:ln>
                <a:noFill/>
              </a:ln>
              <a:effectLst/>
              <a:scene3d>
                <a:camera prst="isometricOffAxis2Left"/>
                <a:lightRig rig="threePt" dir="t"/>
              </a:scene3d>
              <a:sp3d extrusionH="201930">
                <a:bevelT w="13970" h="13970" prst="angle"/>
                <a:bevelB w="13970" h="13970"/>
                <a:extrusionClr>
                  <a:srgbClr val="000099"/>
                </a:extrusionClr>
                <a:contourClr>
                  <a:srgbClr val="000099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5003" name="TextBox 31"/>
              <p:cNvSpPr txBox="1">
                <a:spLocks noChangeArrowheads="1"/>
              </p:cNvSpPr>
              <p:nvPr/>
            </p:nvSpPr>
            <p:spPr bwMode="auto">
              <a:xfrm>
                <a:off x="3501081" y="1072631"/>
                <a:ext cx="159851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th-TH" sz="2400" b="1">
                    <a:solidFill>
                      <a:srgbClr val="FFFF00"/>
                    </a:solidFill>
                    <a:latin typeface="FreesiaUPC" pitchFamily="34" charset="-34"/>
                    <a:cs typeface="FreesiaUPC" pitchFamily="34" charset="-34"/>
                  </a:rPr>
                  <a:t>โครงร่างองค์กร</a:t>
                </a:r>
              </a:p>
            </p:txBody>
          </p:sp>
        </p:grpSp>
        <p:sp>
          <p:nvSpPr>
            <p:cNvPr id="85001" name="Text Box 23"/>
            <p:cNvSpPr txBox="1">
              <a:spLocks noChangeArrowheads="1"/>
            </p:cNvSpPr>
            <p:nvPr/>
          </p:nvSpPr>
          <p:spPr bwMode="auto">
            <a:xfrm>
              <a:off x="1447801" y="1468890"/>
              <a:ext cx="6324600" cy="118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ts val="600"/>
                </a:lnSpc>
                <a:spcBef>
                  <a:spcPct val="50000"/>
                </a:spcBef>
              </a:pPr>
              <a:r>
                <a:rPr lang="th-TH" sz="2400" b="1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สภาพแวดล้อม ความสัมพันธ์ และสภาวการณ์เชิงกลยุทธ์</a:t>
              </a:r>
              <a:endParaRPr lang="th-TH" sz="24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990600" y="2895600"/>
            <a:ext cx="1834156" cy="15696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latin typeface="+mn-lt"/>
                <a:cs typeface="+mn-cs"/>
              </a:rPr>
              <a:t>Know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latin typeface="+mn-lt"/>
                <a:cs typeface="+mn-cs"/>
              </a:rPr>
              <a:t>Your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latin typeface="+mn-lt"/>
                <a:cs typeface="+mn-cs"/>
              </a:rPr>
              <a:t>Strategy</a:t>
            </a:r>
            <a:endParaRPr lang="th-TH" sz="3200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2901950"/>
            <a:ext cx="66294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th-TH" sz="3600" dirty="0">
              <a:solidFill>
                <a:srgbClr val="FFFF00"/>
              </a:solidFill>
              <a:latin typeface="+mn-lt"/>
              <a:cs typeface="+mj-cs"/>
            </a:endParaRPr>
          </a:p>
        </p:txBody>
      </p:sp>
      <p:sp>
        <p:nvSpPr>
          <p:cNvPr id="84999" name="Content Placeholder 2"/>
          <p:cNvSpPr>
            <a:spLocks noGrp="1"/>
          </p:cNvSpPr>
          <p:nvPr>
            <p:ph idx="1"/>
          </p:nvPr>
        </p:nvSpPr>
        <p:spPr>
          <a:xfrm>
            <a:off x="2857500" y="2789238"/>
            <a:ext cx="6286500" cy="3916362"/>
          </a:xfrm>
        </p:spPr>
        <p:txBody>
          <a:bodyPr/>
          <a:lstStyle/>
          <a:p>
            <a:pPr>
              <a:buFontTx/>
              <a:buNone/>
            </a:pPr>
            <a:r>
              <a:rPr lang="th-TH" sz="2800" dirty="0" smtClean="0"/>
              <a:t>ความท้าทายและความได้เปรียบเชิงกลยุทธ์ที่สำคัญ</a:t>
            </a:r>
          </a:p>
          <a:p>
            <a:pPr lvl="1">
              <a:buFont typeface="Wingdings" pitchFamily="2" charset="2"/>
              <a:buChar char="§"/>
            </a:pPr>
            <a:r>
              <a:rPr lang="th-TH" dirty="0" smtClean="0"/>
              <a:t>ด้านการศึกษา  และการเรียนรู้ </a:t>
            </a:r>
          </a:p>
          <a:p>
            <a:pPr lvl="1">
              <a:buFont typeface="Wingdings" pitchFamily="2" charset="2"/>
              <a:buChar char="§"/>
            </a:pPr>
            <a:r>
              <a:rPr lang="th-TH" dirty="0" smtClean="0"/>
              <a:t>ด้านการปฏิบัติการ </a:t>
            </a:r>
          </a:p>
          <a:p>
            <a:pPr lvl="1">
              <a:buFont typeface="Wingdings" pitchFamily="2" charset="2"/>
              <a:buChar char="§"/>
            </a:pPr>
            <a:r>
              <a:rPr lang="th-TH" dirty="0" smtClean="0"/>
              <a:t>ด้านทรัพยากรบุคคล และ</a:t>
            </a:r>
          </a:p>
          <a:p>
            <a:pPr lvl="1">
              <a:buFont typeface="Wingdings" pitchFamily="2" charset="2"/>
              <a:buChar char="§"/>
            </a:pPr>
            <a:r>
              <a:rPr lang="th-TH" dirty="0" smtClean="0"/>
              <a:t>ด้านชุมชนของสถาบันคืออะไร  </a:t>
            </a:r>
          </a:p>
          <a:p>
            <a:pPr>
              <a:buFontTx/>
              <a:buNone/>
            </a:pPr>
            <a:r>
              <a:rPr lang="th-TH" sz="2800" dirty="0" smtClean="0"/>
              <a:t>ความท้าทายเชิงกลยุทธ์  และความได้เปรียบที่สำคัญที่</a:t>
            </a:r>
          </a:p>
          <a:p>
            <a:pPr>
              <a:buFontTx/>
              <a:buNone/>
            </a:pPr>
            <a:r>
              <a:rPr lang="th-TH" sz="2800" dirty="0" smtClean="0"/>
              <a:t>เกี่ยวข้องกับความยั่งยืนของสถาบันคืออะไร</a:t>
            </a:r>
            <a:endParaRPr lang="en-US" sz="2800" dirty="0" smtClean="0">
              <a:cs typeface="Angsana New" pitchFamily="18" charset="-34"/>
            </a:endParaRPr>
          </a:p>
          <a:p>
            <a:endParaRPr lang="th-TH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 Box 23"/>
          <p:cNvSpPr txBox="1">
            <a:spLocks noChangeArrowheads="1"/>
          </p:cNvSpPr>
          <p:nvPr/>
        </p:nvSpPr>
        <p:spPr bwMode="auto">
          <a:xfrm>
            <a:off x="914400" y="1828800"/>
            <a:ext cx="7543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1800"/>
              </a:lnSpc>
              <a:spcBef>
                <a:spcPct val="50000"/>
              </a:spcBef>
            </a:pPr>
            <a:endParaRPr lang="th-TH" sz="2400" b="1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  <a:p>
            <a:pPr algn="ctr" eaLnBrk="0" hangingPunct="0">
              <a:lnSpc>
                <a:spcPts val="1800"/>
              </a:lnSpc>
              <a:spcBef>
                <a:spcPct val="50000"/>
              </a:spcBef>
            </a:pPr>
            <a:endParaRPr lang="th-TH" sz="2400" b="1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</p:txBody>
      </p:sp>
      <p:grpSp>
        <p:nvGrpSpPr>
          <p:cNvPr id="87042" name="Group 34"/>
          <p:cNvGrpSpPr>
            <a:grpSpLocks/>
          </p:cNvGrpSpPr>
          <p:nvPr/>
        </p:nvGrpSpPr>
        <p:grpSpPr bwMode="auto">
          <a:xfrm>
            <a:off x="995363" y="1600200"/>
            <a:ext cx="7462837" cy="2743200"/>
            <a:chOff x="838201" y="891744"/>
            <a:chExt cx="7463480" cy="1927655"/>
          </a:xfrm>
        </p:grpSpPr>
        <p:grpSp>
          <p:nvGrpSpPr>
            <p:cNvPr id="87048" name="Group 33"/>
            <p:cNvGrpSpPr>
              <a:grpSpLocks/>
            </p:cNvGrpSpPr>
            <p:nvPr/>
          </p:nvGrpSpPr>
          <p:grpSpPr bwMode="auto">
            <a:xfrm>
              <a:off x="838201" y="891744"/>
              <a:ext cx="7463480" cy="1927655"/>
              <a:chOff x="838201" y="891744"/>
              <a:chExt cx="7463480" cy="1927655"/>
            </a:xfrm>
          </p:grpSpPr>
          <p:sp>
            <p:nvSpPr>
              <p:cNvPr id="31" name="Chord 30"/>
              <p:cNvSpPr/>
              <p:nvPr/>
            </p:nvSpPr>
            <p:spPr>
              <a:xfrm rot="5400000">
                <a:off x="3606113" y="-1876168"/>
                <a:ext cx="1927655" cy="7463480"/>
              </a:xfrm>
              <a:prstGeom prst="chord">
                <a:avLst>
                  <a:gd name="adj1" fmla="val 5363312"/>
                  <a:gd name="adj2" fmla="val 16228951"/>
                </a:avLst>
              </a:prstGeom>
              <a:solidFill>
                <a:srgbClr val="000099"/>
              </a:solidFill>
              <a:ln>
                <a:noFill/>
              </a:ln>
              <a:effectLst/>
              <a:scene3d>
                <a:camera prst="isometricOffAxis2Left"/>
                <a:lightRig rig="threePt" dir="t"/>
              </a:scene3d>
              <a:sp3d extrusionH="201930">
                <a:bevelT w="13970" h="13970" prst="angle"/>
                <a:bevelB w="13970" h="13970"/>
                <a:extrusionClr>
                  <a:srgbClr val="000099"/>
                </a:extrusionClr>
                <a:contourClr>
                  <a:srgbClr val="000099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7051" name="TextBox 31"/>
              <p:cNvSpPr txBox="1">
                <a:spLocks noChangeArrowheads="1"/>
              </p:cNvSpPr>
              <p:nvPr/>
            </p:nvSpPr>
            <p:spPr bwMode="auto">
              <a:xfrm>
                <a:off x="3501081" y="1072631"/>
                <a:ext cx="159851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th-TH" sz="2400" b="1">
                    <a:solidFill>
                      <a:srgbClr val="FFFF00"/>
                    </a:solidFill>
                    <a:latin typeface="FreesiaUPC" pitchFamily="34" charset="-34"/>
                    <a:cs typeface="FreesiaUPC" pitchFamily="34" charset="-34"/>
                  </a:rPr>
                  <a:t>โครงร่างองค์กร</a:t>
                </a:r>
              </a:p>
            </p:txBody>
          </p:sp>
        </p:grpSp>
        <p:sp>
          <p:nvSpPr>
            <p:cNvPr id="87049" name="Text Box 23"/>
            <p:cNvSpPr txBox="1">
              <a:spLocks noChangeArrowheads="1"/>
            </p:cNvSpPr>
            <p:nvPr/>
          </p:nvSpPr>
          <p:spPr bwMode="auto">
            <a:xfrm>
              <a:off x="1447801" y="1468890"/>
              <a:ext cx="6324600" cy="118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ts val="600"/>
                </a:lnSpc>
                <a:spcBef>
                  <a:spcPct val="50000"/>
                </a:spcBef>
              </a:pPr>
              <a:r>
                <a:rPr lang="th-TH" sz="2400" b="1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สภาพแวดล้อม ความสัมพันธ์ และสภาวการณ์เชิงกลยุทธ์</a:t>
              </a:r>
              <a:endParaRPr lang="th-TH" sz="24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990600" y="3276600"/>
            <a:ext cx="1829347" cy="206210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latin typeface="+mn-lt"/>
                <a:cs typeface="+mn-cs"/>
              </a:rPr>
              <a:t>Know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latin typeface="+mn-lt"/>
                <a:cs typeface="+mn-cs"/>
              </a:rPr>
              <a:t>How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latin typeface="+mn-lt"/>
                <a:cs typeface="+mn-cs"/>
              </a:rPr>
              <a:t>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latin typeface="+mn-lt"/>
                <a:cs typeface="+mn-cs"/>
              </a:rPr>
              <a:t>Improve</a:t>
            </a:r>
            <a:endParaRPr lang="th-TH" sz="3200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3282950"/>
            <a:ext cx="66294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th-TH" sz="3600" dirty="0">
              <a:solidFill>
                <a:srgbClr val="FFFF00"/>
              </a:solidFill>
              <a:latin typeface="+mn-lt"/>
              <a:cs typeface="+mj-cs"/>
            </a:endParaRPr>
          </a:p>
        </p:txBody>
      </p:sp>
      <p:sp>
        <p:nvSpPr>
          <p:cNvPr id="87047" name="Content Placeholder 2"/>
          <p:cNvSpPr>
            <a:spLocks noGrp="1"/>
          </p:cNvSpPr>
          <p:nvPr>
            <p:ph idx="1"/>
          </p:nvPr>
        </p:nvSpPr>
        <p:spPr>
          <a:xfrm>
            <a:off x="2857500" y="3246438"/>
            <a:ext cx="5600700" cy="2544762"/>
          </a:xfrm>
        </p:spPr>
        <p:txBody>
          <a:bodyPr/>
          <a:lstStyle/>
          <a:p>
            <a:r>
              <a:rPr lang="th-TH" dirty="0" smtClean="0"/>
              <a:t>ส่วนประกอบที่สำคัญของระบบการปรับปรุงผลการดำเนินการ   ซึ่งรวมถึงการประเมินผล  การเรียนรู้ระดับองค์กร  และกระบวนการสร้างนวัตกรรมของสถาบันมีอะไรบ้าง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839200" cy="685800"/>
          </a:xfrm>
        </p:spPr>
        <p:txBody>
          <a:bodyPr/>
          <a:lstStyle/>
          <a:p>
            <a:pPr algn="ctr">
              <a:buNone/>
            </a:pP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ให้แต่ละโต๊ะหาความเชื่อมโยงของโครงร่างองค์กรแต่ละข้อกับเกณฑ์คำถามหมวด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1-7</a:t>
            </a:r>
            <a:endParaRPr lang="th-TH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3304" y="3048000"/>
          <a:ext cx="8964496" cy="1305280"/>
        </p:xfrm>
        <a:graphic>
          <a:graphicData uri="http://schemas.openxmlformats.org/drawingml/2006/table">
            <a:tbl>
              <a:tblPr/>
              <a:tblGrid>
                <a:gridCol w="1896089"/>
                <a:gridCol w="374057"/>
                <a:gridCol w="386958"/>
                <a:gridCol w="399855"/>
                <a:gridCol w="412753"/>
                <a:gridCol w="386958"/>
                <a:gridCol w="399855"/>
                <a:gridCol w="412753"/>
                <a:gridCol w="425653"/>
                <a:gridCol w="451450"/>
                <a:gridCol w="464347"/>
                <a:gridCol w="399855"/>
                <a:gridCol w="438550"/>
                <a:gridCol w="399855"/>
                <a:gridCol w="386958"/>
                <a:gridCol w="425653"/>
                <a:gridCol w="438550"/>
                <a:gridCol w="464347"/>
              </a:tblGrid>
              <a:tr h="38431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1. การนำ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2.แผน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3.ลูกค้า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4.วัด,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KM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5.บุคลากร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6.ปฏิบัติ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7.ผลลัพธ์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0699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1.1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1.2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2.1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2.2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3.1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3.2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4.1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4.2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5.1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5.2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6.1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6.2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7.1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7.2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7.3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7.4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7.5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069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+mn-cs"/>
                        </a:rPr>
                        <a:t>P1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Consolas" pitchFamily="49" charset="0"/>
                          <a:cs typeface="+mn-cs"/>
                        </a:rPr>
                        <a:t>a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  <a:cs typeface="+mn-cs"/>
                        </a:rPr>
                        <a:t>.Org.environment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orbel" pitchFamily="34" charset="0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06990">
                <a:tc>
                  <a:txBody>
                    <a:bodyPr/>
                    <a:lstStyle/>
                    <a:p>
                      <a:pPr lvl="0" algn="l" fontAlgn="b">
                        <a:buFont typeface="Arial" pitchFamily="34" charset="0"/>
                        <a:buChar char="•"/>
                      </a:pP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 Product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72200" y="228600"/>
            <a:ext cx="24961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5400" dirty="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กิจกรรมที่ </a:t>
            </a:r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4</a:t>
            </a:r>
            <a:endParaRPr lang="th-TH" sz="5400" dirty="0">
              <a:solidFill>
                <a:schemeClr val="bg1"/>
              </a:solidFill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76200" y="116874"/>
          <a:ext cx="8964496" cy="6588726"/>
        </p:xfrm>
        <a:graphic>
          <a:graphicData uri="http://schemas.openxmlformats.org/drawingml/2006/table">
            <a:tbl>
              <a:tblPr/>
              <a:tblGrid>
                <a:gridCol w="1896089"/>
                <a:gridCol w="374057"/>
                <a:gridCol w="386958"/>
                <a:gridCol w="399855"/>
                <a:gridCol w="412753"/>
                <a:gridCol w="386958"/>
                <a:gridCol w="399855"/>
                <a:gridCol w="412753"/>
                <a:gridCol w="425653"/>
                <a:gridCol w="451450"/>
                <a:gridCol w="464347"/>
                <a:gridCol w="399855"/>
                <a:gridCol w="438550"/>
                <a:gridCol w="399855"/>
                <a:gridCol w="386958"/>
                <a:gridCol w="425653"/>
                <a:gridCol w="438550"/>
                <a:gridCol w="464347"/>
              </a:tblGrid>
              <a:tr h="371606">
                <a:tc gridSpan="18"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 New"/>
                        </a:rPr>
                        <a:t>ตัวอย่างความเชื่อมโยงของโครงร่างองค์กรกับเกณฑ์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 New"/>
                        </a:rPr>
                        <a:t>EdPEx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 New"/>
                      </a:endParaRPr>
                    </a:p>
                  </a:txBody>
                  <a:tcPr marL="5846" marR="5846" marT="5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8431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1. การนำ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2.แผน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3.ลูกค้า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4.วัด,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KM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5.บุคลากร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6.ปฏิบัติ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7.ผลลัพธ์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0699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1.1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1.2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2.1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2.2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3.1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3.2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4.1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4.2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5.1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5.2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6.1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6.2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7.1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7.2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7.3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7.4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7.5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069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+mn-cs"/>
                        </a:rPr>
                        <a:t>P1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Consolas" pitchFamily="49" charset="0"/>
                          <a:cs typeface="+mn-cs"/>
                        </a:rPr>
                        <a:t>a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  <a:cs typeface="+mn-cs"/>
                        </a:rPr>
                        <a:t>.Org.environment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orbel" pitchFamily="34" charset="0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06990">
                <a:tc>
                  <a:txBody>
                    <a:bodyPr/>
                    <a:lstStyle/>
                    <a:p>
                      <a:pPr lvl="0" algn="l" fontAlgn="b">
                        <a:buFont typeface="Arial" pitchFamily="34" charset="0"/>
                        <a:buChar char="•"/>
                      </a:pP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 Product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6990">
                <a:tc>
                  <a:txBody>
                    <a:bodyPr/>
                    <a:lstStyle/>
                    <a:p>
                      <a:pPr lvl="0" algn="l" fontAlgn="b">
                        <a:buFont typeface="Arial" pitchFamily="34" charset="0"/>
                        <a:buChar char="•"/>
                      </a:pP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 VMV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90">
                <a:tc>
                  <a:txBody>
                    <a:bodyPr/>
                    <a:lstStyle/>
                    <a:p>
                      <a:pPr lvl="0" algn="l" fontAlgn="b">
                        <a:buFont typeface="Arial" pitchFamily="34" charset="0"/>
                        <a:buChar char="•"/>
                      </a:pP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 Core </a:t>
                      </a:r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Competency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6990">
                <a:tc>
                  <a:txBody>
                    <a:bodyPr/>
                    <a:lstStyle/>
                    <a:p>
                      <a:pPr lvl="0" algn="l" fontAlgn="b">
                        <a:buFont typeface="Arial" pitchFamily="34" charset="0"/>
                        <a:buChar char="•"/>
                      </a:pP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 Workforce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90">
                <a:tc>
                  <a:txBody>
                    <a:bodyPr/>
                    <a:lstStyle/>
                    <a:p>
                      <a:pPr lvl="0" algn="l" fontAlgn="b">
                        <a:buFont typeface="Arial" pitchFamily="34" charset="0"/>
                        <a:buChar char="•"/>
                      </a:pP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 Asset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6990">
                <a:tc>
                  <a:txBody>
                    <a:bodyPr/>
                    <a:lstStyle/>
                    <a:p>
                      <a:pPr lvl="0" algn="l" fontAlgn="b">
                        <a:buFont typeface="Arial" pitchFamily="34" charset="0"/>
                        <a:buChar char="•"/>
                      </a:pP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 Regulation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sto MT" pitchFamily="18" charset="0"/>
                          <a:cs typeface="+mn-cs"/>
                        </a:rPr>
                        <a:t>P1b. Org. relationship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sto MT" pitchFamily="18" charset="0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06990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 Structure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6990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 Customer/Market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90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 Stakeholders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6990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 </a:t>
                      </a:r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Supplier/Partners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sto MT" pitchFamily="18" charset="0"/>
                          <a:cs typeface="+mn-cs"/>
                        </a:rPr>
                        <a:t>P2 a.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sto MT" pitchFamily="18" charset="0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06990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 Competitive position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6990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 Change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90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 Comparative data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69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sto MT" pitchFamily="18" charset="0"/>
                          <a:cs typeface="+mn-cs"/>
                        </a:rPr>
                        <a:t>P2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sto MT" pitchFamily="18" charset="0"/>
                          <a:cs typeface="+mn-cs"/>
                        </a:rPr>
                        <a:t>b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.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Str.context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069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sto MT" pitchFamily="18" charset="0"/>
                          <a:cs typeface="+mn-cs"/>
                        </a:rPr>
                        <a:t>P2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sto MT" pitchFamily="18" charset="0"/>
                          <a:cs typeface="+mn-cs"/>
                        </a:rPr>
                        <a:t>c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Improvement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 </a:t>
                      </a: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ordia New"/>
                          <a:cs typeface="+mn-cs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Wingdings 2"/>
                          <a:cs typeface="+mn-cs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ordia New"/>
                        <a:cs typeface="+mn-cs"/>
                      </a:endParaRPr>
                    </a:p>
                  </a:txBody>
                  <a:tcPr marL="5846" marR="5846" marT="5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ular Callout 79"/>
          <p:cNvSpPr/>
          <p:nvPr/>
        </p:nvSpPr>
        <p:spPr>
          <a:xfrm>
            <a:off x="4114800" y="2362200"/>
            <a:ext cx="1295400" cy="228600"/>
          </a:xfrm>
          <a:prstGeom prst="wedgeRectCallout">
            <a:avLst>
              <a:gd name="adj1" fmla="val 46595"/>
              <a:gd name="adj2" fmla="val 1042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1" name="Line 3"/>
          <p:cNvSpPr>
            <a:spLocks noChangeShapeType="1"/>
          </p:cNvSpPr>
          <p:nvPr/>
        </p:nvSpPr>
        <p:spPr bwMode="auto">
          <a:xfrm flipV="1">
            <a:off x="1096963" y="2049463"/>
            <a:ext cx="0" cy="3744912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>
            <a:outerShdw dist="107763" dir="189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kern="0" dirty="0">
              <a:solidFill>
                <a:sysClr val="windowText" lastClr="000000"/>
              </a:solidFill>
              <a:latin typeface="Arial" pitchFamily="34" charset="0"/>
              <a:cs typeface="Cordia New"/>
            </a:endParaRPr>
          </a:p>
        </p:txBody>
      </p:sp>
      <p:sp>
        <p:nvSpPr>
          <p:cNvPr id="342" name="Line 4"/>
          <p:cNvSpPr>
            <a:spLocks noChangeShapeType="1"/>
          </p:cNvSpPr>
          <p:nvPr/>
        </p:nvSpPr>
        <p:spPr bwMode="auto">
          <a:xfrm flipV="1">
            <a:off x="1096963" y="1905000"/>
            <a:ext cx="0" cy="388937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kern="0" dirty="0">
              <a:solidFill>
                <a:sysClr val="windowText" lastClr="000000"/>
              </a:solidFill>
              <a:latin typeface="Arial" pitchFamily="34" charset="0"/>
              <a:cs typeface="Cordia New"/>
            </a:endParaRPr>
          </a:p>
        </p:txBody>
      </p:sp>
      <p:sp>
        <p:nvSpPr>
          <p:cNvPr id="343" name="Line 5"/>
          <p:cNvSpPr>
            <a:spLocks noChangeShapeType="1"/>
          </p:cNvSpPr>
          <p:nvPr/>
        </p:nvSpPr>
        <p:spPr bwMode="auto">
          <a:xfrm flipV="1">
            <a:off x="952500" y="2120900"/>
            <a:ext cx="0" cy="3455988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>
            <a:outerShdw dist="107763" dir="189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kern="0" dirty="0">
              <a:solidFill>
                <a:sysClr val="windowText" lastClr="000000"/>
              </a:solidFill>
              <a:latin typeface="Arial" pitchFamily="34" charset="0"/>
              <a:cs typeface="Cordia New"/>
            </a:endParaRPr>
          </a:p>
        </p:txBody>
      </p:sp>
      <p:sp>
        <p:nvSpPr>
          <p:cNvPr id="344" name="Line 6"/>
          <p:cNvSpPr>
            <a:spLocks noChangeShapeType="1"/>
          </p:cNvSpPr>
          <p:nvPr/>
        </p:nvSpPr>
        <p:spPr bwMode="auto">
          <a:xfrm flipV="1">
            <a:off x="1025525" y="2120900"/>
            <a:ext cx="0" cy="3960813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>
            <a:outerShdw dist="107763" dir="189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kern="0" dirty="0">
              <a:solidFill>
                <a:sysClr val="windowText" lastClr="000000"/>
              </a:solidFill>
              <a:latin typeface="Arial" pitchFamily="34" charset="0"/>
              <a:cs typeface="Cordia New"/>
            </a:endParaRPr>
          </a:p>
        </p:txBody>
      </p:sp>
      <p:sp>
        <p:nvSpPr>
          <p:cNvPr id="345" name="Line 7"/>
          <p:cNvSpPr>
            <a:spLocks noChangeShapeType="1"/>
          </p:cNvSpPr>
          <p:nvPr/>
        </p:nvSpPr>
        <p:spPr bwMode="auto">
          <a:xfrm>
            <a:off x="1025525" y="6081713"/>
            <a:ext cx="6840538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>
            <a:outerShdw dist="107763" dir="189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kern="0" dirty="0">
              <a:solidFill>
                <a:sysClr val="windowText" lastClr="000000"/>
              </a:solidFill>
              <a:latin typeface="Arial" pitchFamily="34" charset="0"/>
              <a:cs typeface="Cordia New"/>
            </a:endParaRPr>
          </a:p>
        </p:txBody>
      </p:sp>
      <p:sp>
        <p:nvSpPr>
          <p:cNvPr id="346" name="Line 8"/>
          <p:cNvSpPr>
            <a:spLocks noChangeShapeType="1"/>
          </p:cNvSpPr>
          <p:nvPr/>
        </p:nvSpPr>
        <p:spPr bwMode="auto">
          <a:xfrm flipV="1">
            <a:off x="1025525" y="1833563"/>
            <a:ext cx="0" cy="3960812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>
            <a:outerShdw dist="107763" dir="189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kern="0" dirty="0">
              <a:solidFill>
                <a:sysClr val="windowText" lastClr="000000"/>
              </a:solidFill>
              <a:latin typeface="Arial" pitchFamily="34" charset="0"/>
              <a:cs typeface="Cordia New"/>
            </a:endParaRPr>
          </a:p>
        </p:txBody>
      </p:sp>
      <p:sp>
        <p:nvSpPr>
          <p:cNvPr id="338" name="Text Box 19"/>
          <p:cNvSpPr txBox="1">
            <a:spLocks noChangeArrowheads="1"/>
          </p:cNvSpPr>
          <p:nvPr/>
        </p:nvSpPr>
        <p:spPr bwMode="auto">
          <a:xfrm rot="16200000">
            <a:off x="-350837" y="3395662"/>
            <a:ext cx="30480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h-TH" sz="2800" b="1" kern="0" dirty="0">
                <a:solidFill>
                  <a:sysClr val="windowText" lastClr="000000"/>
                </a:solidFill>
                <a:latin typeface="BrowalliaUPC" pitchFamily="34" charset="-34"/>
                <a:cs typeface="BrowalliaUPC" pitchFamily="34" charset="-34"/>
              </a:rPr>
              <a:t>ขั้นตอนสู่คความเป็นเลิศ</a:t>
            </a:r>
          </a:p>
        </p:txBody>
      </p:sp>
      <p:sp>
        <p:nvSpPr>
          <p:cNvPr id="340" name="Line 2"/>
          <p:cNvSpPr>
            <a:spLocks noChangeShapeType="1"/>
          </p:cNvSpPr>
          <p:nvPr/>
        </p:nvSpPr>
        <p:spPr bwMode="auto">
          <a:xfrm flipV="1">
            <a:off x="1409700" y="1976438"/>
            <a:ext cx="0" cy="3744912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>
            <a:outerShdw dist="107763" dir="189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kern="0" dirty="0">
              <a:solidFill>
                <a:sysClr val="windowText" lastClr="000000"/>
              </a:solidFill>
              <a:latin typeface="Arial" pitchFamily="34" charset="0"/>
              <a:cs typeface="Cordia New"/>
            </a:endParaRPr>
          </a:p>
        </p:txBody>
      </p:sp>
      <p:sp>
        <p:nvSpPr>
          <p:cNvPr id="348" name="Line 10"/>
          <p:cNvSpPr>
            <a:spLocks noChangeShapeType="1"/>
          </p:cNvSpPr>
          <p:nvPr/>
        </p:nvSpPr>
        <p:spPr bwMode="auto">
          <a:xfrm flipV="1">
            <a:off x="5513388" y="2120900"/>
            <a:ext cx="0" cy="381635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349" name="Line 11"/>
          <p:cNvSpPr>
            <a:spLocks noChangeShapeType="1"/>
          </p:cNvSpPr>
          <p:nvPr/>
        </p:nvSpPr>
        <p:spPr bwMode="auto">
          <a:xfrm flipV="1">
            <a:off x="5441950" y="1689100"/>
            <a:ext cx="2087563" cy="6477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350" name="Line 12"/>
          <p:cNvSpPr>
            <a:spLocks noChangeShapeType="1"/>
          </p:cNvSpPr>
          <p:nvPr/>
        </p:nvSpPr>
        <p:spPr bwMode="auto">
          <a:xfrm>
            <a:off x="3136900" y="3489325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353" name="Text Box 18"/>
          <p:cNvSpPr txBox="1">
            <a:spLocks noChangeArrowheads="1"/>
          </p:cNvSpPr>
          <p:nvPr/>
        </p:nvSpPr>
        <p:spPr bwMode="auto">
          <a:xfrm>
            <a:off x="1984375" y="4857750"/>
            <a:ext cx="9366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ysClr val="windowText" lastClr="000000"/>
              </a:solidFill>
              <a:latin typeface="Angsana New" pitchFamily="18" charset="-34"/>
              <a:cs typeface="+mn-cs"/>
            </a:endParaRPr>
          </a:p>
        </p:txBody>
      </p:sp>
      <p:sp>
        <p:nvSpPr>
          <p:cNvPr id="354" name="AutoShape 27"/>
          <p:cNvSpPr>
            <a:spLocks noChangeArrowheads="1"/>
          </p:cNvSpPr>
          <p:nvPr/>
        </p:nvSpPr>
        <p:spPr bwMode="auto">
          <a:xfrm>
            <a:off x="3713163" y="507365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362" name="Text Box 20"/>
          <p:cNvSpPr txBox="1">
            <a:spLocks noChangeArrowheads="1"/>
          </p:cNvSpPr>
          <p:nvPr/>
        </p:nvSpPr>
        <p:spPr bwMode="auto">
          <a:xfrm>
            <a:off x="1371600" y="6248400"/>
            <a:ext cx="18002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144000" anchor="ctr"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bg1"/>
                </a:solidFill>
                <a:latin typeface="+mn-lt"/>
                <a:cs typeface="+mn-cs"/>
              </a:rPr>
              <a:t>Survive</a:t>
            </a:r>
            <a:endParaRPr lang="th-TH" sz="1400" b="1" kern="0" dirty="0">
              <a:solidFill>
                <a:schemeClr val="bg1"/>
              </a:solidFill>
              <a:latin typeface="+mn-lt"/>
              <a:cs typeface="Cordia New" pitchFamily="34" charset="-34"/>
            </a:endParaRPr>
          </a:p>
        </p:txBody>
      </p:sp>
      <p:sp>
        <p:nvSpPr>
          <p:cNvPr id="371" name="Text Box 31"/>
          <p:cNvSpPr txBox="1">
            <a:spLocks noChangeArrowheads="1"/>
          </p:cNvSpPr>
          <p:nvPr/>
        </p:nvSpPr>
        <p:spPr bwMode="auto">
          <a:xfrm>
            <a:off x="5043488" y="1981200"/>
            <a:ext cx="1384300" cy="252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72000" bIns="36000" anchor="ctr">
            <a:spAutoFit/>
          </a:bodyPr>
          <a:lstStyle/>
          <a:p>
            <a:pPr marL="342900" indent="-342900"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 dirty="0">
                <a:latin typeface="+mn-lt"/>
                <a:cs typeface="+mn-cs"/>
              </a:rPr>
              <a:t>World class</a:t>
            </a:r>
            <a:endParaRPr lang="th-TH" sz="1400" kern="0" dirty="0">
              <a:latin typeface="+mn-lt"/>
              <a:cs typeface="Cordia New" pitchFamily="34" charset="-34"/>
            </a:endParaRPr>
          </a:p>
        </p:txBody>
      </p:sp>
      <p:sp>
        <p:nvSpPr>
          <p:cNvPr id="372" name="Text Box 32"/>
          <p:cNvSpPr txBox="1">
            <a:spLocks noChangeArrowheads="1"/>
          </p:cNvSpPr>
          <p:nvPr/>
        </p:nvSpPr>
        <p:spPr bwMode="auto">
          <a:xfrm>
            <a:off x="1998663" y="3975100"/>
            <a:ext cx="896937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72000" bIns="0" anchor="ctr">
            <a:spAutoFit/>
          </a:bodyPr>
          <a:lstStyle/>
          <a:p>
            <a:pPr marL="342900" indent="-342900"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+mn-lt"/>
                <a:cs typeface="+mn-cs"/>
              </a:rPr>
              <a:t>standard</a:t>
            </a:r>
            <a:endParaRPr lang="th-TH" sz="1400" kern="0" dirty="0">
              <a:solidFill>
                <a:sysClr val="windowText" lastClr="000000"/>
              </a:solidFill>
              <a:latin typeface="+mn-lt"/>
              <a:cs typeface="Cordia New" pitchFamily="34" charset="-34"/>
            </a:endParaRPr>
          </a:p>
        </p:txBody>
      </p:sp>
      <p:sp>
        <p:nvSpPr>
          <p:cNvPr id="375" name="Text Box 35"/>
          <p:cNvSpPr txBox="1">
            <a:spLocks noChangeArrowheads="1"/>
          </p:cNvSpPr>
          <p:nvPr/>
        </p:nvSpPr>
        <p:spPr bwMode="auto">
          <a:xfrm rot="16200000">
            <a:off x="-565943" y="3867944"/>
            <a:ext cx="4222750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660033"/>
                </a:solidFill>
                <a:latin typeface="+mn-lt"/>
                <a:cs typeface="+mn-cs"/>
              </a:rPr>
              <a:t>Opportunity for Improvement</a:t>
            </a:r>
            <a:endParaRPr lang="th-TH" sz="1600" kern="0" dirty="0">
              <a:solidFill>
                <a:srgbClr val="660033"/>
              </a:solidFill>
              <a:latin typeface="+mn-lt"/>
              <a:cs typeface="Cordia New" pitchFamily="34" charset="-34"/>
            </a:endParaRPr>
          </a:p>
        </p:txBody>
      </p:sp>
      <p:sp>
        <p:nvSpPr>
          <p:cNvPr id="376" name="Line 36"/>
          <p:cNvSpPr>
            <a:spLocks noChangeShapeType="1"/>
          </p:cNvSpPr>
          <p:nvPr/>
        </p:nvSpPr>
        <p:spPr bwMode="auto">
          <a:xfrm flipV="1">
            <a:off x="1706563" y="1903413"/>
            <a:ext cx="1587" cy="3805237"/>
          </a:xfrm>
          <a:prstGeom prst="line">
            <a:avLst/>
          </a:prstGeom>
          <a:noFill/>
          <a:ln w="38100" cmpd="dbl">
            <a:solidFill>
              <a:srgbClr val="660033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380" name="Text Box 41"/>
          <p:cNvSpPr txBox="1">
            <a:spLocks noChangeArrowheads="1"/>
          </p:cNvSpPr>
          <p:nvPr/>
        </p:nvSpPr>
        <p:spPr bwMode="auto">
          <a:xfrm>
            <a:off x="7519988" y="6153150"/>
            <a:ext cx="1166812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h-TH" sz="2400" b="1" kern="0" dirty="0">
                <a:solidFill>
                  <a:sysClr val="windowText" lastClr="000000"/>
                </a:solidFill>
                <a:latin typeface="BrowalliaUPC" pitchFamily="34" charset="-34"/>
                <a:cs typeface="BrowalliaUPC" pitchFamily="34" charset="-34"/>
              </a:rPr>
              <a:t>ช่วงเวลา</a:t>
            </a:r>
          </a:p>
        </p:txBody>
      </p:sp>
      <p:sp>
        <p:nvSpPr>
          <p:cNvPr id="381" name="Text Box 43"/>
          <p:cNvSpPr txBox="1">
            <a:spLocks noChangeArrowheads="1"/>
          </p:cNvSpPr>
          <p:nvPr/>
        </p:nvSpPr>
        <p:spPr bwMode="auto">
          <a:xfrm>
            <a:off x="3810000" y="2362200"/>
            <a:ext cx="1657350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72000" bIns="0">
            <a:spAutoFit/>
          </a:bodyPr>
          <a:lstStyle/>
          <a:p>
            <a:pPr marL="342900" indent="-342900"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+mn-lt"/>
                <a:cs typeface="+mn-cs"/>
              </a:rPr>
              <a:t>Benchmarking</a:t>
            </a:r>
            <a:endParaRPr lang="th-TH" sz="1400" kern="0" dirty="0">
              <a:solidFill>
                <a:sysClr val="windowText" lastClr="000000"/>
              </a:solidFill>
              <a:latin typeface="+mn-lt"/>
              <a:cs typeface="Cordia New" pitchFamily="34" charset="-34"/>
            </a:endParaRPr>
          </a:p>
        </p:txBody>
      </p:sp>
      <p:sp>
        <p:nvSpPr>
          <p:cNvPr id="382" name="Text Box 50"/>
          <p:cNvSpPr txBox="1">
            <a:spLocks noChangeArrowheads="1"/>
          </p:cNvSpPr>
          <p:nvPr/>
        </p:nvSpPr>
        <p:spPr bwMode="auto">
          <a:xfrm rot="19570002">
            <a:off x="3371850" y="3048000"/>
            <a:ext cx="1490663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72000" bIns="0">
            <a:spAutoFit/>
          </a:bodyPr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kern="0" dirty="0">
                <a:latin typeface="BrowalliaUPC" pitchFamily="34" charset="-34"/>
                <a:cs typeface="BrowalliaUPC" pitchFamily="34" charset="-34"/>
              </a:rPr>
              <a:t>เรียนรู้จาก </a:t>
            </a:r>
            <a:endParaRPr lang="en-US" sz="2400" b="1" kern="0" dirty="0">
              <a:latin typeface="BrowalliaUPC" pitchFamily="34" charset="-34"/>
              <a:cs typeface="BrowalliaUPC" pitchFamily="34" charset="-34"/>
            </a:endParaRPr>
          </a:p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latin typeface="+mn-lt"/>
                <a:cs typeface="+mn-cs"/>
              </a:rPr>
              <a:t>Best Practices</a:t>
            </a:r>
            <a:endParaRPr lang="th-TH" sz="1400" kern="0" dirty="0">
              <a:latin typeface="+mn-lt"/>
              <a:cs typeface="Cordia New" pitchFamily="34" charset="-34"/>
            </a:endParaRPr>
          </a:p>
        </p:txBody>
      </p:sp>
      <p:sp>
        <p:nvSpPr>
          <p:cNvPr id="391" name="Rectangle 17"/>
          <p:cNvSpPr>
            <a:spLocks noChangeArrowheads="1"/>
          </p:cNvSpPr>
          <p:nvPr/>
        </p:nvSpPr>
        <p:spPr bwMode="auto">
          <a:xfrm>
            <a:off x="7264850" y="1900080"/>
            <a:ext cx="360000" cy="4248000"/>
          </a:xfrm>
          <a:prstGeom prst="rect">
            <a:avLst/>
          </a:prstGeom>
          <a:gradFill flip="none" rotWithShape="1">
            <a:gsLst>
              <a:gs pos="59000">
                <a:srgbClr val="F7EEAD">
                  <a:alpha val="98000"/>
                </a:srgbClr>
              </a:gs>
              <a:gs pos="0">
                <a:srgbClr val="C1AC51"/>
              </a:gs>
            </a:gsLst>
            <a:lin ang="16200000" scaled="1"/>
            <a:tileRect/>
          </a:gradFill>
          <a:ln w="9525" algn="ctr">
            <a:noFill/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metal">
            <a:extrusionClr>
              <a:srgbClr val="C1AC51"/>
            </a:extrusionClr>
            <a:contourClr>
              <a:srgbClr val="F7EEAD"/>
            </a:contourClr>
          </a:sp3d>
        </p:spPr>
        <p:txBody>
          <a:bodyPr vert="vert270" wrap="none" anchor="ctr"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C00000"/>
                </a:solidFill>
                <a:latin typeface="+mn-lt"/>
                <a:cs typeface="+mn-cs"/>
              </a:rPr>
              <a:t>High Performance Organization</a:t>
            </a:r>
          </a:p>
        </p:txBody>
      </p:sp>
      <p:sp>
        <p:nvSpPr>
          <p:cNvPr id="359" name="Line 14"/>
          <p:cNvSpPr>
            <a:spLocks noChangeShapeType="1"/>
          </p:cNvSpPr>
          <p:nvPr/>
        </p:nvSpPr>
        <p:spPr bwMode="auto">
          <a:xfrm>
            <a:off x="1362075" y="6157913"/>
            <a:ext cx="6840538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389" name="TextBox 56"/>
          <p:cNvSpPr txBox="1">
            <a:spLocks noChangeArrowheads="1"/>
          </p:cNvSpPr>
          <p:nvPr/>
        </p:nvSpPr>
        <p:spPr bwMode="auto">
          <a:xfrm>
            <a:off x="1362075" y="1536700"/>
            <a:ext cx="15557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800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bg1"/>
                </a:solidFill>
                <a:latin typeface="+mn-lt"/>
                <a:cs typeface="+mn-cs"/>
              </a:rPr>
              <a:t>TQA Score:</a:t>
            </a:r>
          </a:p>
        </p:txBody>
      </p:sp>
      <p:sp>
        <p:nvSpPr>
          <p:cNvPr id="364" name="Text Box 22"/>
          <p:cNvSpPr txBox="1">
            <a:spLocks noChangeArrowheads="1"/>
          </p:cNvSpPr>
          <p:nvPr/>
        </p:nvSpPr>
        <p:spPr bwMode="auto">
          <a:xfrm>
            <a:off x="6135688" y="5837238"/>
            <a:ext cx="13954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144000" anchor="ctr">
            <a:spAutoFit/>
          </a:bodyPr>
          <a:lstStyle/>
          <a:p>
            <a:pPr marL="342900" indent="-342900" algn="r" fontAlgn="auto">
              <a:spcBef>
                <a:spcPct val="50000"/>
              </a:spcBef>
              <a:spcAft>
                <a:spcPts val="0"/>
              </a:spcAft>
              <a:defRPr/>
            </a:pPr>
            <a:endParaRPr lang="th-TH" sz="1400" b="1" kern="0" dirty="0">
              <a:solidFill>
                <a:schemeClr val="bg1"/>
              </a:solidFill>
              <a:latin typeface="+mn-lt"/>
              <a:cs typeface="Cordia New" pitchFamily="34" charset="-34"/>
            </a:endParaRPr>
          </a:p>
        </p:txBody>
      </p:sp>
      <p:sp>
        <p:nvSpPr>
          <p:cNvPr id="55" name="Line 14"/>
          <p:cNvSpPr>
            <a:spLocks noChangeShapeType="1"/>
          </p:cNvSpPr>
          <p:nvPr/>
        </p:nvSpPr>
        <p:spPr bwMode="auto">
          <a:xfrm flipH="1" flipV="1">
            <a:off x="1371600" y="1108075"/>
            <a:ext cx="3175" cy="5040313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56" name="Rectangle 8"/>
          <p:cNvSpPr>
            <a:spLocks noChangeArrowheads="1"/>
          </p:cNvSpPr>
          <p:nvPr/>
        </p:nvSpPr>
        <p:spPr bwMode="auto">
          <a:xfrm>
            <a:off x="0" y="0"/>
            <a:ext cx="9144000" cy="9271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360000" tIns="36000" rIns="1116000" bIns="7200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effectLst>
                <a:outerShdw blurRad="25400" dist="12700" dir="5400000" algn="tl">
                  <a:schemeClr val="tx1">
                    <a:alpha val="40000"/>
                  </a:schemeClr>
                </a:outerShdw>
              </a:effectLst>
              <a:latin typeface="+mn-lt"/>
              <a:cs typeface="FreesiaUPC" pitchFamily="34" charset="-34"/>
            </a:endParaRP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0" y="335280"/>
            <a:ext cx="914399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chemeClr val="accent2"/>
                </a:solidFill>
                <a:latin typeface="FreesiaUPC" pitchFamily="34" charset="-34"/>
                <a:cs typeface="FreesiaUPC" pitchFamily="34" charset="-34"/>
              </a:rPr>
              <a:t>ขั้นตอนการ</a:t>
            </a:r>
            <a:r>
              <a:rPr lang="th-TH" sz="4000" b="1" dirty="0">
                <a:solidFill>
                  <a:schemeClr val="accent2"/>
                </a:solidFill>
                <a:latin typeface="FreesiaUPC" pitchFamily="34" charset="-34"/>
                <a:cs typeface="FreesiaUPC" pitchFamily="34" charset="-34"/>
              </a:rPr>
              <a:t>พัฒนาการองค์กร</a:t>
            </a:r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25400" dist="12700" dir="5400000" algn="tl">
                    <a:schemeClr val="tx1">
                      <a:alpha val="40000"/>
                    </a:schemeClr>
                  </a:outerShdw>
                </a:effectLst>
                <a:latin typeface="FreesiaUPC" pitchFamily="34" charset="-34"/>
                <a:cs typeface="FreesiaUPC" pitchFamily="34" charset="-34"/>
              </a:rPr>
              <a:t>         </a:t>
            </a:r>
          </a:p>
        </p:txBody>
      </p:sp>
      <p:sp>
        <p:nvSpPr>
          <p:cNvPr id="67" name="Isosceles Triangle 66"/>
          <p:cNvSpPr/>
          <p:nvPr/>
        </p:nvSpPr>
        <p:spPr>
          <a:xfrm>
            <a:off x="1371600" y="4267200"/>
            <a:ext cx="1752600" cy="1885950"/>
          </a:xfrm>
          <a:prstGeom prst="triangle">
            <a:avLst>
              <a:gd name="adj" fmla="val 100000"/>
            </a:avLst>
          </a:prstGeom>
          <a:solidFill>
            <a:schemeClr val="tx2">
              <a:lumMod val="60000"/>
              <a:lumOff val="40000"/>
              <a:alpha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124200" y="4267200"/>
            <a:ext cx="4044950" cy="1905000"/>
          </a:xfrm>
          <a:prstGeom prst="rect">
            <a:avLst/>
          </a:prstGeom>
          <a:solidFill>
            <a:srgbClr val="90D67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9" name="Isosceles Triangle 68"/>
          <p:cNvSpPr/>
          <p:nvPr/>
        </p:nvSpPr>
        <p:spPr>
          <a:xfrm>
            <a:off x="3124200" y="2743200"/>
            <a:ext cx="2286000" cy="1524000"/>
          </a:xfrm>
          <a:prstGeom prst="triangle">
            <a:avLst>
              <a:gd name="adj" fmla="val 99688"/>
            </a:avLst>
          </a:pr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" name="Isosceles Triangle 70"/>
          <p:cNvSpPr/>
          <p:nvPr/>
        </p:nvSpPr>
        <p:spPr>
          <a:xfrm>
            <a:off x="5410200" y="1995488"/>
            <a:ext cx="1752600" cy="762000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PDCA</a:t>
            </a:r>
          </a:p>
        </p:txBody>
      </p:sp>
      <p:sp>
        <p:nvSpPr>
          <p:cNvPr id="72" name="Oval Callout 71"/>
          <p:cNvSpPr/>
          <p:nvPr/>
        </p:nvSpPr>
        <p:spPr>
          <a:xfrm>
            <a:off x="1981200" y="3810000"/>
            <a:ext cx="914400" cy="457200"/>
          </a:xfrm>
          <a:prstGeom prst="wedgeEllipseCallout">
            <a:avLst>
              <a:gd name="adj1" fmla="val 65734"/>
              <a:gd name="adj2" fmla="val 4970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5395913" y="2752725"/>
            <a:ext cx="1766887" cy="1524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352800" y="2971800"/>
            <a:ext cx="3657600" cy="1524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kern="0" dirty="0">
                <a:solidFill>
                  <a:sysClr val="windowText" lastClr="000000"/>
                </a:solidFill>
                <a:latin typeface="BrowalliaUPC" pitchFamily="34" charset="-34"/>
                <a:cs typeface="BrowalliaUPC" pitchFamily="34" charset="-34"/>
              </a:rPr>
              <a:t>ประเมินตนเอง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kern="0" dirty="0">
                <a:solidFill>
                  <a:sysClr val="windowText" lastClr="000000"/>
                </a:solidFill>
                <a:latin typeface="BrowalliaUPC" pitchFamily="34" charset="-34"/>
                <a:cs typeface="BrowalliaUPC" pitchFamily="34" charset="-34"/>
              </a:rPr>
              <a:t>                  และปรับปรุงอย่างต่อเนื่อง</a:t>
            </a:r>
            <a:r>
              <a:rPr lang="en-US" sz="2400" b="1" kern="0" dirty="0">
                <a:solidFill>
                  <a:sysClr val="windowText" lastClr="000000"/>
                </a:solidFill>
                <a:latin typeface="BrowalliaUPC" pitchFamily="34" charset="-34"/>
                <a:cs typeface="BrowalliaUPC" pitchFamily="34" charset="-34"/>
              </a:rPr>
              <a:t>    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ysClr val="windowText" lastClr="000000"/>
              </a:solidFill>
              <a:latin typeface="BrowalliaUPC" pitchFamily="34" charset="-34"/>
              <a:cs typeface="BrowalliaUPC" pitchFamily="34" charset="-34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BrowalliaUPC" pitchFamily="34" charset="-34"/>
                <a:cs typeface="BrowalliaUPC" pitchFamily="34" charset="-34"/>
              </a:rPr>
              <a:t>PDCA</a:t>
            </a:r>
            <a:endParaRPr lang="en-US" sz="2400" dirty="0"/>
          </a:p>
        </p:txBody>
      </p:sp>
      <p:sp>
        <p:nvSpPr>
          <p:cNvPr id="13351" name="TextBox 77"/>
          <p:cNvSpPr txBox="1">
            <a:spLocks noChangeArrowheads="1"/>
          </p:cNvSpPr>
          <p:nvPr/>
        </p:nvSpPr>
        <p:spPr bwMode="auto">
          <a:xfrm>
            <a:off x="1865312" y="5710535"/>
            <a:ext cx="1258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ordia New" pitchFamily="34" charset="-34"/>
              </a:rPr>
              <a:t>สร้างระบบ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352" name="TextBox 78"/>
          <p:cNvSpPr txBox="1">
            <a:spLocks noChangeArrowheads="1"/>
          </p:cNvSpPr>
          <p:nvPr/>
        </p:nvSpPr>
        <p:spPr bwMode="auto">
          <a:xfrm>
            <a:off x="4114800" y="5572125"/>
            <a:ext cx="1287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>
                <a:solidFill>
                  <a:srgbClr val="C00000"/>
                </a:solidFill>
                <a:latin typeface="Calibri" pitchFamily="34" charset="0"/>
                <a:cs typeface="Cordia New" pitchFamily="34" charset="-34"/>
              </a:rPr>
              <a:t>รักษาระบบ</a:t>
            </a:r>
            <a:endParaRPr lang="en-US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3353" name="TextBox 80"/>
          <p:cNvSpPr txBox="1">
            <a:spLocks noChangeArrowheads="1"/>
          </p:cNvSpPr>
          <p:nvPr/>
        </p:nvSpPr>
        <p:spPr bwMode="auto">
          <a:xfrm>
            <a:off x="1444625" y="6096000"/>
            <a:ext cx="1603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400">
                <a:latin typeface="Browallia New" pitchFamily="34" charset="-34"/>
                <a:cs typeface="Browallia New" pitchFamily="34" charset="-34"/>
              </a:rPr>
              <a:t>เพื่อความอยู่รอด</a:t>
            </a:r>
            <a:endParaRPr lang="en-US" sz="24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354" name="TextBox 81"/>
          <p:cNvSpPr txBox="1">
            <a:spLocks noChangeArrowheads="1"/>
          </p:cNvSpPr>
          <p:nvPr/>
        </p:nvSpPr>
        <p:spPr bwMode="auto">
          <a:xfrm>
            <a:off x="3303588" y="6096000"/>
            <a:ext cx="1878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400">
                <a:latin typeface="Browallia New" pitchFamily="34" charset="-34"/>
                <a:cs typeface="Browallia New" pitchFamily="34" charset="-34"/>
              </a:rPr>
              <a:t>พัฒนาอย่างต่อเนื่อง</a:t>
            </a:r>
            <a:endParaRPr lang="en-US" sz="24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355" name="TextBox 82"/>
          <p:cNvSpPr txBox="1">
            <a:spLocks noChangeArrowheads="1"/>
          </p:cNvSpPr>
          <p:nvPr/>
        </p:nvSpPr>
        <p:spPr bwMode="auto">
          <a:xfrm>
            <a:off x="5564188" y="6096000"/>
            <a:ext cx="1446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400">
                <a:latin typeface="Browallia New" pitchFamily="34" charset="-34"/>
                <a:cs typeface="Browallia New" pitchFamily="34" charset="-34"/>
              </a:rPr>
              <a:t>สู่ความเป็นเลิศ</a:t>
            </a:r>
            <a:endParaRPr lang="en-US" sz="24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84" name="Rectangular Callout 83"/>
          <p:cNvSpPr/>
          <p:nvPr/>
        </p:nvSpPr>
        <p:spPr>
          <a:xfrm>
            <a:off x="5334000" y="1981200"/>
            <a:ext cx="1143000" cy="228600"/>
          </a:xfrm>
          <a:prstGeom prst="wedgeRectCallout">
            <a:avLst>
              <a:gd name="adj1" fmla="val 103346"/>
              <a:gd name="adj2" fmla="val -449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8" name="Straight Connector 87"/>
          <p:cNvCxnSpPr/>
          <p:nvPr/>
        </p:nvCxnSpPr>
        <p:spPr>
          <a:xfrm rot="5400000">
            <a:off x="989807" y="3998119"/>
            <a:ext cx="42672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3277394" y="4015581"/>
            <a:ext cx="426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5028407" y="4018756"/>
            <a:ext cx="42672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4137025" y="4114800"/>
            <a:ext cx="3048000" cy="1588"/>
          </a:xfrm>
          <a:prstGeom prst="straightConnector1">
            <a:avLst/>
          </a:prstGeom>
          <a:ln w="57150"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61" name="TextBox 65"/>
          <p:cNvSpPr txBox="1">
            <a:spLocks noChangeArrowheads="1"/>
          </p:cNvSpPr>
          <p:nvPr/>
        </p:nvSpPr>
        <p:spPr bwMode="auto">
          <a:xfrm>
            <a:off x="4267200" y="3733800"/>
            <a:ext cx="28873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เพิ่มความสามารถการแข่งขัน</a:t>
            </a:r>
          </a:p>
        </p:txBody>
      </p:sp>
      <p:sp>
        <p:nvSpPr>
          <p:cNvPr id="373" name="Text Box 33"/>
          <p:cNvSpPr txBox="1">
            <a:spLocks noChangeArrowheads="1"/>
          </p:cNvSpPr>
          <p:nvPr/>
        </p:nvSpPr>
        <p:spPr bwMode="auto">
          <a:xfrm>
            <a:off x="685800" y="4887913"/>
            <a:ext cx="24384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72000" bIns="0"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2400" b="1" kern="0" dirty="0">
                <a:solidFill>
                  <a:sysClr val="windowText" lastClr="000000"/>
                </a:solidFill>
                <a:latin typeface="BrowalliaUPC" pitchFamily="34" charset="-34"/>
                <a:cs typeface="BrowalliaUPC" pitchFamily="34" charset="-34"/>
              </a:rPr>
              <a:t>คู่มือ</a:t>
            </a:r>
          </a:p>
        </p:txBody>
      </p:sp>
      <p:sp>
        <p:nvSpPr>
          <p:cNvPr id="374" name="Text Box 34"/>
          <p:cNvSpPr txBox="1">
            <a:spLocks noChangeArrowheads="1"/>
          </p:cNvSpPr>
          <p:nvPr/>
        </p:nvSpPr>
        <p:spPr bwMode="auto">
          <a:xfrm>
            <a:off x="1752600" y="5334000"/>
            <a:ext cx="13716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72000" bIns="0" anchor="b">
            <a:spAutoFit/>
          </a:bodyPr>
          <a:lstStyle/>
          <a:p>
            <a:pPr marL="342900" indent="-342900"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h-TH" sz="2400" b="1" kern="0" dirty="0">
                <a:solidFill>
                  <a:sysClr val="windowText" lastClr="000000"/>
                </a:solidFill>
                <a:latin typeface="BrowalliaUPC" pitchFamily="34" charset="-34"/>
                <a:cs typeface="BrowalliaUPC" pitchFamily="34" charset="-34"/>
              </a:rPr>
              <a:t>กฏระเบียบ</a:t>
            </a:r>
          </a:p>
        </p:txBody>
      </p:sp>
      <p:sp>
        <p:nvSpPr>
          <p:cNvPr id="368" name="Line 26"/>
          <p:cNvSpPr>
            <a:spLocks noChangeShapeType="1"/>
          </p:cNvSpPr>
          <p:nvPr/>
        </p:nvSpPr>
        <p:spPr bwMode="auto">
          <a:xfrm flipV="1">
            <a:off x="3124200" y="5943600"/>
            <a:ext cx="3987800" cy="46038"/>
          </a:xfrm>
          <a:prstGeom prst="line">
            <a:avLst/>
          </a:prstGeom>
          <a:noFill/>
          <a:ln w="76200" cmpd="tri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pic>
        <p:nvPicPr>
          <p:cNvPr id="13365" name="Picture 2" descr="http://startech-cambodia.com/images/qfd-house-of-qual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53"/>
          <p:cNvSpPr/>
          <p:nvPr/>
        </p:nvSpPr>
        <p:spPr>
          <a:xfrm>
            <a:off x="3124200" y="1524000"/>
            <a:ext cx="2362200" cy="464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9" name="Rectangle 58"/>
          <p:cNvSpPr/>
          <p:nvPr/>
        </p:nvSpPr>
        <p:spPr>
          <a:xfrm>
            <a:off x="5486400" y="1524000"/>
            <a:ext cx="1752600" cy="464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0" name="Rectangle 59"/>
          <p:cNvSpPr/>
          <p:nvPr/>
        </p:nvSpPr>
        <p:spPr>
          <a:xfrm>
            <a:off x="7162800" y="1828800"/>
            <a:ext cx="6096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62" name="Straight Arrow Connector 61"/>
          <p:cNvCxnSpPr>
            <a:stCxn id="67" idx="2"/>
          </p:cNvCxnSpPr>
          <p:nvPr/>
        </p:nvCxnSpPr>
        <p:spPr>
          <a:xfrm>
            <a:off x="1371600" y="6153150"/>
            <a:ext cx="6934200" cy="1905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381" grpId="0"/>
      <p:bldP spid="70" grpId="0"/>
      <p:bldP spid="13361" grpId="0"/>
      <p:bldP spid="54" grpId="0" animBg="1"/>
      <p:bldP spid="59" grpId="0" animBg="1"/>
      <p:bldP spid="60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73275"/>
            <a:ext cx="5619750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8313" y="3360738"/>
            <a:ext cx="8347075" cy="15557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th-TH" sz="48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ordia New" pitchFamily="34" charset="-34"/>
              </a:rPr>
              <a:t>....ลองวิเคราะห์ตัวตนของตัวเองอย่างแท้จริง</a:t>
            </a:r>
          </a:p>
          <a:p>
            <a:pPr algn="ctr"/>
            <a:r>
              <a:rPr lang="th-TH" sz="48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ordia New" pitchFamily="34" charset="-34"/>
              </a:rPr>
              <a:t>เรากำลังทำอะไรอยู่</a:t>
            </a: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ordia New" pitchFamily="34" charset="-34"/>
              </a:rPr>
              <a:t>?</a:t>
            </a:r>
            <a:endParaRPr lang="th-TH" sz="4800" b="1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4" name="TextBox 3">
            <a:hlinkClick r:id="rId3" action="ppaction://hlinkfile"/>
          </p:cNvPr>
          <p:cNvSpPr txBox="1"/>
          <p:nvPr/>
        </p:nvSpPr>
        <p:spPr>
          <a:xfrm>
            <a:off x="3886200" y="6172200"/>
            <a:ext cx="1507144" cy="4801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แบบฟอร์ม </a:t>
            </a:r>
            <a:r>
              <a:rPr lang="en-US" dirty="0" smtClean="0">
                <a:solidFill>
                  <a:schemeClr val="bg1"/>
                </a:solidFill>
              </a:rPr>
              <a:t>OP</a:t>
            </a:r>
            <a:endParaRPr lang="th-TH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3360738" y="2409825"/>
            <a:ext cx="2447925" cy="3878263"/>
          </a:xfrm>
          <a:prstGeom prst="rect">
            <a:avLst/>
          </a:prstGeom>
          <a:solidFill>
            <a:srgbClr val="6633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>
              <a:solidFill>
                <a:srgbClr val="FFFF00"/>
              </a:solidFill>
              <a:latin typeface="Calibri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Process</a:t>
            </a:r>
          </a:p>
          <a:p>
            <a:pPr algn="ctr">
              <a:spcBef>
                <a:spcPct val="50000"/>
              </a:spcBef>
            </a:pPr>
            <a:endParaRPr lang="en-US" sz="2400">
              <a:solidFill>
                <a:srgbClr val="FFFF00"/>
              </a:solidFill>
              <a:latin typeface="Calibri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Various inputs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blended together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to achieve a 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specified output</a:t>
            </a:r>
          </a:p>
          <a:p>
            <a:pPr algn="ctr">
              <a:spcBef>
                <a:spcPct val="50000"/>
              </a:spcBef>
            </a:pPr>
            <a:endParaRPr lang="en-US" sz="2000">
              <a:solidFill>
                <a:srgbClr val="FFFF00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912813" y="2409825"/>
            <a:ext cx="1828800" cy="396875"/>
          </a:xfrm>
          <a:prstGeom prst="rect">
            <a:avLst/>
          </a:prstGeom>
          <a:solidFill>
            <a:srgbClr val="6633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Inputs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6242050" y="2409825"/>
            <a:ext cx="1871663" cy="396875"/>
          </a:xfrm>
          <a:prstGeom prst="rect">
            <a:avLst/>
          </a:prstGeom>
          <a:solidFill>
            <a:srgbClr val="6633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Outputs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685800" y="3111500"/>
            <a:ext cx="2590800" cy="2682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Material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People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Equipment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Methods/Procedures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Equipment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Environment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6172200" y="3392488"/>
            <a:ext cx="2743200" cy="2225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Service</a:t>
            </a:r>
          </a:p>
          <a:p>
            <a:pPr algn="ctr">
              <a:spcBef>
                <a:spcPct val="50000"/>
              </a:spcBef>
            </a:pPr>
            <a:endParaRPr lang="en-US" sz="2000">
              <a:solidFill>
                <a:srgbClr val="FFFF00"/>
              </a:solidFill>
              <a:latin typeface="Calibri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Product</a:t>
            </a:r>
          </a:p>
          <a:p>
            <a:pPr algn="ctr">
              <a:spcBef>
                <a:spcPct val="50000"/>
              </a:spcBef>
            </a:pPr>
            <a:endParaRPr lang="en-US" sz="2000">
              <a:solidFill>
                <a:srgbClr val="FFFF00"/>
              </a:solidFill>
              <a:latin typeface="Calibri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Task completed</a:t>
            </a:r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>
            <a:off x="762000" y="3489325"/>
            <a:ext cx="2438400" cy="0"/>
          </a:xfrm>
          <a:prstGeom prst="line">
            <a:avLst/>
          </a:prstGeom>
          <a:noFill/>
          <a:ln w="57150" cap="sq">
            <a:solidFill>
              <a:srgbClr val="6633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Line 8"/>
          <p:cNvSpPr>
            <a:spLocks noChangeShapeType="1"/>
          </p:cNvSpPr>
          <p:nvPr/>
        </p:nvSpPr>
        <p:spPr bwMode="auto">
          <a:xfrm>
            <a:off x="762000" y="3994150"/>
            <a:ext cx="2438400" cy="0"/>
          </a:xfrm>
          <a:prstGeom prst="line">
            <a:avLst/>
          </a:prstGeom>
          <a:noFill/>
          <a:ln w="57150" cap="sq">
            <a:solidFill>
              <a:srgbClr val="6633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>
            <a:off x="762000" y="4451350"/>
            <a:ext cx="2438400" cy="0"/>
          </a:xfrm>
          <a:prstGeom prst="line">
            <a:avLst/>
          </a:prstGeom>
          <a:noFill/>
          <a:ln w="57150" cap="sq">
            <a:solidFill>
              <a:srgbClr val="6633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>
            <a:off x="762000" y="5002213"/>
            <a:ext cx="2438400" cy="0"/>
          </a:xfrm>
          <a:prstGeom prst="line">
            <a:avLst/>
          </a:prstGeom>
          <a:noFill/>
          <a:ln w="57150" cap="sq">
            <a:solidFill>
              <a:srgbClr val="6633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>
            <a:off x="762000" y="5441950"/>
            <a:ext cx="2438400" cy="0"/>
          </a:xfrm>
          <a:prstGeom prst="line">
            <a:avLst/>
          </a:prstGeom>
          <a:noFill/>
          <a:ln w="57150" cap="sq">
            <a:solidFill>
              <a:srgbClr val="6633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>
            <a:off x="762000" y="5899150"/>
            <a:ext cx="2438400" cy="0"/>
          </a:xfrm>
          <a:prstGeom prst="line">
            <a:avLst/>
          </a:prstGeom>
          <a:noFill/>
          <a:ln w="57150" cap="sq">
            <a:solidFill>
              <a:srgbClr val="6633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>
            <a:off x="6019800" y="4065588"/>
            <a:ext cx="2133600" cy="0"/>
          </a:xfrm>
          <a:prstGeom prst="line">
            <a:avLst/>
          </a:prstGeom>
          <a:noFill/>
          <a:ln w="57150" cap="sq">
            <a:solidFill>
              <a:srgbClr val="6633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Line 14"/>
          <p:cNvSpPr>
            <a:spLocks noChangeShapeType="1"/>
          </p:cNvSpPr>
          <p:nvPr/>
        </p:nvSpPr>
        <p:spPr bwMode="auto">
          <a:xfrm>
            <a:off x="6019800" y="5002213"/>
            <a:ext cx="2209800" cy="0"/>
          </a:xfrm>
          <a:prstGeom prst="line">
            <a:avLst/>
          </a:prstGeom>
          <a:noFill/>
          <a:ln w="57150" cap="sq">
            <a:solidFill>
              <a:srgbClr val="6633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Line 15"/>
          <p:cNvSpPr>
            <a:spLocks noChangeShapeType="1"/>
          </p:cNvSpPr>
          <p:nvPr/>
        </p:nvSpPr>
        <p:spPr bwMode="auto">
          <a:xfrm>
            <a:off x="6019800" y="5907088"/>
            <a:ext cx="2286000" cy="0"/>
          </a:xfrm>
          <a:prstGeom prst="line">
            <a:avLst/>
          </a:prstGeom>
          <a:noFill/>
          <a:ln w="57150" cap="sq">
            <a:solidFill>
              <a:srgbClr val="6633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Line 16"/>
          <p:cNvSpPr>
            <a:spLocks noChangeShapeType="1"/>
          </p:cNvSpPr>
          <p:nvPr/>
        </p:nvSpPr>
        <p:spPr bwMode="auto">
          <a:xfrm>
            <a:off x="6024563" y="3273425"/>
            <a:ext cx="2133600" cy="0"/>
          </a:xfrm>
          <a:prstGeom prst="line">
            <a:avLst/>
          </a:prstGeom>
          <a:noFill/>
          <a:ln w="57150" cap="sq">
            <a:solidFill>
              <a:srgbClr val="6633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Line 18"/>
          <p:cNvSpPr>
            <a:spLocks noChangeShapeType="1"/>
          </p:cNvSpPr>
          <p:nvPr/>
        </p:nvSpPr>
        <p:spPr bwMode="auto">
          <a:xfrm>
            <a:off x="777875" y="3057525"/>
            <a:ext cx="2438400" cy="0"/>
          </a:xfrm>
          <a:prstGeom prst="line">
            <a:avLst/>
          </a:prstGeom>
          <a:noFill/>
          <a:ln w="57150" cap="sq">
            <a:solidFill>
              <a:srgbClr val="6633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Rectangle 20"/>
          <p:cNvSpPr>
            <a:spLocks noChangeArrowheads="1"/>
          </p:cNvSpPr>
          <p:nvPr/>
        </p:nvSpPr>
        <p:spPr bwMode="auto">
          <a:xfrm>
            <a:off x="2057400" y="1676400"/>
            <a:ext cx="4824413" cy="457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alibri" pitchFamily="34" charset="0"/>
                <a:cs typeface="Tahoma" pitchFamily="34" charset="0"/>
              </a:rPr>
              <a:t>Value Chain : IPO</a:t>
            </a:r>
            <a:endParaRPr lang="th-TH" sz="240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648200" y="228600"/>
            <a:ext cx="4419600" cy="990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ส่งมอบคุณค่าในทุกอย่างก้าว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54063" y="5421313"/>
            <a:ext cx="1957387" cy="611187"/>
          </a:xfrm>
          <a:prstGeom prst="rect">
            <a:avLst/>
          </a:prstGeom>
          <a:solidFill>
            <a:srgbClr val="333399"/>
          </a:solidFill>
          <a:ln w="38100">
            <a:noFill/>
            <a:miter lim="800000"/>
            <a:headEnd/>
            <a:tailEnd/>
          </a:ln>
          <a:effectLst>
            <a:prstShdw prst="shdw17" dist="17961" dir="2700000">
              <a:srgbClr val="333399">
                <a:gamma/>
                <a:shade val="60000"/>
                <a:invGamma/>
              </a:srgbClr>
            </a:prstShdw>
          </a:effectLst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FreesiaUPC" pitchFamily="34" charset="-34"/>
              </a:rPr>
              <a:t>Suppliers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735263" y="4506913"/>
            <a:ext cx="1828800" cy="609600"/>
          </a:xfrm>
          <a:prstGeom prst="rect">
            <a:avLst/>
          </a:prstGeom>
          <a:solidFill>
            <a:srgbClr val="CC3300"/>
          </a:solidFill>
          <a:ln w="38100">
            <a:noFill/>
            <a:miter lim="800000"/>
            <a:headEnd/>
            <a:tailEnd/>
          </a:ln>
          <a:effectLst>
            <a:prstShdw prst="shdw17" dist="17961" dir="2700000">
              <a:srgbClr val="CC3300">
                <a:gamma/>
                <a:shade val="60000"/>
                <a:invGamma/>
              </a:srgbClr>
            </a:prstShdw>
          </a:effectLst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FreesiaUPC" pitchFamily="34" charset="-34"/>
              </a:rPr>
              <a:t>Inputs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73463" y="3744913"/>
            <a:ext cx="1828800" cy="609600"/>
          </a:xfrm>
          <a:prstGeom prst="rect">
            <a:avLst/>
          </a:prstGeom>
          <a:solidFill>
            <a:srgbClr val="990000"/>
          </a:solidFill>
          <a:ln w="38100">
            <a:noFill/>
            <a:miter lim="800000"/>
            <a:headEnd/>
            <a:tailEnd/>
          </a:ln>
          <a:effectLst>
            <a:prstShdw prst="shdw17" dist="17961" dir="2700000">
              <a:srgbClr val="7A1F00"/>
            </a:prstShdw>
          </a:effectLst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FreesiaUPC" pitchFamily="34" charset="-34"/>
              </a:rPr>
              <a:t>Process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316663" y="1992313"/>
            <a:ext cx="2286000" cy="609600"/>
          </a:xfrm>
          <a:prstGeom prst="rect">
            <a:avLst/>
          </a:prstGeom>
          <a:solidFill>
            <a:srgbClr val="333399"/>
          </a:solidFill>
          <a:ln w="38100">
            <a:noFill/>
            <a:miter lim="800000"/>
            <a:headEnd/>
            <a:tailEnd/>
          </a:ln>
          <a:effectLst>
            <a:prstShdw prst="shdw17" dist="17961" dir="2700000">
              <a:srgbClr val="333399">
                <a:gamma/>
                <a:shade val="60000"/>
                <a:invGamma/>
              </a:srgbClr>
            </a:prstShdw>
          </a:effectLst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FreesiaUPC" pitchFamily="34" charset="-34"/>
              </a:rPr>
              <a:t>Customers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487863" y="2982913"/>
            <a:ext cx="1828800" cy="609600"/>
          </a:xfrm>
          <a:prstGeom prst="rect">
            <a:avLst/>
          </a:prstGeom>
          <a:solidFill>
            <a:srgbClr val="CC3300"/>
          </a:solidFill>
          <a:ln w="38100">
            <a:noFill/>
            <a:miter lim="800000"/>
            <a:headEnd/>
            <a:tailEnd/>
          </a:ln>
          <a:effectLst>
            <a:prstShdw prst="shdw17" dist="17961" dir="2700000">
              <a:srgbClr val="CC3300">
                <a:gamma/>
                <a:shade val="60000"/>
                <a:invGamma/>
              </a:srgbClr>
            </a:prstShdw>
          </a:effectLst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FreesiaUPC" pitchFamily="34" charset="-34"/>
              </a:rPr>
              <a:t>Outputs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3563938" y="3200400"/>
            <a:ext cx="3429000" cy="29718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800">
              <a:solidFill>
                <a:srgbClr val="FFFF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885113" y="2500313"/>
            <a:ext cx="1008062" cy="360362"/>
          </a:xfrm>
          <a:prstGeom prst="rect">
            <a:avLst/>
          </a:prstGeom>
          <a:solidFill>
            <a:srgbClr val="CC0000"/>
          </a:solidFill>
          <a:ln w="38100">
            <a:noFill/>
            <a:miter lim="800000"/>
            <a:headEnd/>
            <a:tailEnd/>
          </a:ln>
          <a:effectLst>
            <a:prstShdw prst="shdw17" dist="17961" dir="2700000">
              <a:srgbClr val="CC0000">
                <a:gamma/>
                <a:shade val="60000"/>
                <a:invGamma/>
              </a:srgbClr>
            </a:prstShdw>
          </a:effectLst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ahoma" pitchFamily="34" charset="0"/>
              </a:rPr>
              <a:t>Outcome</a:t>
            </a:r>
            <a:endParaRPr lang="th-TH" sz="1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Tahoma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284663" y="2643188"/>
            <a:ext cx="360362" cy="360362"/>
          </a:xfrm>
          <a:prstGeom prst="rect">
            <a:avLst/>
          </a:prstGeom>
          <a:solidFill>
            <a:srgbClr val="990000"/>
          </a:solidFill>
          <a:ln w="38100">
            <a:noFill/>
            <a:miter lim="800000"/>
            <a:headEnd/>
            <a:tailEnd/>
          </a:ln>
          <a:effectLst>
            <a:prstShdw prst="shdw17" dist="17961" dir="2700000">
              <a:srgbClr val="990000">
                <a:gamma/>
                <a:shade val="60000"/>
                <a:invGamma/>
              </a:srgbClr>
            </a:prstShdw>
          </a:effectLst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ahoma" pitchFamily="34" charset="0"/>
              </a:rPr>
              <a:t>3</a:t>
            </a:r>
            <a:endParaRPr lang="th-TH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Tahoma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084888" y="1851025"/>
            <a:ext cx="360362" cy="360363"/>
          </a:xfrm>
          <a:prstGeom prst="rect">
            <a:avLst/>
          </a:prstGeom>
          <a:solidFill>
            <a:srgbClr val="990000"/>
          </a:solidFill>
          <a:ln w="38100">
            <a:noFill/>
            <a:miter lim="800000"/>
            <a:headEnd/>
            <a:tailEnd/>
          </a:ln>
          <a:effectLst>
            <a:prstShdw prst="shdw17" dist="17961" dir="2700000">
              <a:srgbClr val="990000">
                <a:gamma/>
                <a:shade val="60000"/>
                <a:invGamma/>
              </a:srgbClr>
            </a:prstShdw>
          </a:effectLst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ahoma" pitchFamily="34" charset="0"/>
              </a:rPr>
              <a:t>1</a:t>
            </a:r>
            <a:endParaRPr lang="th-TH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Tahoma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7164388" y="2571750"/>
            <a:ext cx="360362" cy="360363"/>
          </a:xfrm>
          <a:prstGeom prst="rect">
            <a:avLst/>
          </a:prstGeom>
          <a:solidFill>
            <a:srgbClr val="990000"/>
          </a:solidFill>
          <a:ln w="38100">
            <a:noFill/>
            <a:miter lim="800000"/>
            <a:headEnd/>
            <a:tailEnd/>
          </a:ln>
          <a:effectLst>
            <a:prstShdw prst="shdw17" dist="17961" dir="2700000">
              <a:srgbClr val="990000">
                <a:gamma/>
                <a:shade val="60000"/>
                <a:invGamma/>
              </a:srgbClr>
            </a:prstShdw>
          </a:effectLst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ahoma" pitchFamily="34" charset="0"/>
              </a:rPr>
              <a:t>2</a:t>
            </a:r>
            <a:endParaRPr lang="th-TH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Tahoma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348038" y="2355850"/>
            <a:ext cx="2232025" cy="215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prstShdw prst="shdw17" dist="17961" dir="2700000">
              <a:srgbClr val="4D4D4D"/>
            </a:prstShdw>
          </a:effectLst>
        </p:spPr>
        <p:txBody>
          <a:bodyPr wrap="none" lIns="92075" tIns="46038" rIns="92075" bIns="46038" anchor="ctr"/>
          <a:lstStyle/>
          <a:p>
            <a:r>
              <a:rPr lang="th-TH" sz="160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สินค้าหรือบริการคืออะไร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932363" y="1563688"/>
            <a:ext cx="2663825" cy="215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prstShdw prst="shdw17" dist="17961" dir="2700000">
              <a:srgbClr val="4D4D4D"/>
            </a:prstShdw>
          </a:effectLst>
        </p:spPr>
        <p:txBody>
          <a:bodyPr wrap="none" lIns="92075" tIns="46038" rIns="92075" bIns="46038" anchor="ctr"/>
          <a:lstStyle/>
          <a:p>
            <a:r>
              <a:rPr lang="th-TH" sz="160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ผู้รับสินค้าหรือบริการคือใคร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300788" y="2932113"/>
            <a:ext cx="2232025" cy="215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prstShdw prst="shdw17" dist="17961" dir="2700000">
              <a:srgbClr val="4D4D4D"/>
            </a:prstShdw>
          </a:effectLst>
        </p:spPr>
        <p:txBody>
          <a:bodyPr wrap="none" lIns="92075" tIns="46038" rIns="92075" bIns="46038" anchor="ctr"/>
          <a:lstStyle/>
          <a:p>
            <a:r>
              <a:rPr lang="th-TH" sz="160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ความต้องการคืออะไร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3348038" y="3363913"/>
            <a:ext cx="360362" cy="360362"/>
          </a:xfrm>
          <a:prstGeom prst="rect">
            <a:avLst/>
          </a:prstGeom>
          <a:solidFill>
            <a:srgbClr val="990000"/>
          </a:solidFill>
          <a:ln w="38100">
            <a:noFill/>
            <a:miter lim="800000"/>
            <a:headEnd/>
            <a:tailEnd/>
          </a:ln>
          <a:effectLst>
            <a:prstShdw prst="shdw17" dist="17961" dir="2700000">
              <a:srgbClr val="990000">
                <a:gamma/>
                <a:shade val="60000"/>
                <a:invGamma/>
              </a:srgbClr>
            </a:prstShdw>
          </a:effectLst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ahoma" pitchFamily="34" charset="0"/>
              </a:rPr>
              <a:t>4</a:t>
            </a:r>
            <a:endParaRPr lang="th-TH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Tahoma" pitchFamily="34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555875" y="4156075"/>
            <a:ext cx="360363" cy="360363"/>
          </a:xfrm>
          <a:prstGeom prst="rect">
            <a:avLst/>
          </a:prstGeom>
          <a:solidFill>
            <a:srgbClr val="990000"/>
          </a:solidFill>
          <a:ln w="38100">
            <a:noFill/>
            <a:miter lim="800000"/>
            <a:headEnd/>
            <a:tailEnd/>
          </a:ln>
          <a:effectLst>
            <a:prstShdw prst="shdw17" dist="17961" dir="2700000">
              <a:srgbClr val="990000">
                <a:gamma/>
                <a:shade val="60000"/>
                <a:invGamma/>
              </a:srgbClr>
            </a:prstShdw>
          </a:effectLst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ahoma" pitchFamily="34" charset="0"/>
              </a:rPr>
              <a:t>5</a:t>
            </a:r>
            <a:endParaRPr lang="th-TH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Tahoma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1403350" y="5019675"/>
            <a:ext cx="360363" cy="360363"/>
          </a:xfrm>
          <a:prstGeom prst="rect">
            <a:avLst/>
          </a:prstGeom>
          <a:solidFill>
            <a:srgbClr val="990000"/>
          </a:solidFill>
          <a:ln w="38100">
            <a:noFill/>
            <a:miter lim="800000"/>
            <a:headEnd/>
            <a:tailEnd/>
          </a:ln>
          <a:effectLst>
            <a:prstShdw prst="shdw17" dist="17961" dir="2700000">
              <a:srgbClr val="990000">
                <a:gamma/>
                <a:shade val="60000"/>
                <a:invGamma/>
              </a:srgbClr>
            </a:prstShdw>
          </a:effectLst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ahoma" pitchFamily="34" charset="0"/>
              </a:rPr>
              <a:t>6</a:t>
            </a:r>
            <a:endParaRPr lang="th-TH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Tahoma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1258888" y="3076575"/>
            <a:ext cx="3097212" cy="215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prstShdw prst="shdw17" dist="17961" dir="2700000">
              <a:srgbClr val="4D4D4D"/>
            </a:prstShdw>
          </a:effectLst>
        </p:spPr>
        <p:txBody>
          <a:bodyPr wrap="none" lIns="92075" tIns="46038" rIns="92075" bIns="46038" anchor="ctr"/>
          <a:lstStyle/>
          <a:p>
            <a:r>
              <a:rPr lang="th-TH" sz="160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กระบวนการที่เหมาะสมคืออย่างไร</a:t>
            </a: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323850" y="3868738"/>
            <a:ext cx="3097213" cy="215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prstShdw prst="shdw17" dist="17961" dir="2700000">
              <a:srgbClr val="4D4D4D"/>
            </a:prstShdw>
          </a:effectLst>
        </p:spPr>
        <p:txBody>
          <a:bodyPr wrap="none" lIns="92075" tIns="46038" rIns="92075" bIns="46038" anchor="ctr"/>
          <a:lstStyle/>
          <a:p>
            <a:r>
              <a:rPr lang="th-TH" sz="160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ปัจจัยนำเข้าของกระบวนการคืออะไร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358775" y="4732338"/>
            <a:ext cx="2557463" cy="215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prstShdw prst="shdw17" dist="17961" dir="2700000">
              <a:srgbClr val="4D4D4D"/>
            </a:prstShdw>
          </a:effectLst>
        </p:spPr>
        <p:txBody>
          <a:bodyPr wrap="none" lIns="92075" tIns="46038" rIns="92075" bIns="46038" anchor="ctr"/>
          <a:lstStyle/>
          <a:p>
            <a:r>
              <a:rPr lang="th-TH" sz="160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ผู้ส่งมอบปัจจัยคือใคร</a:t>
            </a:r>
          </a:p>
        </p:txBody>
      </p:sp>
      <p:sp>
        <p:nvSpPr>
          <p:cNvPr id="22" name="AutoShape 23"/>
          <p:cNvSpPr>
            <a:spLocks noChangeArrowheads="1"/>
          </p:cNvSpPr>
          <p:nvPr/>
        </p:nvSpPr>
        <p:spPr bwMode="auto">
          <a:xfrm>
            <a:off x="5868988" y="4267200"/>
            <a:ext cx="2513012" cy="1655762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C33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ahoma" pitchFamily="34" charset="0"/>
                <a:hlinkClick r:id="rId2" action="ppaction://hlinkfile"/>
              </a:rPr>
              <a:t>องค์กร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ahoma" pitchFamily="34" charset="0"/>
                <a:hlinkClick r:id="rId2" action="ppaction://hlinkfile"/>
              </a:rPr>
              <a:t>ของเรา</a:t>
            </a:r>
            <a:endParaRPr lang="th-TH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Tahoma" pitchFamily="34" charset="0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1066800" y="228600"/>
            <a:ext cx="716280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solidFill>
                  <a:schemeClr val="bg1"/>
                </a:solidFill>
                <a:latin typeface="+mn-lt"/>
                <a:cs typeface="Tahoma" pitchFamily="34" charset="0"/>
              </a:rPr>
              <a:t>กระบวนการสร้างคุณค่า</a:t>
            </a:r>
            <a:r>
              <a:rPr lang="en-US" sz="3200" dirty="0">
                <a:solidFill>
                  <a:schemeClr val="bg1"/>
                </a:solidFill>
                <a:latin typeface="+mn-lt"/>
                <a:cs typeface="Tahoma" pitchFamily="34" charset="0"/>
              </a:rPr>
              <a:t> SIPOC Model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Tahoma" pitchFamily="34" charset="0"/>
              </a:rPr>
              <a:t>BEGIN WITH THE END IN MIND</a:t>
            </a:r>
            <a:endParaRPr lang="th-TH" sz="3200" dirty="0">
              <a:solidFill>
                <a:schemeClr val="bg1"/>
              </a:solidFill>
              <a:latin typeface="+mn-lt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3" name="Picture 5" descr="sipo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382000" cy="55626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172200" y="228600"/>
            <a:ext cx="24961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5400" dirty="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กิจกรรมที่ </a:t>
            </a:r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5</a:t>
            </a:r>
            <a:endParaRPr lang="th-TH" sz="5400" dirty="0">
              <a:solidFill>
                <a:schemeClr val="bg1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286000"/>
            <a:ext cx="12954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2209800" y="1752600"/>
            <a:ext cx="121920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3810000" y="1752600"/>
            <a:ext cx="15240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5486400" y="1752600"/>
            <a:ext cx="13716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7162800" y="18288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533400" y="1847306"/>
            <a:ext cx="1295400" cy="286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29" name="Group 2"/>
          <p:cNvGrpSpPr>
            <a:grpSpLocks/>
          </p:cNvGrpSpPr>
          <p:nvPr/>
        </p:nvGrpSpPr>
        <p:grpSpPr bwMode="auto">
          <a:xfrm>
            <a:off x="190500" y="1524000"/>
            <a:ext cx="8648700" cy="4953000"/>
            <a:chOff x="198" y="468"/>
            <a:chExt cx="5448" cy="3120"/>
          </a:xfrm>
        </p:grpSpPr>
        <p:sp>
          <p:nvSpPr>
            <p:cNvPr id="124936" name="Line 3"/>
            <p:cNvSpPr>
              <a:spLocks noChangeShapeType="1"/>
            </p:cNvSpPr>
            <p:nvPr/>
          </p:nvSpPr>
          <p:spPr bwMode="auto">
            <a:xfrm flipV="1">
              <a:off x="4098" y="2427"/>
              <a:ext cx="198" cy="24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37" name="Line 4"/>
            <p:cNvSpPr>
              <a:spLocks noChangeShapeType="1"/>
            </p:cNvSpPr>
            <p:nvPr/>
          </p:nvSpPr>
          <p:spPr bwMode="auto">
            <a:xfrm>
              <a:off x="4098" y="1430"/>
              <a:ext cx="192" cy="23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38" name="Rectangle 5"/>
            <p:cNvSpPr>
              <a:spLocks noChangeArrowheads="1"/>
            </p:cNvSpPr>
            <p:nvPr/>
          </p:nvSpPr>
          <p:spPr bwMode="auto">
            <a:xfrm>
              <a:off x="4338" y="1380"/>
              <a:ext cx="1308" cy="134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lnSpc>
                  <a:spcPct val="70000"/>
                </a:lnSpc>
              </a:pPr>
              <a:r>
                <a:rPr lang="th-TH" b="1">
                  <a:solidFill>
                    <a:schemeClr val="bg1"/>
                  </a:solidFill>
                  <a:latin typeface="Angsana New" pitchFamily="18" charset="-34"/>
                  <a:cs typeface="Cordia New" pitchFamily="34" charset="-34"/>
                </a:rPr>
                <a:t>7. </a:t>
              </a:r>
              <a:r>
                <a:rPr lang="th-TH" sz="2400" b="1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ผลลัพธ์</a:t>
              </a:r>
              <a:r>
                <a:rPr lang="en-US" sz="2000" b="1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  </a:t>
              </a:r>
            </a:p>
            <a:p>
              <a:pPr eaLnBrk="0" hangingPunct="0">
                <a:lnSpc>
                  <a:spcPct val="70000"/>
                </a:lnSpc>
              </a:pPr>
              <a:r>
                <a:rPr lang="th-TH" sz="1600" b="1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 </a:t>
              </a:r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7.1 </a:t>
              </a:r>
              <a:r>
                <a:rPr lang="th-TH" sz="1600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ผลลัพธ์ด้านผลิตภัณฑ์และ</a:t>
              </a:r>
            </a:p>
            <a:p>
              <a:r>
                <a:rPr lang="th-TH" sz="1600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กระบวนการ </a:t>
              </a:r>
              <a:endParaRPr lang="en-US" sz="1600">
                <a:solidFill>
                  <a:schemeClr val="bg1"/>
                </a:solidFill>
                <a:latin typeface="Calibri" pitchFamily="34" charset="0"/>
              </a:endParaRPr>
            </a:p>
            <a:p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7.2 </a:t>
              </a:r>
              <a:r>
                <a:rPr lang="th-TH" sz="1600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ผลลัพธ์ด้านการมุ่งเน้นลูกค้า </a:t>
              </a:r>
              <a:endParaRPr lang="en-US" sz="1600">
                <a:solidFill>
                  <a:schemeClr val="bg1"/>
                </a:solidFill>
                <a:latin typeface="Calibri" pitchFamily="34" charset="0"/>
              </a:endParaRPr>
            </a:p>
            <a:p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7.3 </a:t>
              </a:r>
              <a:r>
                <a:rPr lang="th-TH" sz="1600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ผลลัพธ์ด้านการมุ่งเน้นบุคลากร </a:t>
              </a:r>
              <a:endParaRPr lang="en-US" sz="1600">
                <a:solidFill>
                  <a:schemeClr val="bg1"/>
                </a:solidFill>
                <a:latin typeface="Calibri" pitchFamily="34" charset="0"/>
              </a:endParaRPr>
            </a:p>
            <a:p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7.4 </a:t>
              </a:r>
              <a:r>
                <a:rPr lang="th-TH" sz="1600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ผลลัพธ์ด้านการนำองค์กรและ</a:t>
              </a:r>
            </a:p>
            <a:p>
              <a:r>
                <a:rPr lang="th-TH" sz="1600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การกำกับดูแลองค์กร </a:t>
              </a:r>
              <a:endParaRPr lang="en-US" sz="1600">
                <a:solidFill>
                  <a:schemeClr val="bg1"/>
                </a:solidFill>
                <a:latin typeface="Calibri" pitchFamily="34" charset="0"/>
              </a:endParaRPr>
            </a:p>
            <a:p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7.5 </a:t>
              </a:r>
              <a:r>
                <a:rPr lang="th-TH" sz="1600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ผลลัพธ์ด้านการเงินและตลาด</a:t>
              </a:r>
              <a:endParaRPr lang="th-TH" sz="1600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endParaRPr>
            </a:p>
          </p:txBody>
        </p:sp>
        <p:grpSp>
          <p:nvGrpSpPr>
            <p:cNvPr id="124939" name="Group 6"/>
            <p:cNvGrpSpPr>
              <a:grpSpLocks/>
            </p:cNvGrpSpPr>
            <p:nvPr/>
          </p:nvGrpSpPr>
          <p:grpSpPr bwMode="auto">
            <a:xfrm>
              <a:off x="2994" y="1175"/>
              <a:ext cx="1002" cy="1754"/>
              <a:chOff x="3056" y="1719"/>
              <a:chExt cx="1002" cy="1754"/>
            </a:xfrm>
          </p:grpSpPr>
          <p:sp>
            <p:nvSpPr>
              <p:cNvPr id="124954" name="Rectangle 7"/>
              <p:cNvSpPr>
                <a:spLocks noChangeArrowheads="1"/>
              </p:cNvSpPr>
              <p:nvPr/>
            </p:nvSpPr>
            <p:spPr bwMode="auto">
              <a:xfrm>
                <a:off x="3056" y="2839"/>
                <a:ext cx="1002" cy="634"/>
              </a:xfrm>
              <a:prstGeom prst="rect">
                <a:avLst/>
              </a:prstGeom>
              <a:gradFill rotWithShape="1">
                <a:gsLst>
                  <a:gs pos="0">
                    <a:srgbClr val="008080"/>
                  </a:gs>
                  <a:gs pos="100000">
                    <a:srgbClr val="003B3B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00808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>
                  <a:lnSpc>
                    <a:spcPct val="75000"/>
                  </a:lnSpc>
                </a:pPr>
                <a:r>
                  <a:rPr lang="th-TH" b="1">
                    <a:solidFill>
                      <a:schemeClr val="bg1"/>
                    </a:solidFill>
                    <a:latin typeface="Angsana New" pitchFamily="18" charset="-34"/>
                    <a:cs typeface="Cordia New" pitchFamily="34" charset="-34"/>
                  </a:rPr>
                  <a:t>6. </a:t>
                </a:r>
                <a:r>
                  <a:rPr lang="th-TH" sz="2400" b="1">
                    <a:solidFill>
                      <a:schemeClr val="bg1"/>
                    </a:solidFill>
                    <a:latin typeface="Angsana New" pitchFamily="18" charset="-34"/>
                    <a:cs typeface="FreesiaUPC" pitchFamily="34" charset="-34"/>
                  </a:rPr>
                  <a:t>การจัดการ</a:t>
                </a:r>
              </a:p>
              <a:p>
                <a:pPr algn="ctr" eaLnBrk="0" hangingPunct="0">
                  <a:lnSpc>
                    <a:spcPct val="75000"/>
                  </a:lnSpc>
                </a:pPr>
                <a:r>
                  <a:rPr lang="th-TH" sz="2400" b="1">
                    <a:solidFill>
                      <a:schemeClr val="bg1"/>
                    </a:solidFill>
                    <a:latin typeface="Angsana New" pitchFamily="18" charset="-34"/>
                    <a:cs typeface="FreesiaUPC" pitchFamily="34" charset="-34"/>
                  </a:rPr>
                  <a:t>กระบวนการ</a:t>
                </a:r>
              </a:p>
            </p:txBody>
          </p:sp>
          <p:sp>
            <p:nvSpPr>
              <p:cNvPr id="124955" name="Rectangle 8"/>
              <p:cNvSpPr>
                <a:spLocks noChangeArrowheads="1"/>
              </p:cNvSpPr>
              <p:nvPr/>
            </p:nvSpPr>
            <p:spPr bwMode="auto">
              <a:xfrm>
                <a:off x="3056" y="1719"/>
                <a:ext cx="999" cy="637"/>
              </a:xfrm>
              <a:prstGeom prst="rect">
                <a:avLst/>
              </a:prstGeom>
              <a:gradFill rotWithShape="1">
                <a:gsLst>
                  <a:gs pos="0">
                    <a:srgbClr val="008080"/>
                  </a:gs>
                  <a:gs pos="100000">
                    <a:srgbClr val="003B3B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00808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>
                  <a:lnSpc>
                    <a:spcPct val="75000"/>
                  </a:lnSpc>
                </a:pPr>
                <a:r>
                  <a:rPr lang="th-TH" b="1">
                    <a:solidFill>
                      <a:schemeClr val="bg1"/>
                    </a:solidFill>
                    <a:latin typeface="Angsana New" pitchFamily="18" charset="-34"/>
                    <a:cs typeface="Cordia New" pitchFamily="34" charset="-34"/>
                  </a:rPr>
                  <a:t>5. </a:t>
                </a:r>
                <a:r>
                  <a:rPr lang="th-TH" sz="2400" b="1">
                    <a:solidFill>
                      <a:schemeClr val="bg1"/>
                    </a:solidFill>
                    <a:latin typeface="Angsana New" pitchFamily="18" charset="-34"/>
                    <a:cs typeface="FreesiaUPC" pitchFamily="34" charset="-34"/>
                  </a:rPr>
                  <a:t>การมุ่งเน้น</a:t>
                </a:r>
              </a:p>
              <a:p>
                <a:pPr algn="ctr" eaLnBrk="0" hangingPunct="0">
                  <a:lnSpc>
                    <a:spcPct val="75000"/>
                  </a:lnSpc>
                </a:pPr>
                <a:r>
                  <a:rPr lang="th-TH" sz="2400" b="1">
                    <a:solidFill>
                      <a:schemeClr val="bg1"/>
                    </a:solidFill>
                    <a:latin typeface="Angsana New" pitchFamily="18" charset="-34"/>
                    <a:cs typeface="FreesiaUPC" pitchFamily="34" charset="-34"/>
                  </a:rPr>
                  <a:t>บุคลากร</a:t>
                </a:r>
                <a:endParaRPr lang="th-TH" sz="3200" b="1">
                  <a:solidFill>
                    <a:schemeClr val="bg1"/>
                  </a:solidFill>
                  <a:latin typeface="Angsana New" pitchFamily="18" charset="-34"/>
                  <a:cs typeface="CordiaUPC" pitchFamily="34" charset="-34"/>
                </a:endParaRPr>
              </a:p>
            </p:txBody>
          </p:sp>
          <p:sp>
            <p:nvSpPr>
              <p:cNvPr id="124956" name="Line 9"/>
              <p:cNvSpPr>
                <a:spLocks noChangeShapeType="1"/>
              </p:cNvSpPr>
              <p:nvPr/>
            </p:nvSpPr>
            <p:spPr bwMode="auto">
              <a:xfrm>
                <a:off x="3734" y="2452"/>
                <a:ext cx="0" cy="284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4940" name="AutoShape 10"/>
            <p:cNvSpPr>
              <a:spLocks noChangeArrowheads="1"/>
            </p:cNvSpPr>
            <p:nvPr/>
          </p:nvSpPr>
          <p:spPr bwMode="auto">
            <a:xfrm>
              <a:off x="2610" y="1980"/>
              <a:ext cx="336" cy="171"/>
            </a:xfrm>
            <a:prstGeom prst="leftRightArrow">
              <a:avLst>
                <a:gd name="adj1" fmla="val 50000"/>
                <a:gd name="adj2" fmla="val 39298"/>
              </a:avLst>
            </a:prstGeom>
            <a:solidFill>
              <a:srgbClr val="CC99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124941" name="AutoShape 11"/>
            <p:cNvSpPr>
              <a:spLocks noChangeArrowheads="1"/>
            </p:cNvSpPr>
            <p:nvPr/>
          </p:nvSpPr>
          <p:spPr bwMode="auto">
            <a:xfrm>
              <a:off x="2706" y="2847"/>
              <a:ext cx="144" cy="261"/>
            </a:xfrm>
            <a:prstGeom prst="upDownArrow">
              <a:avLst>
                <a:gd name="adj1" fmla="val 50000"/>
                <a:gd name="adj2" fmla="val 36250"/>
              </a:avLst>
            </a:prstGeom>
            <a:solidFill>
              <a:srgbClr val="CC99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</a:pPr>
              <a:endParaRPr lang="th-TH" sz="2600">
                <a:solidFill>
                  <a:schemeClr val="bg1"/>
                </a:solidFill>
                <a:latin typeface="Cordia New" pitchFamily="34" charset="-34"/>
                <a:cs typeface="FreesiaUPC" pitchFamily="34" charset="-34"/>
              </a:endParaRPr>
            </a:p>
          </p:txBody>
        </p:sp>
        <p:sp>
          <p:nvSpPr>
            <p:cNvPr id="124942" name="Rectangle 12"/>
            <p:cNvSpPr>
              <a:spLocks noChangeArrowheads="1"/>
            </p:cNvSpPr>
            <p:nvPr/>
          </p:nvSpPr>
          <p:spPr bwMode="auto">
            <a:xfrm>
              <a:off x="720" y="3207"/>
              <a:ext cx="4368" cy="381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th-TH" b="1">
                  <a:solidFill>
                    <a:schemeClr val="bg1"/>
                  </a:solidFill>
                  <a:latin typeface="Angsana New" pitchFamily="18" charset="-34"/>
                  <a:cs typeface="Cordia New" pitchFamily="34" charset="-34"/>
                </a:rPr>
                <a:t>4. </a:t>
              </a:r>
              <a:r>
                <a:rPr lang="th-TH" sz="2400" b="1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การวัด การวิเคราะห์ และการจัดการความรู้</a:t>
              </a:r>
              <a:endParaRPr lang="th-TH" sz="22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endParaRPr>
            </a:p>
          </p:txBody>
        </p:sp>
        <p:sp>
          <p:nvSpPr>
            <p:cNvPr id="42003" name="Rectangle 13"/>
            <p:cNvSpPr>
              <a:spLocks noChangeArrowheads="1"/>
            </p:cNvSpPr>
            <p:nvPr/>
          </p:nvSpPr>
          <p:spPr bwMode="auto">
            <a:xfrm>
              <a:off x="1540" y="2329"/>
              <a:ext cx="1010" cy="635"/>
            </a:xfrm>
            <a:prstGeom prst="rect">
              <a:avLst/>
            </a:prstGeom>
            <a:gradFill rotWithShape="1">
              <a:gsLst>
                <a:gs pos="0">
                  <a:srgbClr val="993300"/>
                </a:gs>
                <a:gs pos="100000">
                  <a:srgbClr val="4718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993300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fontAlgn="auto" hangingPunct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solidFill>
                    <a:schemeClr val="bg1"/>
                  </a:solidFill>
                  <a:latin typeface="+mj-lt"/>
                  <a:cs typeface="+mn-cs"/>
                </a:rPr>
                <a:t>3. </a:t>
              </a:r>
              <a:r>
                <a:rPr lang="th-TH" sz="2400" b="1" dirty="0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การมุ่งเน้น</a:t>
              </a:r>
            </a:p>
            <a:p>
              <a:pPr algn="ctr" eaLnBrk="0" fontAlgn="auto" hangingPunct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dirty="0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ลูกค้า</a:t>
              </a:r>
            </a:p>
            <a:p>
              <a:pPr algn="ctr" eaLnBrk="0" fontAlgn="auto" hangingPunct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dirty="0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และตลาด</a:t>
              </a:r>
            </a:p>
          </p:txBody>
        </p:sp>
        <p:sp>
          <p:nvSpPr>
            <p:cNvPr id="124944" name="Line 14"/>
            <p:cNvSpPr>
              <a:spLocks noChangeShapeType="1"/>
            </p:cNvSpPr>
            <p:nvPr/>
          </p:nvSpPr>
          <p:spPr bwMode="auto">
            <a:xfrm>
              <a:off x="1269" y="2388"/>
              <a:ext cx="236" cy="26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45" name="Line 15"/>
            <p:cNvSpPr>
              <a:spLocks noChangeShapeType="1"/>
            </p:cNvSpPr>
            <p:nvPr/>
          </p:nvSpPr>
          <p:spPr bwMode="auto">
            <a:xfrm flipV="1">
              <a:off x="1269" y="1401"/>
              <a:ext cx="236" cy="26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46" name="Rectangle 16"/>
            <p:cNvSpPr>
              <a:spLocks noChangeArrowheads="1"/>
            </p:cNvSpPr>
            <p:nvPr/>
          </p:nvSpPr>
          <p:spPr bwMode="auto">
            <a:xfrm>
              <a:off x="231" y="1758"/>
              <a:ext cx="993" cy="630"/>
            </a:xfrm>
            <a:prstGeom prst="rect">
              <a:avLst/>
            </a:prstGeom>
            <a:gradFill rotWithShape="1">
              <a:gsLst>
                <a:gs pos="0">
                  <a:srgbClr val="993300"/>
                </a:gs>
                <a:gs pos="100000">
                  <a:srgbClr val="4718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993300"/>
              </a:extrusionClr>
            </a:sp3d>
          </p:spPr>
          <p:txBody>
            <a:bodyPr wrap="none" anchor="ctr">
              <a:flatTx/>
            </a:bodyPr>
            <a:lstStyle/>
            <a:p>
              <a:pPr marL="533400" indent="-533400" algn="ctr" eaLnBrk="0" hangingPunct="0">
                <a:lnSpc>
                  <a:spcPct val="70000"/>
                </a:lnSpc>
              </a:pPr>
              <a:r>
                <a:rPr lang="th-TH" b="1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1. </a:t>
              </a:r>
              <a:r>
                <a:rPr lang="th-TH" sz="2400" b="1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การนำองค์กร</a:t>
              </a:r>
            </a:p>
          </p:txBody>
        </p:sp>
        <p:sp>
          <p:nvSpPr>
            <p:cNvPr id="124947" name="Rectangle 17"/>
            <p:cNvSpPr>
              <a:spLocks noChangeArrowheads="1"/>
            </p:cNvSpPr>
            <p:nvPr/>
          </p:nvSpPr>
          <p:spPr bwMode="auto">
            <a:xfrm>
              <a:off x="1541" y="1188"/>
              <a:ext cx="1042" cy="630"/>
            </a:xfrm>
            <a:prstGeom prst="rect">
              <a:avLst/>
            </a:prstGeom>
            <a:gradFill rotWithShape="1">
              <a:gsLst>
                <a:gs pos="0">
                  <a:srgbClr val="993300"/>
                </a:gs>
                <a:gs pos="100000">
                  <a:srgbClr val="4718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993300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2. </a:t>
              </a:r>
              <a:r>
                <a:rPr lang="th-TH" b="1">
                  <a:solidFill>
                    <a:schemeClr val="bg1"/>
                  </a:solidFill>
                  <a:latin typeface="Calibri" pitchFamily="34" charset="0"/>
                  <a:cs typeface="Cordia New" pitchFamily="34" charset="-34"/>
                </a:rPr>
                <a:t> </a:t>
              </a:r>
              <a:r>
                <a:rPr lang="th-TH" sz="2400" b="1">
                  <a:solidFill>
                    <a:schemeClr val="bg1"/>
                  </a:solidFill>
                  <a:latin typeface="Calibri" pitchFamily="34" charset="0"/>
                  <a:cs typeface="FreesiaUPC" pitchFamily="34" charset="-34"/>
                </a:rPr>
                <a:t>การวาง</a:t>
              </a:r>
              <a:r>
                <a:rPr lang="th-TH" sz="2200" b="1">
                  <a:solidFill>
                    <a:schemeClr val="bg1"/>
                  </a:solidFill>
                  <a:latin typeface="Calibri" pitchFamily="34" charset="0"/>
                  <a:cs typeface="FreesiaUPC" pitchFamily="34" charset="-34"/>
                </a:rPr>
                <a:t>แผน</a:t>
              </a:r>
              <a:endParaRPr lang="en-US" sz="22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endParaRPr>
            </a:p>
            <a:p>
              <a:pPr algn="ctr" eaLnBrk="0" hangingPunct="0">
                <a:lnSpc>
                  <a:spcPct val="80000"/>
                </a:lnSpc>
              </a:pPr>
              <a:r>
                <a:rPr lang="th-TH" sz="2200" b="1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เชิง</a:t>
              </a:r>
              <a:r>
                <a:rPr lang="th-TH" sz="2400" b="1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ยุทธศาสตร์</a:t>
              </a:r>
              <a:endParaRPr lang="en-US" sz="22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endParaRPr>
            </a:p>
            <a:p>
              <a:pPr algn="ctr" eaLnBrk="0" hangingPunct="0">
                <a:lnSpc>
                  <a:spcPct val="80000"/>
                </a:lnSpc>
              </a:pPr>
              <a:endParaRPr lang="en-US" sz="8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endParaRPr>
            </a:p>
          </p:txBody>
        </p:sp>
        <p:sp>
          <p:nvSpPr>
            <p:cNvPr id="124948" name="Line 18"/>
            <p:cNvSpPr>
              <a:spLocks noChangeShapeType="1"/>
            </p:cNvSpPr>
            <p:nvPr/>
          </p:nvSpPr>
          <p:spPr bwMode="auto">
            <a:xfrm>
              <a:off x="2126" y="1912"/>
              <a:ext cx="0" cy="28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49" name="Text Box 23"/>
            <p:cNvSpPr txBox="1">
              <a:spLocks noChangeArrowheads="1"/>
            </p:cNvSpPr>
            <p:nvPr/>
          </p:nvSpPr>
          <p:spPr bwMode="auto">
            <a:xfrm>
              <a:off x="1056" y="468"/>
              <a:ext cx="3552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ts val="1800"/>
                </a:lnSpc>
                <a:spcBef>
                  <a:spcPct val="50000"/>
                </a:spcBef>
              </a:pPr>
              <a:r>
                <a:rPr lang="th-TH" sz="2400" b="1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บริบทของรัฐวิสาหกิจ</a:t>
              </a:r>
            </a:p>
            <a:p>
              <a:pPr algn="ctr" eaLnBrk="0" hangingPunct="0">
                <a:lnSpc>
                  <a:spcPts val="1800"/>
                </a:lnSpc>
                <a:spcBef>
                  <a:spcPct val="50000"/>
                </a:spcBef>
              </a:pPr>
              <a:r>
                <a:rPr lang="th-TH" sz="2400" b="1">
                  <a:solidFill>
                    <a:schemeClr val="bg1"/>
                  </a:solidFill>
                  <a:latin typeface="Angsana New" pitchFamily="18" charset="-34"/>
                  <a:cs typeface="FreesiaUPC" pitchFamily="34" charset="-34"/>
                </a:rPr>
                <a:t>สภาพแวดล้อม ความสัมพันธ์ และความท้าทาย</a:t>
              </a:r>
            </a:p>
          </p:txBody>
        </p:sp>
        <p:sp>
          <p:nvSpPr>
            <p:cNvPr id="124950" name="Freeform 24"/>
            <p:cNvSpPr>
              <a:spLocks/>
            </p:cNvSpPr>
            <p:nvPr/>
          </p:nvSpPr>
          <p:spPr bwMode="auto">
            <a:xfrm rot="-847260">
              <a:off x="198" y="1019"/>
              <a:ext cx="633" cy="584"/>
            </a:xfrm>
            <a:custGeom>
              <a:avLst/>
              <a:gdLst>
                <a:gd name="T0" fmla="*/ 0 w 576"/>
                <a:gd name="T1" fmla="*/ 2 h 720"/>
                <a:gd name="T2" fmla="*/ 12956 w 576"/>
                <a:gd name="T3" fmla="*/ 0 h 720"/>
                <a:gd name="T4" fmla="*/ 0 60000 65536"/>
                <a:gd name="T5" fmla="*/ 0 60000 65536"/>
                <a:gd name="T6" fmla="*/ 0 w 576"/>
                <a:gd name="T7" fmla="*/ 0 h 720"/>
                <a:gd name="T8" fmla="*/ 576 w 576"/>
                <a:gd name="T9" fmla="*/ 720 h 7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76" h="720">
                  <a:moveTo>
                    <a:pt x="0" y="720"/>
                  </a:moveTo>
                  <a:cubicBezTo>
                    <a:pt x="240" y="420"/>
                    <a:pt x="480" y="120"/>
                    <a:pt x="576" y="0"/>
                  </a:cubicBezTo>
                </a:path>
              </a:pathLst>
            </a:custGeom>
            <a:solidFill>
              <a:srgbClr val="CC9900"/>
            </a:solidFill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51" name="Freeform 25"/>
            <p:cNvSpPr>
              <a:spLocks/>
            </p:cNvSpPr>
            <p:nvPr/>
          </p:nvSpPr>
          <p:spPr bwMode="auto">
            <a:xfrm rot="-884193">
              <a:off x="5206" y="907"/>
              <a:ext cx="331" cy="524"/>
            </a:xfrm>
            <a:custGeom>
              <a:avLst/>
              <a:gdLst>
                <a:gd name="T0" fmla="*/ 37940 w 288"/>
                <a:gd name="T1" fmla="*/ 1 h 720"/>
                <a:gd name="T2" fmla="*/ 0 w 288"/>
                <a:gd name="T3" fmla="*/ 0 h 720"/>
                <a:gd name="T4" fmla="*/ 0 60000 65536"/>
                <a:gd name="T5" fmla="*/ 0 60000 65536"/>
                <a:gd name="T6" fmla="*/ 0 w 288"/>
                <a:gd name="T7" fmla="*/ 0 h 720"/>
                <a:gd name="T8" fmla="*/ 288 w 288"/>
                <a:gd name="T9" fmla="*/ 720 h 7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8" h="720">
                  <a:moveTo>
                    <a:pt x="288" y="720"/>
                  </a:moveTo>
                  <a:cubicBezTo>
                    <a:pt x="168" y="420"/>
                    <a:pt x="48" y="120"/>
                    <a:pt x="0" y="0"/>
                  </a:cubicBezTo>
                </a:path>
              </a:pathLst>
            </a:custGeom>
            <a:solidFill>
              <a:srgbClr val="CC9900"/>
            </a:solidFill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52" name="Line 26"/>
            <p:cNvSpPr>
              <a:spLocks noChangeShapeType="1"/>
            </p:cNvSpPr>
            <p:nvPr/>
          </p:nvSpPr>
          <p:spPr bwMode="auto">
            <a:xfrm>
              <a:off x="279" y="2426"/>
              <a:ext cx="480" cy="72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53" name="Line 27"/>
            <p:cNvSpPr>
              <a:spLocks noChangeShapeType="1"/>
            </p:cNvSpPr>
            <p:nvPr/>
          </p:nvSpPr>
          <p:spPr bwMode="auto">
            <a:xfrm flipV="1">
              <a:off x="5142" y="2772"/>
              <a:ext cx="384" cy="38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930" name="Text Box 23"/>
          <p:cNvSpPr txBox="1">
            <a:spLocks noChangeArrowheads="1"/>
          </p:cNvSpPr>
          <p:nvPr/>
        </p:nvSpPr>
        <p:spPr bwMode="auto">
          <a:xfrm>
            <a:off x="914400" y="1447800"/>
            <a:ext cx="7543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1800"/>
              </a:lnSpc>
              <a:spcBef>
                <a:spcPct val="50000"/>
              </a:spcBef>
            </a:pPr>
            <a:endParaRPr lang="th-TH" sz="2400" b="1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  <a:p>
            <a:pPr algn="ctr" eaLnBrk="0" hangingPunct="0">
              <a:lnSpc>
                <a:spcPts val="1800"/>
              </a:lnSpc>
              <a:spcBef>
                <a:spcPct val="50000"/>
              </a:spcBef>
            </a:pPr>
            <a:endParaRPr lang="th-TH" sz="2400" b="1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124931" name="Text Box 23"/>
          <p:cNvSpPr txBox="1">
            <a:spLocks noChangeArrowheads="1"/>
          </p:cNvSpPr>
          <p:nvPr/>
        </p:nvSpPr>
        <p:spPr bwMode="auto">
          <a:xfrm>
            <a:off x="1600200" y="1728788"/>
            <a:ext cx="71628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6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th-TH" sz="20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 สภาพแวดล้อมภายในองค์กร  ความสัมพันธ์กับภายนอกองค์กร</a:t>
            </a:r>
          </a:p>
          <a:p>
            <a:pPr eaLnBrk="0" hangingPunct="0">
              <a:lnSpc>
                <a:spcPts val="6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th-TH" sz="20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 บรรยากาศด้านการแข่งขัน บริบทด้านยุทธศาสตร์ ระบบปรับปรุงผลดำเนินการ </a:t>
            </a:r>
            <a:endParaRPr lang="en-US" sz="2000" b="1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  <a:p>
            <a:pPr algn="ctr" eaLnBrk="0" hangingPunct="0">
              <a:lnSpc>
                <a:spcPts val="600"/>
              </a:lnSpc>
              <a:spcBef>
                <a:spcPct val="50000"/>
              </a:spcBef>
            </a:pPr>
            <a:r>
              <a:rPr lang="th-TH" sz="2000" b="1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 </a:t>
            </a:r>
          </a:p>
          <a:p>
            <a:pPr algn="ctr" eaLnBrk="0" hangingPunct="0">
              <a:lnSpc>
                <a:spcPts val="600"/>
              </a:lnSpc>
              <a:spcBef>
                <a:spcPct val="50000"/>
              </a:spcBef>
            </a:pPr>
            <a:endParaRPr lang="th-TH" sz="2000" b="1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</p:txBody>
      </p:sp>
      <p:grpSp>
        <p:nvGrpSpPr>
          <p:cNvPr id="124932" name="Group 33"/>
          <p:cNvGrpSpPr>
            <a:grpSpLocks/>
          </p:cNvGrpSpPr>
          <p:nvPr/>
        </p:nvGrpSpPr>
        <p:grpSpPr bwMode="auto">
          <a:xfrm>
            <a:off x="838200" y="1219200"/>
            <a:ext cx="7462838" cy="1927225"/>
            <a:chOff x="838201" y="891744"/>
            <a:chExt cx="7463480" cy="1927655"/>
          </a:xfrm>
        </p:grpSpPr>
        <p:sp>
          <p:nvSpPr>
            <p:cNvPr id="31" name="Chord 30"/>
            <p:cNvSpPr/>
            <p:nvPr/>
          </p:nvSpPr>
          <p:spPr>
            <a:xfrm rot="5400000">
              <a:off x="3606113" y="-1876168"/>
              <a:ext cx="1927655" cy="7463480"/>
            </a:xfrm>
            <a:prstGeom prst="chord">
              <a:avLst>
                <a:gd name="adj1" fmla="val 5363312"/>
                <a:gd name="adj2" fmla="val 16228951"/>
              </a:avLst>
            </a:prstGeom>
            <a:solidFill>
              <a:srgbClr val="000099"/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201930">
              <a:bevelT w="13970" h="13970" prst="angle"/>
              <a:bevelB w="13970" h="13970"/>
              <a:extrusionClr>
                <a:srgbClr val="000099"/>
              </a:extrusionClr>
              <a:contourClr>
                <a:srgbClr val="000099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4935" name="TextBox 31"/>
            <p:cNvSpPr txBox="1">
              <a:spLocks noChangeArrowheads="1"/>
            </p:cNvSpPr>
            <p:nvPr/>
          </p:nvSpPr>
          <p:spPr bwMode="auto">
            <a:xfrm>
              <a:off x="3533738" y="922360"/>
              <a:ext cx="159851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2400" b="1">
                  <a:solidFill>
                    <a:srgbClr val="FFFF00"/>
                  </a:solidFill>
                  <a:latin typeface="FreesiaUPC" pitchFamily="34" charset="-34"/>
                  <a:cs typeface="FreesiaUPC" pitchFamily="34" charset="-34"/>
                </a:rPr>
                <a:t>โครงร่างองค์กร</a:t>
              </a:r>
            </a:p>
          </p:txBody>
        </p:sp>
      </p:grpSp>
      <p:sp>
        <p:nvSpPr>
          <p:cNvPr id="124933" name="Text Box 23"/>
          <p:cNvSpPr txBox="1">
            <a:spLocks noChangeArrowheads="1"/>
          </p:cNvSpPr>
          <p:nvPr/>
        </p:nvSpPr>
        <p:spPr bwMode="auto">
          <a:xfrm>
            <a:off x="1604963" y="1905000"/>
            <a:ext cx="63246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600"/>
              </a:lnSpc>
              <a:spcBef>
                <a:spcPct val="50000"/>
              </a:spcBef>
            </a:pPr>
            <a:r>
              <a:rPr lang="th-TH" sz="2400" b="1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สภาพแวดล้อม ความสัมพันธ์ และสภาวการณ์เชิงกลยุทธ์</a:t>
            </a:r>
            <a:endParaRPr lang="th-TH" sz="2400" b="1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70612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4400" y="228600"/>
            <a:ext cx="4892686" cy="7816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solidFill>
                  <a:srgbClr val="FFFF00"/>
                </a:solidFill>
              </a:rPr>
              <a:t>จงแก้สมการสู่ความเป็นเลิศ....</a:t>
            </a:r>
            <a:endParaRPr lang="th-TH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10307" y="6248602"/>
            <a:ext cx="3193503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solidFill>
                  <a:srgbClr val="FFFF00"/>
                </a:solidFill>
              </a:rPr>
              <a:t>โปรดติดตามตอนต่อไป....</a:t>
            </a:r>
            <a:endParaRPr lang="th-TH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Key_Facto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3983" y="1524000"/>
            <a:ext cx="6034617" cy="4525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609600"/>
            <a:ext cx="376750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TO SUCCESS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4607</Words>
  <Application>Microsoft Office PowerPoint</Application>
  <PresentationFormat>On-screen Show (4:3)</PresentationFormat>
  <Paragraphs>1359</Paragraphs>
  <Slides>85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Office Theme</vt:lpstr>
      <vt:lpstr>การเพิ่มพูนความรู้ การพัฒนาคุณภาพสู่ความเป็นเลิศตามเกณฑ์ EdPEx</vt:lpstr>
      <vt:lpstr>เป็นเลิศได้อย่างไร ถ้าบุคลากรภายใน มองไม่เห็นจุดหมาย</vt:lpstr>
      <vt:lpstr>Slide 3</vt:lpstr>
      <vt:lpstr>Slide 4</vt:lpstr>
      <vt:lpstr>Slide 5</vt:lpstr>
      <vt:lpstr>Slide 6</vt:lpstr>
      <vt:lpstr>Slide 7</vt:lpstr>
      <vt:lpstr>Slide 8</vt:lpstr>
      <vt:lpstr>Slide 9</vt:lpstr>
      <vt:lpstr>เกณฑ์ TQA  เป็นเกณฑ์สำหรับบริหารองค์กร</vt:lpstr>
      <vt:lpstr>Slide 11</vt:lpstr>
      <vt:lpstr>Slide 12</vt:lpstr>
      <vt:lpstr>Slide 13</vt:lpstr>
      <vt:lpstr>Slide 14</vt:lpstr>
      <vt:lpstr>Slide 15</vt:lpstr>
      <vt:lpstr>Slide 16</vt:lpstr>
      <vt:lpstr>องค์กรของเรามีลักษณะดังนี้หรือไม่?</vt:lpstr>
      <vt:lpstr>Visionary Leadership</vt:lpstr>
      <vt:lpstr>Slide 19</vt:lpstr>
      <vt:lpstr>Slide 20</vt:lpstr>
      <vt:lpstr>Slide 21</vt:lpstr>
      <vt:lpstr>Slide 22</vt:lpstr>
      <vt:lpstr>Learning-centered education</vt:lpstr>
      <vt:lpstr>Slide 24</vt:lpstr>
      <vt:lpstr>Organizational and Personal Learning</vt:lpstr>
      <vt:lpstr>Valuing Faculty, Staff, and Partners</vt:lpstr>
      <vt:lpstr>Agility</vt:lpstr>
      <vt:lpstr>Focus on the Future</vt:lpstr>
      <vt:lpstr>Managing for Innovation</vt:lpstr>
      <vt:lpstr>Management by Fact</vt:lpstr>
      <vt:lpstr>Social Responsibility</vt:lpstr>
      <vt:lpstr>Focus on Results and Creating Value</vt:lpstr>
      <vt:lpstr>System Perspective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Mastery เป็นนายแห่งตน</vt:lpstr>
      <vt:lpstr>Altruism มุ่งผลเพื่อผู้อื่น</vt:lpstr>
      <vt:lpstr>Harmony กลมกลืนกับสรรพสิ่ง</vt:lpstr>
      <vt:lpstr>Integrity มั่นคงยิ่งในคุณธรรม</vt:lpstr>
      <vt:lpstr>Determination แน่วแน่ทำกล้าตัดสินใจ</vt:lpstr>
      <vt:lpstr>Originality สร้างสรรค์สิ่งใหม่</vt:lpstr>
      <vt:lpstr>Leadership ใฝ่ใจเป็นผู้นำ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ส่งมอบคุณค่าในทุกอย่างก้าว</vt:lpstr>
      <vt:lpstr>Slide 82</vt:lpstr>
      <vt:lpstr>Slide 83</vt:lpstr>
      <vt:lpstr>Slide 84</vt:lpstr>
      <vt:lpstr>Slide 85</vt:lpstr>
    </vt:vector>
  </TitlesOfParts>
  <Company>Mahidol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Faculty of Science</dc:creator>
  <cp:lastModifiedBy>USER</cp:lastModifiedBy>
  <cp:revision>296</cp:revision>
  <dcterms:created xsi:type="dcterms:W3CDTF">2011-06-07T01:03:27Z</dcterms:created>
  <dcterms:modified xsi:type="dcterms:W3CDTF">2012-09-27T09:52:10Z</dcterms:modified>
</cp:coreProperties>
</file>